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67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63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notesSlides/notesSlide68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s/slide80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4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60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vml" ContentType="application/vnd.openxmlformats-officedocument.vmlDrawing"/>
  <Override PartName="/ppt/notesSlides/notesSlide20.xml" ContentType="application/vnd.openxmlformats-officedocument.presentationml.notesSlide+xml"/>
  <Default Extension="gif" ContentType="image/gif"/>
  <Override PartName="/ppt/notesSlides/notesSlide31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69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wmf" ContentType="image/x-wmf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xls" ContentType="application/vnd.ms-excel"/>
  <Override PartName="/ppt/notesSlides/notesSlide65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66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Default Extension="jpeg" ContentType="image/jpeg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62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sldIdLst>
    <p:sldId id="627" r:id="rId2"/>
    <p:sldId id="630" r:id="rId3"/>
    <p:sldId id="642" r:id="rId4"/>
    <p:sldId id="645" r:id="rId5"/>
    <p:sldId id="639" r:id="rId6"/>
    <p:sldId id="651" r:id="rId7"/>
    <p:sldId id="646" r:id="rId8"/>
    <p:sldId id="652" r:id="rId9"/>
    <p:sldId id="664" r:id="rId10"/>
    <p:sldId id="647" r:id="rId11"/>
    <p:sldId id="660" r:id="rId12"/>
    <p:sldId id="653" r:id="rId13"/>
    <p:sldId id="649" r:id="rId14"/>
    <p:sldId id="644" r:id="rId15"/>
    <p:sldId id="656" r:id="rId16"/>
    <p:sldId id="659" r:id="rId17"/>
    <p:sldId id="662" r:id="rId18"/>
    <p:sldId id="663" r:id="rId19"/>
    <p:sldId id="655" r:id="rId20"/>
    <p:sldId id="488" r:id="rId21"/>
    <p:sldId id="661" r:id="rId22"/>
    <p:sldId id="638" r:id="rId23"/>
    <p:sldId id="666" r:id="rId24"/>
    <p:sldId id="665" r:id="rId25"/>
    <p:sldId id="668" r:id="rId26"/>
    <p:sldId id="669" r:id="rId27"/>
    <p:sldId id="698" r:id="rId28"/>
    <p:sldId id="672" r:id="rId29"/>
    <p:sldId id="449" r:id="rId30"/>
    <p:sldId id="614" r:id="rId31"/>
    <p:sldId id="615" r:id="rId32"/>
    <p:sldId id="616" r:id="rId33"/>
    <p:sldId id="617" r:id="rId34"/>
    <p:sldId id="618" r:id="rId35"/>
    <p:sldId id="619" r:id="rId36"/>
    <p:sldId id="620" r:id="rId37"/>
    <p:sldId id="621" r:id="rId38"/>
    <p:sldId id="622" r:id="rId39"/>
    <p:sldId id="623" r:id="rId40"/>
    <p:sldId id="625" r:id="rId41"/>
    <p:sldId id="674" r:id="rId42"/>
    <p:sldId id="675" r:id="rId43"/>
    <p:sldId id="676" r:id="rId44"/>
    <p:sldId id="677" r:id="rId45"/>
    <p:sldId id="489" r:id="rId46"/>
    <p:sldId id="692" r:id="rId47"/>
    <p:sldId id="631" r:id="rId48"/>
    <p:sldId id="632" r:id="rId49"/>
    <p:sldId id="633" r:id="rId50"/>
    <p:sldId id="484" r:id="rId51"/>
    <p:sldId id="634" r:id="rId52"/>
    <p:sldId id="635" r:id="rId53"/>
    <p:sldId id="636" r:id="rId54"/>
    <p:sldId id="637" r:id="rId55"/>
    <p:sldId id="701" r:id="rId56"/>
    <p:sldId id="679" r:id="rId57"/>
    <p:sldId id="680" r:id="rId58"/>
    <p:sldId id="681" r:id="rId59"/>
    <p:sldId id="682" r:id="rId60"/>
    <p:sldId id="683" r:id="rId61"/>
    <p:sldId id="684" r:id="rId62"/>
    <p:sldId id="490" r:id="rId63"/>
    <p:sldId id="686" r:id="rId64"/>
    <p:sldId id="687" r:id="rId65"/>
    <p:sldId id="688" r:id="rId66"/>
    <p:sldId id="689" r:id="rId67"/>
    <p:sldId id="690" r:id="rId68"/>
    <p:sldId id="691" r:id="rId69"/>
    <p:sldId id="493" r:id="rId70"/>
    <p:sldId id="494" r:id="rId71"/>
    <p:sldId id="495" r:id="rId72"/>
    <p:sldId id="699" r:id="rId73"/>
    <p:sldId id="501" r:id="rId74"/>
    <p:sldId id="693" r:id="rId75"/>
    <p:sldId id="694" r:id="rId76"/>
    <p:sldId id="695" r:id="rId77"/>
    <p:sldId id="696" r:id="rId78"/>
    <p:sldId id="607" r:id="rId79"/>
    <p:sldId id="643" r:id="rId80"/>
    <p:sldId id="670" r:id="rId81"/>
    <p:sldId id="671" r:id="rId82"/>
    <p:sldId id="628" r:id="rId8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0000"/>
    <a:srgbClr val="D93238"/>
    <a:srgbClr val="FFFF00"/>
    <a:srgbClr val="C0C0C0"/>
    <a:srgbClr val="B2B2B2"/>
    <a:srgbClr val="00FF00"/>
    <a:srgbClr val="FF33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73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80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2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wmf"/><Relationship Id="rId2" Type="http://schemas.openxmlformats.org/officeDocument/2006/relationships/image" Target="../media/image78.wmf"/><Relationship Id="rId1" Type="http://schemas.openxmlformats.org/officeDocument/2006/relationships/image" Target="../media/image77.wmf"/></Relationships>
</file>

<file path=ppt/media/image1.png>
</file>

<file path=ppt/media/image10.png>
</file>

<file path=ppt/media/image11.png>
</file>

<file path=ppt/media/image12.png>
</file>

<file path=ppt/media/image2.jpeg>
</file>

<file path=ppt/media/image20.wmf>
</file>

<file path=ppt/media/image21.wmf>
</file>

<file path=ppt/media/image22.wmf>
</file>

<file path=ppt/media/image3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7.jpeg>
</file>

<file path=ppt/media/image74.png>
</file>

<file path=ppt/media/image75.png>
</file>

<file path=ppt/media/image76.png>
</file>

<file path=ppt/media/image77.wmf>
</file>

<file path=ppt/media/image78.wmf>
</file>

<file path=ppt/media/image79.wmf>
</file>

<file path=ppt/media/image8.wmf>
</file>

<file path=ppt/media/image82.jpeg>
</file>

<file path=ppt/media/image8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71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 smtClean="0"/>
            </a:lvl1pPr>
          </a:lstStyle>
          <a:p>
            <a:pPr>
              <a:defRPr/>
            </a:pPr>
            <a:fld id="{AC13CD5B-0204-4720-83B2-D048B1B900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312259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11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12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13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14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3CD5B-0204-4720-83B2-D048B1B9000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3CD5B-0204-4720-83B2-D048B1B9000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17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18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19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C13B65-B208-46B0-86A7-AAAC8183FF99}" type="slidenum">
              <a:rPr lang="en-US"/>
              <a:pPr/>
              <a:t>20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2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21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BE9C44-1282-4D89-BE04-9CC6D073A6FF}" type="slidenum">
              <a:rPr lang="en-US"/>
              <a:pPr/>
              <a:t>22</a:t>
            </a:fld>
            <a:endParaRPr 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C13B65-B208-46B0-86A7-AAAC8183FF99}" type="slidenum">
              <a:rPr lang="en-US"/>
              <a:pPr/>
              <a:t>23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C13B65-B208-46B0-86A7-AAAC8183FF99}" type="slidenum">
              <a:rPr lang="en-US"/>
              <a:pPr/>
              <a:t>24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C13B65-B208-46B0-86A7-AAAC8183FF99}" type="slidenum">
              <a:rPr lang="en-US"/>
              <a:pPr/>
              <a:t>25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C13B65-B208-46B0-86A7-AAAC8183FF99}" type="slidenum">
              <a:rPr lang="en-US"/>
              <a:pPr/>
              <a:t>26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27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A1F03B-8A7C-4785-9DB4-9BA5EE0DEC3B}" type="slidenum">
              <a:rPr lang="en-US"/>
              <a:pPr/>
              <a:t>29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40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41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3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42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43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44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320F0B-C715-459D-8EB7-D73A7EEBFEE1}" type="slidenum">
              <a:rPr lang="en-US"/>
              <a:pPr/>
              <a:t>45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47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48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49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EE3B166-00A3-4EF8-9312-37AED4B07577}" type="slidenum">
              <a:rPr lang="en-US"/>
              <a:pPr/>
              <a:t>50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51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52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4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53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22CB3-97F2-43EB-9C1D-4E8B441EF564}" type="slidenum">
              <a:rPr lang="en-US"/>
              <a:pPr/>
              <a:t>54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30E1D2-1FE0-4961-B058-6AC3B2BF019F}" type="slidenum">
              <a:rPr smtClean="0"/>
              <a:pPr/>
              <a:t>55</a:t>
            </a:fld>
            <a:endParaRPr lang="en-US" smtClean="0"/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1B095F-479C-464B-9AA8-52A59E8C79FF}" type="slidenum">
              <a:rPr/>
              <a:pPr/>
              <a:t>56</a:t>
            </a:fld>
            <a:endParaRPr lang="en-US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C89F44-FD42-46CD-B0B2-95D38B125502}" type="slidenum">
              <a:rPr/>
              <a:pPr/>
              <a:t>57</a:t>
            </a:fld>
            <a:endParaRPr lang="en-US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FBA3116-2656-422F-8C30-8833DFFA7259}" type="slidenum">
              <a:rPr/>
              <a:pPr/>
              <a:t>58</a:t>
            </a:fld>
            <a:endParaRPr lang="en-US"/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480ACA-CAB1-4004-A875-C7F138947E82}" type="slidenum">
              <a:rPr/>
              <a:pPr/>
              <a:t>59</a:t>
            </a:fld>
            <a:endParaRPr lang="en-US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1E5637-06FC-4EFE-90C9-021D8BE50310}" type="slidenum">
              <a:rPr/>
              <a:pPr/>
              <a:t>60</a:t>
            </a:fld>
            <a:endParaRPr lang="en-US"/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EBE8CF-6E23-409C-BA3E-E2E07E7254F1}" type="slidenum">
              <a:rPr/>
              <a:pPr/>
              <a:t>61</a:t>
            </a:fld>
            <a:endParaRPr lang="en-US"/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0C335A2-A4E0-4E8A-8F34-83C7E60B2266}" type="slidenum">
              <a:rPr lang="en-US"/>
              <a:pPr/>
              <a:t>62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5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3C1C61-B57F-4717-9A51-932850804A3E}" type="slidenum">
              <a:rPr lang="en-US"/>
              <a:pPr/>
              <a:t>63</a:t>
            </a:fld>
            <a:endParaRPr lang="en-US"/>
          </a:p>
        </p:txBody>
      </p:sp>
      <p:sp>
        <p:nvSpPr>
          <p:cNvPr id="126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  <a:ln/>
        </p:spPr>
      </p:sp>
      <p:sp>
        <p:nvSpPr>
          <p:cNvPr id="126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4B1027-648D-47BE-AF7E-A0223ABA1ABB}" type="slidenum">
              <a:rPr lang="en-US"/>
              <a:pPr/>
              <a:t>64</a:t>
            </a:fld>
            <a:endParaRPr lang="en-US"/>
          </a:p>
        </p:txBody>
      </p:sp>
      <p:sp>
        <p:nvSpPr>
          <p:cNvPr id="129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  <a:ln/>
        </p:spPr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37D61B-C7A1-40A3-AF7B-0CC3D9BF4A6B}" type="slidenum">
              <a:rPr lang="en-US"/>
              <a:pPr/>
              <a:t>65</a:t>
            </a:fld>
            <a:endParaRPr lang="en-US"/>
          </a:p>
        </p:txBody>
      </p:sp>
      <p:sp>
        <p:nvSpPr>
          <p:cNvPr id="131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  <a:ln/>
        </p:spPr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177ECB-1354-4C3F-BA41-E0206D753F4B}" type="slidenum">
              <a:rPr lang="en-US"/>
              <a:pPr/>
              <a:t>66</a:t>
            </a:fld>
            <a:endParaRPr lang="en-US"/>
          </a:p>
        </p:txBody>
      </p:sp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5C93FE-EC7A-40E3-856D-17883CDA846F}" type="slidenum">
              <a:rPr lang="en-US"/>
              <a:pPr/>
              <a:t>67</a:t>
            </a:fld>
            <a:endParaRPr lang="en-US"/>
          </a:p>
        </p:txBody>
      </p:sp>
      <p:sp>
        <p:nvSpPr>
          <p:cNvPr id="11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306AE7-2839-4421-86E2-A29159D1EEE9}" type="slidenum">
              <a:rPr lang="en-US"/>
              <a:pPr/>
              <a:t>68</a:t>
            </a:fld>
            <a:endParaRPr lang="en-US"/>
          </a:p>
        </p:txBody>
      </p:sp>
      <p:sp>
        <p:nvSpPr>
          <p:cNvPr id="116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4C7DEB-327C-44C4-90F1-902ABA5CF805}" type="slidenum">
              <a:rPr lang="en-US"/>
              <a:pPr/>
              <a:t>69</a:t>
            </a:fld>
            <a:endParaRPr lang="en-US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E88241-DC79-4CE8-83A9-10986AAC0E5A}" type="slidenum">
              <a:rPr lang="en-US"/>
              <a:pPr/>
              <a:t>70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99E221-5C21-4FA3-948B-170E2F54A34A}" type="slidenum">
              <a:rPr lang="en-US"/>
              <a:pPr/>
              <a:t>71</a:t>
            </a:fld>
            <a:endParaRPr 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A38B63-8854-47EB-B2AA-1312C5592CEB}" type="slidenum">
              <a:rPr lang="en-US"/>
              <a:pPr/>
              <a:t>72</a:t>
            </a:fld>
            <a:endParaRPr lang="en-US"/>
          </a:p>
        </p:txBody>
      </p:sp>
      <p:sp>
        <p:nvSpPr>
          <p:cNvPr id="344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4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6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EC9E5C-58A2-438F-A0CC-4BB450167811}" type="slidenum">
              <a:rPr lang="en-US"/>
              <a:pPr/>
              <a:t>73</a:t>
            </a:fld>
            <a:endParaRPr lang="en-US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368011-F1FC-4EC7-A221-09451EAD4602}" type="slidenum">
              <a:rPr lang="en-US"/>
              <a:pPr/>
              <a:t>74</a:t>
            </a:fld>
            <a:endParaRPr lang="en-US"/>
          </a:p>
        </p:txBody>
      </p:sp>
      <p:sp>
        <p:nvSpPr>
          <p:cNvPr id="446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6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D2904DA-9855-4214-92CA-69133E6B8C24}" type="slidenum">
              <a:rPr lang="en-US"/>
              <a:pPr/>
              <a:t>75</a:t>
            </a:fld>
            <a:endParaRPr lang="en-US"/>
          </a:p>
        </p:txBody>
      </p:sp>
      <p:sp>
        <p:nvSpPr>
          <p:cNvPr id="425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5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DBA917-B103-4F2F-A253-305D3DBE4655}" type="slidenum">
              <a:rPr lang="en-US"/>
              <a:pPr/>
              <a:t>76</a:t>
            </a:fld>
            <a:endParaRPr lang="en-US"/>
          </a:p>
        </p:txBody>
      </p:sp>
      <p:sp>
        <p:nvSpPr>
          <p:cNvPr id="42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C4F2D3-23AE-4038-A177-F9D89CC87746}" type="slidenum">
              <a:rPr lang="en-US"/>
              <a:pPr/>
              <a:t>77</a:t>
            </a:fld>
            <a:endParaRPr lang="en-US"/>
          </a:p>
        </p:txBody>
      </p:sp>
      <p:sp>
        <p:nvSpPr>
          <p:cNvPr id="432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2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3CD5B-0204-4720-83B2-D048B1B9000A}" type="slidenum">
              <a:rPr lang="en-US" smtClean="0"/>
              <a:pPr>
                <a:defRPr/>
              </a:pPr>
              <a:t>78</a:t>
            </a:fld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3CD5B-0204-4720-83B2-D048B1B9000A}" type="slidenum">
              <a:rPr lang="en-US" smtClean="0"/>
              <a:pPr>
                <a:defRPr/>
              </a:pPr>
              <a:t>79</a:t>
            </a:fld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80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81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82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7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A1F03B-8A7C-4785-9DB4-9BA5EE0DEC3B}" type="slidenum">
              <a:rPr lang="en-US"/>
              <a:pPr/>
              <a:t>8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F4AB2B-6167-4E50-8953-AA6E795D1717}" type="slidenum">
              <a:rPr lang="en-US"/>
              <a:pPr/>
              <a:t>10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629F3B-D01A-4B80-A8AA-042D9B801E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2F0A88-CA53-4CDF-BD0E-AEFA1A4188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3DBD66-EED6-42EB-94C7-BD851A0A31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61BCB89D-9B41-4370-BC46-C1F75AC2A41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2B8B15-0084-42EB-8715-D2F062325C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A5B6AD-6D13-4D0F-BE32-D19F4AD572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87EF72-7CC2-4747-B68E-56B373F312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183AAD-AE39-479E-9858-7571DD73F4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B07A6F-EA16-4453-8E0C-7AA46D4B20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AB9930-B101-4AC6-923D-3FCAA5E31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3C32E6-3812-4755-AB7A-4D138666BF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AD04B0-D64B-4FE2-A4FF-56CAA9D340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90DD0022-3B45-45DA-9188-8BBB775384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>
    <p:push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17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10" Type="http://schemas.openxmlformats.org/officeDocument/2006/relationships/oleObject" Target="../embeddings/oleObject4.bin"/><Relationship Id="rId4" Type="http://schemas.openxmlformats.org/officeDocument/2006/relationships/image" Target="../media/image17.emf"/><Relationship Id="rId9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7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Microsoft_Office_Excel_97-2003_Worksheet1.xls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6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oleObject" Target="../embeddings/oleObject6.bin"/><Relationship Id="rId4" Type="http://schemas.openxmlformats.org/officeDocument/2006/relationships/oleObject" Target="../embeddings/oleObject5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e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284093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" name="TextBox 103"/>
          <p:cNvSpPr txBox="1"/>
          <p:nvPr/>
        </p:nvSpPr>
        <p:spPr>
          <a:xfrm>
            <a:off x="2205438" y="2134850"/>
            <a:ext cx="6850530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Proteomics Informatics Workshop</a:t>
            </a:r>
          </a:p>
          <a:p>
            <a:pPr algn="ctr"/>
            <a:r>
              <a:rPr lang="en-US" sz="2000" b="1" dirty="0" smtClean="0">
                <a:solidFill>
                  <a:srgbClr val="FFFF00"/>
                </a:solidFill>
              </a:rPr>
              <a:t>Part I: Protein Identification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David </a:t>
            </a:r>
            <a:r>
              <a:rPr lang="en-US" sz="1600" dirty="0" err="1" smtClean="0">
                <a:solidFill>
                  <a:schemeClr val="bg1"/>
                </a:solidFill>
              </a:rPr>
              <a:t>Fenyö</a:t>
            </a:r>
            <a:endParaRPr lang="en-US" sz="1600" dirty="0" smtClean="0">
              <a:solidFill>
                <a:schemeClr val="bg1"/>
              </a:solidFill>
            </a:endParaRP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February 4, 2011</a:t>
            </a: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62400" y="4800600"/>
            <a:ext cx="370325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Introduction to proteomics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Introduction to mass spectrometry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Analysis of mass spectra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Database searching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Spectrum library searching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de novo sequencing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Significance testing </a:t>
            </a:r>
            <a:endParaRPr lang="en-US" sz="16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2064656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Liquid Chromatography (LC)-MS/MS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19200" y="2819400"/>
            <a:ext cx="1752600" cy="91440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Mass Analyzer 1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695700" y="2819400"/>
            <a:ext cx="1752600" cy="914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Frag-mentation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271656" y="4114800"/>
            <a:ext cx="1752600" cy="914400"/>
          </a:xfrm>
          <a:prstGeom prst="roundRect">
            <a:avLst/>
          </a:prstGeom>
          <a:solidFill>
            <a:srgbClr val="92D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Detector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971800" y="3276600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48300" y="3276600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>
            <a:grpSpLocks noChangeAspect="1"/>
          </p:cNvGrpSpPr>
          <p:nvPr/>
        </p:nvGrpSpPr>
        <p:grpSpPr>
          <a:xfrm>
            <a:off x="0" y="4267200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25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24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2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3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7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8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9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0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1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2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3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sp>
        <p:nvSpPr>
          <p:cNvPr id="28" name="Rounded Rectangle 27"/>
          <p:cNvSpPr/>
          <p:nvPr/>
        </p:nvSpPr>
        <p:spPr>
          <a:xfrm>
            <a:off x="152400" y="1632856"/>
            <a:ext cx="1752600" cy="914400"/>
          </a:xfrm>
          <a:prstGeom prst="roundRect">
            <a:avLst/>
          </a:prstGeom>
          <a:solidFill>
            <a:srgbClr val="FF993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Ion Source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6172200" y="2819400"/>
            <a:ext cx="1752600" cy="91440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Mass Analyzer 2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30" name="Straight Connector 29"/>
          <p:cNvCxnSpPr>
            <a:stCxn id="28" idx="2"/>
            <a:endCxn id="5" idx="0"/>
          </p:cNvCxnSpPr>
          <p:nvPr/>
        </p:nvCxnSpPr>
        <p:spPr>
          <a:xfrm rot="16200000" flipH="1">
            <a:off x="1426028" y="2149928"/>
            <a:ext cx="272144" cy="1066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9" idx="2"/>
            <a:endCxn id="7" idx="0"/>
          </p:cNvCxnSpPr>
          <p:nvPr/>
        </p:nvCxnSpPr>
        <p:spPr>
          <a:xfrm rot="16200000" flipH="1">
            <a:off x="7407728" y="3374572"/>
            <a:ext cx="381000" cy="1099456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3048000" y="914400"/>
            <a:ext cx="838200" cy="914400"/>
          </a:xfrm>
          <a:prstGeom prst="roundRect">
            <a:avLst/>
          </a:prstGeom>
          <a:solidFill>
            <a:srgbClr val="C0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LC</a:t>
            </a:r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32" name="Straight Connector 31"/>
          <p:cNvCxnSpPr>
            <a:stCxn id="31" idx="1"/>
            <a:endCxn id="28" idx="3"/>
          </p:cNvCxnSpPr>
          <p:nvPr/>
        </p:nvCxnSpPr>
        <p:spPr>
          <a:xfrm rot="10800000" flipV="1">
            <a:off x="1905000" y="1371600"/>
            <a:ext cx="1143000" cy="718456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/>
          <p:cNvGrpSpPr>
            <a:grpSpLocks noChangeAspect="1"/>
          </p:cNvGrpSpPr>
          <p:nvPr/>
        </p:nvGrpSpPr>
        <p:grpSpPr>
          <a:xfrm>
            <a:off x="404083" y="4516198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98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99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00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01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2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3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4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5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6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7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8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09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10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11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781050" y="4765546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113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114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15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16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17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18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19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0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1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2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3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4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5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26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127" name="Group 126"/>
          <p:cNvGrpSpPr>
            <a:grpSpLocks noChangeAspect="1"/>
          </p:cNvGrpSpPr>
          <p:nvPr/>
        </p:nvGrpSpPr>
        <p:grpSpPr>
          <a:xfrm>
            <a:off x="1166083" y="4267200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128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129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30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31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2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3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4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5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6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7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8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39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0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1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142" name="Group 141"/>
          <p:cNvGrpSpPr>
            <a:grpSpLocks noChangeAspect="1"/>
          </p:cNvGrpSpPr>
          <p:nvPr/>
        </p:nvGrpSpPr>
        <p:grpSpPr>
          <a:xfrm>
            <a:off x="1570166" y="4516198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143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144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45" name="Group 144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46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7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8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49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0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1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2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3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4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5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56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157" name="Group 156"/>
          <p:cNvGrpSpPr>
            <a:grpSpLocks noChangeAspect="1"/>
          </p:cNvGrpSpPr>
          <p:nvPr/>
        </p:nvGrpSpPr>
        <p:grpSpPr>
          <a:xfrm>
            <a:off x="1947133" y="4765546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158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159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60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161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2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3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4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5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6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7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8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69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70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171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sp>
        <p:nvSpPr>
          <p:cNvPr id="262" name="TextBox 261"/>
          <p:cNvSpPr txBox="1"/>
          <p:nvPr/>
        </p:nvSpPr>
        <p:spPr>
          <a:xfrm>
            <a:off x="3200400" y="5867400"/>
            <a:ext cx="1134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Time</a:t>
            </a:r>
            <a:endParaRPr lang="en-US" sz="3200" b="1" dirty="0">
              <a:solidFill>
                <a:srgbClr val="C00000"/>
              </a:solidFill>
            </a:endParaRPr>
          </a:p>
        </p:txBody>
      </p:sp>
      <p:cxnSp>
        <p:nvCxnSpPr>
          <p:cNvPr id="264" name="Straight Arrow Connector 263"/>
          <p:cNvCxnSpPr/>
          <p:nvPr/>
        </p:nvCxnSpPr>
        <p:spPr>
          <a:xfrm>
            <a:off x="152400" y="5887798"/>
            <a:ext cx="6934200" cy="1588"/>
          </a:xfrm>
          <a:prstGeom prst="straightConnector1">
            <a:avLst/>
          </a:prstGeom>
          <a:ln w="3810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5" name="Group 264"/>
          <p:cNvGrpSpPr>
            <a:grpSpLocks noChangeAspect="1"/>
          </p:cNvGrpSpPr>
          <p:nvPr/>
        </p:nvGrpSpPr>
        <p:grpSpPr>
          <a:xfrm>
            <a:off x="2362200" y="4267200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266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267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268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269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0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1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2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3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4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5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6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7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8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79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280" name="Group 279"/>
          <p:cNvGrpSpPr>
            <a:grpSpLocks noChangeAspect="1"/>
          </p:cNvGrpSpPr>
          <p:nvPr/>
        </p:nvGrpSpPr>
        <p:grpSpPr>
          <a:xfrm>
            <a:off x="2766283" y="4516198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281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282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283" name="Group 282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284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85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86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87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88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89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90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91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92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93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294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295" name="Group 294"/>
          <p:cNvGrpSpPr>
            <a:grpSpLocks noChangeAspect="1"/>
          </p:cNvGrpSpPr>
          <p:nvPr/>
        </p:nvGrpSpPr>
        <p:grpSpPr>
          <a:xfrm>
            <a:off x="3143250" y="4765546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296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297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298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299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0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1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2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3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4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5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6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7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8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09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10" name="Group 309"/>
          <p:cNvGrpSpPr>
            <a:grpSpLocks noChangeAspect="1"/>
          </p:cNvGrpSpPr>
          <p:nvPr/>
        </p:nvGrpSpPr>
        <p:grpSpPr>
          <a:xfrm>
            <a:off x="3528283" y="4267200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11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12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13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14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15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16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17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18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19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20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21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22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23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24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25" name="Group 324"/>
          <p:cNvGrpSpPr>
            <a:grpSpLocks noChangeAspect="1"/>
          </p:cNvGrpSpPr>
          <p:nvPr/>
        </p:nvGrpSpPr>
        <p:grpSpPr>
          <a:xfrm>
            <a:off x="3932366" y="4516198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26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27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28" name="Group 144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29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0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1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2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3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4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5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6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7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8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39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40" name="Group 339"/>
          <p:cNvGrpSpPr>
            <a:grpSpLocks noChangeAspect="1"/>
          </p:cNvGrpSpPr>
          <p:nvPr/>
        </p:nvGrpSpPr>
        <p:grpSpPr>
          <a:xfrm>
            <a:off x="4309333" y="4765546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41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42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43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44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45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46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47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48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49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50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51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52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53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54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55" name="Group 354"/>
          <p:cNvGrpSpPr>
            <a:grpSpLocks noChangeAspect="1"/>
          </p:cNvGrpSpPr>
          <p:nvPr/>
        </p:nvGrpSpPr>
        <p:grpSpPr>
          <a:xfrm>
            <a:off x="4724400" y="4267200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56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57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58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59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0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1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2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3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4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5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6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7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8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69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70" name="Group 369"/>
          <p:cNvGrpSpPr>
            <a:grpSpLocks noChangeAspect="1"/>
          </p:cNvGrpSpPr>
          <p:nvPr/>
        </p:nvGrpSpPr>
        <p:grpSpPr>
          <a:xfrm>
            <a:off x="5128483" y="4516198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71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72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73" name="Group 144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74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75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76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77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78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79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80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81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82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83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84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grpSp>
        <p:nvGrpSpPr>
          <p:cNvPr id="385" name="Group 384"/>
          <p:cNvGrpSpPr>
            <a:grpSpLocks noChangeAspect="1"/>
          </p:cNvGrpSpPr>
          <p:nvPr/>
        </p:nvGrpSpPr>
        <p:grpSpPr>
          <a:xfrm>
            <a:off x="5505450" y="4765546"/>
            <a:ext cx="1451833" cy="1046052"/>
            <a:chOff x="30034" y="4705829"/>
            <a:chExt cx="2903666" cy="2092103"/>
          </a:xfrm>
          <a:solidFill>
            <a:schemeClr val="bg1"/>
          </a:solidFill>
        </p:grpSpPr>
        <p:sp>
          <p:nvSpPr>
            <p:cNvPr id="386" name="Text Box 72"/>
            <p:cNvSpPr txBox="1">
              <a:spLocks noChangeAspect="1" noChangeArrowheads="1"/>
            </p:cNvSpPr>
            <p:nvPr/>
          </p:nvSpPr>
          <p:spPr bwMode="auto">
            <a:xfrm rot="16200000">
              <a:off x="-510820" y="5246683"/>
              <a:ext cx="1635705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intensity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sp>
          <p:nvSpPr>
            <p:cNvPr id="387" name="Text Box 72"/>
            <p:cNvSpPr txBox="1">
              <a:spLocks noChangeAspect="1" noChangeArrowheads="1"/>
            </p:cNvSpPr>
            <p:nvPr/>
          </p:nvSpPr>
          <p:spPr bwMode="auto">
            <a:xfrm>
              <a:off x="685800" y="6243934"/>
              <a:ext cx="2244846" cy="55399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200" b="1" dirty="0" smtClean="0">
                  <a:solidFill>
                    <a:srgbClr val="000000"/>
                  </a:solidFill>
                </a:rPr>
                <a:t>mass/charge</a:t>
              </a: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388" name="Group 25"/>
            <p:cNvGrpSpPr>
              <a:grpSpLocks noChangeAspect="1"/>
            </p:cNvGrpSpPr>
            <p:nvPr/>
          </p:nvGrpSpPr>
          <p:grpSpPr>
            <a:xfrm>
              <a:off x="533400" y="4746625"/>
              <a:ext cx="2400300" cy="1566863"/>
              <a:chOff x="3657600" y="4594225"/>
              <a:chExt cx="1600200" cy="1044575"/>
            </a:xfrm>
            <a:grpFill/>
          </p:grpSpPr>
          <p:sp>
            <p:nvSpPr>
              <p:cNvPr id="389" name="Rectangle 61"/>
              <p:cNvSpPr>
                <a:spLocks noChangeAspect="1" noChangeArrowheads="1"/>
              </p:cNvSpPr>
              <p:nvPr/>
            </p:nvSpPr>
            <p:spPr bwMode="auto">
              <a:xfrm>
                <a:off x="3657600" y="4594225"/>
                <a:ext cx="1600200" cy="1044575"/>
              </a:xfrm>
              <a:prstGeom prst="rect">
                <a:avLst/>
              </a:prstGeom>
              <a:grpFill/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0" name="Line 62"/>
              <p:cNvSpPr>
                <a:spLocks noChangeAspect="1" noChangeShapeType="1"/>
              </p:cNvSpPr>
              <p:nvPr/>
            </p:nvSpPr>
            <p:spPr bwMode="auto">
              <a:xfrm>
                <a:off x="4025900" y="4962525"/>
                <a:ext cx="0" cy="6762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1" name="Line 63"/>
              <p:cNvSpPr>
                <a:spLocks noChangeAspect="1" noChangeShapeType="1"/>
              </p:cNvSpPr>
              <p:nvPr/>
            </p:nvSpPr>
            <p:spPr bwMode="auto">
              <a:xfrm>
                <a:off x="4149725" y="5270500"/>
                <a:ext cx="0" cy="3683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2" name="Line 64"/>
              <p:cNvSpPr>
                <a:spLocks noChangeAspect="1" noChangeShapeType="1"/>
              </p:cNvSpPr>
              <p:nvPr/>
            </p:nvSpPr>
            <p:spPr bwMode="auto">
              <a:xfrm>
                <a:off x="4397375" y="4776788"/>
                <a:ext cx="0" cy="8620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3" name="Line 65"/>
              <p:cNvSpPr>
                <a:spLocks noChangeAspect="1" noChangeShapeType="1"/>
              </p:cNvSpPr>
              <p:nvPr/>
            </p:nvSpPr>
            <p:spPr bwMode="auto">
              <a:xfrm>
                <a:off x="4705350" y="5454650"/>
                <a:ext cx="0" cy="18415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4" name="Line 66"/>
              <p:cNvSpPr>
                <a:spLocks noChangeAspect="1" noChangeShapeType="1"/>
              </p:cNvSpPr>
              <p:nvPr/>
            </p:nvSpPr>
            <p:spPr bwMode="auto">
              <a:xfrm>
                <a:off x="4335463" y="5394325"/>
                <a:ext cx="0" cy="244475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5" name="Line 67"/>
              <p:cNvSpPr>
                <a:spLocks noChangeAspect="1" noChangeShapeType="1"/>
              </p:cNvSpPr>
              <p:nvPr/>
            </p:nvSpPr>
            <p:spPr bwMode="auto">
              <a:xfrm>
                <a:off x="4210050" y="5516563"/>
                <a:ext cx="0" cy="122237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6" name="Line 68"/>
              <p:cNvSpPr>
                <a:spLocks noChangeAspect="1" noChangeShapeType="1"/>
              </p:cNvSpPr>
              <p:nvPr/>
            </p:nvSpPr>
            <p:spPr bwMode="auto">
              <a:xfrm>
                <a:off x="3779838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7" name="Line 69"/>
              <p:cNvSpPr>
                <a:spLocks noChangeAspect="1" noChangeShapeType="1"/>
              </p:cNvSpPr>
              <p:nvPr/>
            </p:nvSpPr>
            <p:spPr bwMode="auto">
              <a:xfrm>
                <a:off x="4518025" y="5024438"/>
                <a:ext cx="0" cy="61436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8" name="Line 70"/>
              <p:cNvSpPr>
                <a:spLocks noChangeAspect="1" noChangeShapeType="1"/>
              </p:cNvSpPr>
              <p:nvPr/>
            </p:nvSpPr>
            <p:spPr bwMode="auto">
              <a:xfrm>
                <a:off x="4765675" y="5334000"/>
                <a:ext cx="0" cy="30480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  <p:sp>
            <p:nvSpPr>
              <p:cNvPr id="399" name="Line 71"/>
              <p:cNvSpPr>
                <a:spLocks noChangeAspect="1" noChangeShapeType="1"/>
              </p:cNvSpPr>
              <p:nvPr/>
            </p:nvSpPr>
            <p:spPr bwMode="auto">
              <a:xfrm>
                <a:off x="5010150" y="4840288"/>
                <a:ext cx="0" cy="798512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200"/>
              </a:p>
            </p:txBody>
          </p:sp>
        </p:grpSp>
      </p:grpSp>
      <p:cxnSp>
        <p:nvCxnSpPr>
          <p:cNvPr id="401" name="Straight Connector 400"/>
          <p:cNvCxnSpPr>
            <a:endCxn id="311" idx="3"/>
          </p:cNvCxnSpPr>
          <p:nvPr/>
        </p:nvCxnSpPr>
        <p:spPr>
          <a:xfrm>
            <a:off x="2590800" y="3962400"/>
            <a:ext cx="1075983" cy="304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Straight Connector 403"/>
          <p:cNvCxnSpPr>
            <a:endCxn id="266" idx="3"/>
          </p:cNvCxnSpPr>
          <p:nvPr/>
        </p:nvCxnSpPr>
        <p:spPr>
          <a:xfrm rot="5400000">
            <a:off x="2393350" y="4069750"/>
            <a:ext cx="304800" cy="901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Connector 406"/>
          <p:cNvCxnSpPr>
            <a:endCxn id="128" idx="3"/>
          </p:cNvCxnSpPr>
          <p:nvPr/>
        </p:nvCxnSpPr>
        <p:spPr>
          <a:xfrm rot="10800000" flipV="1">
            <a:off x="1304584" y="3962400"/>
            <a:ext cx="1286217" cy="304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/>
          <p:cNvCxnSpPr>
            <a:endCxn id="356" idx="3"/>
          </p:cNvCxnSpPr>
          <p:nvPr/>
        </p:nvCxnSpPr>
        <p:spPr>
          <a:xfrm>
            <a:off x="2590800" y="3962400"/>
            <a:ext cx="2272100" cy="304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/>
          <p:nvPr/>
        </p:nvCxnSpPr>
        <p:spPr>
          <a:xfrm rot="10800000">
            <a:off x="2590800" y="3962400"/>
            <a:ext cx="4724400" cy="2286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>
            <a:endCxn id="25" idx="3"/>
          </p:cNvCxnSpPr>
          <p:nvPr/>
        </p:nvCxnSpPr>
        <p:spPr>
          <a:xfrm rot="10800000" flipV="1">
            <a:off x="138500" y="3962400"/>
            <a:ext cx="2452300" cy="304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Data Independent Acquisistion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Rectangle 61"/>
          <p:cNvSpPr>
            <a:spLocks noChangeAspect="1" noChangeArrowheads="1"/>
          </p:cNvSpPr>
          <p:nvPr/>
        </p:nvSpPr>
        <p:spPr bwMode="auto">
          <a:xfrm>
            <a:off x="5184987" y="762000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" name="Line 62"/>
          <p:cNvSpPr>
            <a:spLocks noChangeAspect="1" noChangeShapeType="1"/>
          </p:cNvSpPr>
          <p:nvPr/>
        </p:nvSpPr>
        <p:spPr bwMode="auto">
          <a:xfrm>
            <a:off x="5715000" y="1086001"/>
            <a:ext cx="0" cy="60864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63"/>
          <p:cNvSpPr>
            <a:spLocks noChangeAspect="1" noChangeShapeType="1"/>
          </p:cNvSpPr>
          <p:nvPr/>
        </p:nvSpPr>
        <p:spPr bwMode="auto">
          <a:xfrm>
            <a:off x="5627900" y="1363178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5"/>
          <p:cNvSpPr>
            <a:spLocks noChangeAspect="1" noChangeShapeType="1"/>
          </p:cNvSpPr>
          <p:nvPr/>
        </p:nvSpPr>
        <p:spPr bwMode="auto">
          <a:xfrm>
            <a:off x="5826702" y="1528913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66"/>
          <p:cNvSpPr>
            <a:spLocks noChangeAspect="1" noChangeShapeType="1"/>
          </p:cNvSpPr>
          <p:nvPr/>
        </p:nvSpPr>
        <p:spPr bwMode="auto">
          <a:xfrm>
            <a:off x="5791200" y="1474620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67"/>
          <p:cNvSpPr>
            <a:spLocks noChangeAspect="1" noChangeShapeType="1"/>
          </p:cNvSpPr>
          <p:nvPr/>
        </p:nvSpPr>
        <p:spPr bwMode="auto">
          <a:xfrm>
            <a:off x="5682192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68"/>
          <p:cNvSpPr>
            <a:spLocks noChangeAspect="1" noChangeShapeType="1"/>
          </p:cNvSpPr>
          <p:nvPr/>
        </p:nvSpPr>
        <p:spPr bwMode="auto">
          <a:xfrm>
            <a:off x="5295001" y="1474620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69"/>
          <p:cNvSpPr>
            <a:spLocks noChangeAspect="1" noChangeShapeType="1"/>
          </p:cNvSpPr>
          <p:nvPr/>
        </p:nvSpPr>
        <p:spPr bwMode="auto">
          <a:xfrm>
            <a:off x="6032976" y="1141723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70"/>
          <p:cNvSpPr>
            <a:spLocks noChangeAspect="1" noChangeShapeType="1"/>
          </p:cNvSpPr>
          <p:nvPr/>
        </p:nvSpPr>
        <p:spPr bwMode="auto">
          <a:xfrm>
            <a:off x="5919099" y="1420328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 Box 72"/>
          <p:cNvSpPr txBox="1">
            <a:spLocks noChangeAspect="1" noChangeArrowheads="1"/>
          </p:cNvSpPr>
          <p:nvPr/>
        </p:nvSpPr>
        <p:spPr bwMode="auto">
          <a:xfrm>
            <a:off x="5276427" y="1660386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8" name="Text Box 72"/>
          <p:cNvSpPr txBox="1">
            <a:spLocks noChangeAspect="1" noChangeArrowheads="1"/>
          </p:cNvSpPr>
          <p:nvPr/>
        </p:nvSpPr>
        <p:spPr bwMode="auto">
          <a:xfrm rot="16200000">
            <a:off x="4589747" y="1074345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47" name="Line 65"/>
          <p:cNvSpPr>
            <a:spLocks noChangeAspect="1" noChangeShapeType="1"/>
          </p:cNvSpPr>
          <p:nvPr/>
        </p:nvSpPr>
        <p:spPr bwMode="auto">
          <a:xfrm>
            <a:off x="6084201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Line 66"/>
          <p:cNvSpPr>
            <a:spLocks noChangeAspect="1" noChangeShapeType="1"/>
          </p:cNvSpPr>
          <p:nvPr/>
        </p:nvSpPr>
        <p:spPr bwMode="auto">
          <a:xfrm>
            <a:off x="5946352" y="1474620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Line 67"/>
          <p:cNvSpPr>
            <a:spLocks noChangeAspect="1" noChangeShapeType="1"/>
          </p:cNvSpPr>
          <p:nvPr/>
        </p:nvSpPr>
        <p:spPr bwMode="auto">
          <a:xfrm>
            <a:off x="6021070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Line 70"/>
          <p:cNvSpPr>
            <a:spLocks noChangeAspect="1" noChangeShapeType="1"/>
          </p:cNvSpPr>
          <p:nvPr/>
        </p:nvSpPr>
        <p:spPr bwMode="auto">
          <a:xfrm>
            <a:off x="6083512" y="1420328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Line 71"/>
          <p:cNvSpPr>
            <a:spLocks noChangeAspect="1" noChangeShapeType="1"/>
          </p:cNvSpPr>
          <p:nvPr/>
        </p:nvSpPr>
        <p:spPr bwMode="auto">
          <a:xfrm>
            <a:off x="6142197" y="1198396"/>
            <a:ext cx="0" cy="49625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Line 65"/>
          <p:cNvSpPr>
            <a:spLocks noChangeAspect="1" noChangeShapeType="1"/>
          </p:cNvSpPr>
          <p:nvPr/>
        </p:nvSpPr>
        <p:spPr bwMode="auto">
          <a:xfrm>
            <a:off x="6006780" y="1528913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Line 65"/>
          <p:cNvSpPr>
            <a:spLocks noChangeAspect="1" noChangeShapeType="1"/>
          </p:cNvSpPr>
          <p:nvPr/>
        </p:nvSpPr>
        <p:spPr bwMode="auto">
          <a:xfrm>
            <a:off x="5963019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Line 67"/>
          <p:cNvSpPr>
            <a:spLocks noChangeAspect="1" noChangeShapeType="1"/>
          </p:cNvSpPr>
          <p:nvPr/>
        </p:nvSpPr>
        <p:spPr bwMode="auto">
          <a:xfrm>
            <a:off x="6089438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Line 67"/>
          <p:cNvSpPr>
            <a:spLocks noChangeAspect="1" noChangeShapeType="1"/>
          </p:cNvSpPr>
          <p:nvPr/>
        </p:nvSpPr>
        <p:spPr bwMode="auto">
          <a:xfrm>
            <a:off x="5420361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Line 65"/>
          <p:cNvSpPr>
            <a:spLocks noChangeAspect="1" noChangeShapeType="1"/>
          </p:cNvSpPr>
          <p:nvPr/>
        </p:nvSpPr>
        <p:spPr bwMode="auto">
          <a:xfrm>
            <a:off x="5562600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Line 67"/>
          <p:cNvSpPr>
            <a:spLocks noChangeAspect="1" noChangeShapeType="1"/>
          </p:cNvSpPr>
          <p:nvPr/>
        </p:nvSpPr>
        <p:spPr bwMode="auto">
          <a:xfrm>
            <a:off x="6096000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Line 65"/>
          <p:cNvSpPr>
            <a:spLocks noChangeAspect="1" noChangeShapeType="1"/>
          </p:cNvSpPr>
          <p:nvPr/>
        </p:nvSpPr>
        <p:spPr bwMode="auto">
          <a:xfrm>
            <a:off x="6037950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Line 67"/>
          <p:cNvSpPr>
            <a:spLocks noChangeAspect="1" noChangeShapeType="1"/>
          </p:cNvSpPr>
          <p:nvPr/>
        </p:nvSpPr>
        <p:spPr bwMode="auto">
          <a:xfrm>
            <a:off x="5753560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Line 65"/>
          <p:cNvSpPr>
            <a:spLocks noChangeAspect="1" noChangeShapeType="1"/>
          </p:cNvSpPr>
          <p:nvPr/>
        </p:nvSpPr>
        <p:spPr bwMode="auto">
          <a:xfrm>
            <a:off x="5499465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Line 67"/>
          <p:cNvSpPr>
            <a:spLocks noChangeAspect="1" noChangeShapeType="1"/>
          </p:cNvSpPr>
          <p:nvPr/>
        </p:nvSpPr>
        <p:spPr bwMode="auto">
          <a:xfrm>
            <a:off x="5699490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Line 65"/>
          <p:cNvSpPr>
            <a:spLocks noChangeAspect="1" noChangeShapeType="1"/>
          </p:cNvSpPr>
          <p:nvPr/>
        </p:nvSpPr>
        <p:spPr bwMode="auto">
          <a:xfrm>
            <a:off x="5641440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Line 67"/>
          <p:cNvSpPr>
            <a:spLocks noChangeAspect="1" noChangeShapeType="1"/>
          </p:cNvSpPr>
          <p:nvPr/>
        </p:nvSpPr>
        <p:spPr bwMode="auto">
          <a:xfrm>
            <a:off x="5986515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0" name="Line 67"/>
          <p:cNvSpPr>
            <a:spLocks noChangeAspect="1" noChangeShapeType="1"/>
          </p:cNvSpPr>
          <p:nvPr/>
        </p:nvSpPr>
        <p:spPr bwMode="auto">
          <a:xfrm>
            <a:off x="5437659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Line 65"/>
          <p:cNvSpPr>
            <a:spLocks noChangeAspect="1" noChangeShapeType="1"/>
          </p:cNvSpPr>
          <p:nvPr/>
        </p:nvSpPr>
        <p:spPr bwMode="auto">
          <a:xfrm>
            <a:off x="5379608" y="1615289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Line 67"/>
          <p:cNvSpPr>
            <a:spLocks noChangeAspect="1" noChangeShapeType="1"/>
          </p:cNvSpPr>
          <p:nvPr/>
        </p:nvSpPr>
        <p:spPr bwMode="auto">
          <a:xfrm>
            <a:off x="5579633" y="1584635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667000" y="890234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61"/>
          <p:cNvSpPr>
            <a:spLocks noChangeAspect="1" noChangeArrowheads="1"/>
          </p:cNvSpPr>
          <p:nvPr/>
        </p:nvSpPr>
        <p:spPr bwMode="auto">
          <a:xfrm>
            <a:off x="5177931" y="1741311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4" name="Line 63"/>
          <p:cNvSpPr>
            <a:spLocks noChangeAspect="1" noChangeShapeType="1"/>
          </p:cNvSpPr>
          <p:nvPr/>
        </p:nvSpPr>
        <p:spPr bwMode="auto">
          <a:xfrm>
            <a:off x="5722445" y="2342489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6" name="Line 65"/>
          <p:cNvSpPr>
            <a:spLocks noChangeAspect="1" noChangeShapeType="1"/>
          </p:cNvSpPr>
          <p:nvPr/>
        </p:nvSpPr>
        <p:spPr bwMode="auto">
          <a:xfrm>
            <a:off x="6120906" y="250822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7" name="Line 66"/>
          <p:cNvSpPr>
            <a:spLocks noChangeAspect="1" noChangeShapeType="1"/>
          </p:cNvSpPr>
          <p:nvPr/>
        </p:nvSpPr>
        <p:spPr bwMode="auto">
          <a:xfrm>
            <a:off x="5903898" y="245393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8" name="Line 67"/>
          <p:cNvSpPr>
            <a:spLocks noChangeAspect="1" noChangeShapeType="1"/>
          </p:cNvSpPr>
          <p:nvPr/>
        </p:nvSpPr>
        <p:spPr bwMode="auto">
          <a:xfrm>
            <a:off x="5675136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9" name="Line 68"/>
          <p:cNvSpPr>
            <a:spLocks noChangeAspect="1" noChangeShapeType="1"/>
          </p:cNvSpPr>
          <p:nvPr/>
        </p:nvSpPr>
        <p:spPr bwMode="auto">
          <a:xfrm>
            <a:off x="5287945" y="245393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0" name="Line 69"/>
          <p:cNvSpPr>
            <a:spLocks noChangeAspect="1" noChangeShapeType="1"/>
          </p:cNvSpPr>
          <p:nvPr/>
        </p:nvSpPr>
        <p:spPr bwMode="auto">
          <a:xfrm>
            <a:off x="6053915" y="2121034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Line 70"/>
          <p:cNvSpPr>
            <a:spLocks noChangeAspect="1" noChangeShapeType="1"/>
          </p:cNvSpPr>
          <p:nvPr/>
        </p:nvSpPr>
        <p:spPr bwMode="auto">
          <a:xfrm>
            <a:off x="6175199" y="239963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2" name="Line 71"/>
          <p:cNvSpPr>
            <a:spLocks noChangeAspect="1" noChangeShapeType="1"/>
          </p:cNvSpPr>
          <p:nvPr/>
        </p:nvSpPr>
        <p:spPr bwMode="auto">
          <a:xfrm>
            <a:off x="6395226" y="2436652"/>
            <a:ext cx="0" cy="228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" name="Text Box 72"/>
          <p:cNvSpPr txBox="1">
            <a:spLocks noChangeAspect="1" noChangeArrowheads="1"/>
          </p:cNvSpPr>
          <p:nvPr/>
        </p:nvSpPr>
        <p:spPr bwMode="auto">
          <a:xfrm>
            <a:off x="5269371" y="2639697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64" name="Text Box 72"/>
          <p:cNvSpPr txBox="1">
            <a:spLocks noChangeAspect="1" noChangeArrowheads="1"/>
          </p:cNvSpPr>
          <p:nvPr/>
        </p:nvSpPr>
        <p:spPr bwMode="auto">
          <a:xfrm rot="16200000">
            <a:off x="4582691" y="2053656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65" name="Line 65"/>
          <p:cNvSpPr>
            <a:spLocks noChangeAspect="1" noChangeShapeType="1"/>
          </p:cNvSpPr>
          <p:nvPr/>
        </p:nvSpPr>
        <p:spPr bwMode="auto">
          <a:xfrm>
            <a:off x="6077145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6" name="Line 66"/>
          <p:cNvSpPr>
            <a:spLocks noChangeAspect="1" noChangeShapeType="1"/>
          </p:cNvSpPr>
          <p:nvPr/>
        </p:nvSpPr>
        <p:spPr bwMode="auto">
          <a:xfrm>
            <a:off x="5967291" y="245393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7" name="Line 67"/>
          <p:cNvSpPr>
            <a:spLocks noChangeAspect="1" noChangeShapeType="1"/>
          </p:cNvSpPr>
          <p:nvPr/>
        </p:nvSpPr>
        <p:spPr bwMode="auto">
          <a:xfrm>
            <a:off x="6277170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8" name="Line 70"/>
          <p:cNvSpPr>
            <a:spLocks noChangeAspect="1" noChangeShapeType="1"/>
          </p:cNvSpPr>
          <p:nvPr/>
        </p:nvSpPr>
        <p:spPr bwMode="auto">
          <a:xfrm>
            <a:off x="6002850" y="239963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0" name="Line 65"/>
          <p:cNvSpPr>
            <a:spLocks noChangeAspect="1" noChangeShapeType="1"/>
          </p:cNvSpPr>
          <p:nvPr/>
        </p:nvSpPr>
        <p:spPr bwMode="auto">
          <a:xfrm>
            <a:off x="6262880" y="250822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1" name="Line 65"/>
          <p:cNvSpPr>
            <a:spLocks noChangeAspect="1" noChangeShapeType="1"/>
          </p:cNvSpPr>
          <p:nvPr/>
        </p:nvSpPr>
        <p:spPr bwMode="auto">
          <a:xfrm>
            <a:off x="6219119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3" name="Line 67"/>
          <p:cNvSpPr>
            <a:spLocks noChangeAspect="1" noChangeShapeType="1"/>
          </p:cNvSpPr>
          <p:nvPr/>
        </p:nvSpPr>
        <p:spPr bwMode="auto">
          <a:xfrm>
            <a:off x="5413305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" name="Line 65"/>
          <p:cNvSpPr>
            <a:spLocks noChangeAspect="1" noChangeShapeType="1"/>
          </p:cNvSpPr>
          <p:nvPr/>
        </p:nvSpPr>
        <p:spPr bwMode="auto">
          <a:xfrm>
            <a:off x="5815313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5" name="Line 67"/>
          <p:cNvSpPr>
            <a:spLocks noChangeAspect="1" noChangeShapeType="1"/>
          </p:cNvSpPr>
          <p:nvPr/>
        </p:nvSpPr>
        <p:spPr bwMode="auto">
          <a:xfrm>
            <a:off x="6015338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6" name="Line 65"/>
          <p:cNvSpPr>
            <a:spLocks noChangeAspect="1" noChangeShapeType="1"/>
          </p:cNvSpPr>
          <p:nvPr/>
        </p:nvSpPr>
        <p:spPr bwMode="auto">
          <a:xfrm>
            <a:off x="5957288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7" name="Line 67"/>
          <p:cNvSpPr>
            <a:spLocks noChangeAspect="1" noChangeShapeType="1"/>
          </p:cNvSpPr>
          <p:nvPr/>
        </p:nvSpPr>
        <p:spPr bwMode="auto">
          <a:xfrm>
            <a:off x="6157313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9" name="Line 67"/>
          <p:cNvSpPr>
            <a:spLocks noChangeAspect="1" noChangeShapeType="1"/>
          </p:cNvSpPr>
          <p:nvPr/>
        </p:nvSpPr>
        <p:spPr bwMode="auto">
          <a:xfrm>
            <a:off x="5692434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0" name="Line 65"/>
          <p:cNvSpPr>
            <a:spLocks noChangeAspect="1" noChangeShapeType="1"/>
          </p:cNvSpPr>
          <p:nvPr/>
        </p:nvSpPr>
        <p:spPr bwMode="auto">
          <a:xfrm>
            <a:off x="5634384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1" name="Line 67"/>
          <p:cNvSpPr>
            <a:spLocks noChangeAspect="1" noChangeShapeType="1"/>
          </p:cNvSpPr>
          <p:nvPr/>
        </p:nvSpPr>
        <p:spPr bwMode="auto">
          <a:xfrm>
            <a:off x="5795963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2" name="Line 67"/>
          <p:cNvSpPr>
            <a:spLocks noChangeAspect="1" noChangeShapeType="1"/>
          </p:cNvSpPr>
          <p:nvPr/>
        </p:nvSpPr>
        <p:spPr bwMode="auto">
          <a:xfrm>
            <a:off x="5430603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3" name="Line 65"/>
          <p:cNvSpPr>
            <a:spLocks noChangeAspect="1" noChangeShapeType="1"/>
          </p:cNvSpPr>
          <p:nvPr/>
        </p:nvSpPr>
        <p:spPr bwMode="auto">
          <a:xfrm>
            <a:off x="5372552" y="259460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" name="Line 67"/>
          <p:cNvSpPr>
            <a:spLocks noChangeAspect="1" noChangeShapeType="1"/>
          </p:cNvSpPr>
          <p:nvPr/>
        </p:nvSpPr>
        <p:spPr bwMode="auto">
          <a:xfrm>
            <a:off x="5572577" y="256394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9" name="Rectangle 61"/>
          <p:cNvSpPr>
            <a:spLocks noChangeAspect="1" noChangeArrowheads="1"/>
          </p:cNvSpPr>
          <p:nvPr/>
        </p:nvSpPr>
        <p:spPr bwMode="auto">
          <a:xfrm>
            <a:off x="5177797" y="2711081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1" name="Line 63"/>
          <p:cNvSpPr>
            <a:spLocks noChangeAspect="1" noChangeShapeType="1"/>
          </p:cNvSpPr>
          <p:nvPr/>
        </p:nvSpPr>
        <p:spPr bwMode="auto">
          <a:xfrm>
            <a:off x="5620710" y="3312259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3" name="Line 65"/>
          <p:cNvSpPr>
            <a:spLocks noChangeAspect="1" noChangeShapeType="1"/>
          </p:cNvSpPr>
          <p:nvPr/>
        </p:nvSpPr>
        <p:spPr bwMode="auto">
          <a:xfrm>
            <a:off x="6120772" y="347799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4" name="Line 66"/>
          <p:cNvSpPr>
            <a:spLocks noChangeAspect="1" noChangeShapeType="1"/>
          </p:cNvSpPr>
          <p:nvPr/>
        </p:nvSpPr>
        <p:spPr bwMode="auto">
          <a:xfrm>
            <a:off x="5787874" y="342370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5" name="Line 67"/>
          <p:cNvSpPr>
            <a:spLocks noChangeAspect="1" noChangeShapeType="1"/>
          </p:cNvSpPr>
          <p:nvPr/>
        </p:nvSpPr>
        <p:spPr bwMode="auto">
          <a:xfrm>
            <a:off x="5675002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6" name="Line 68"/>
          <p:cNvSpPr>
            <a:spLocks noChangeAspect="1" noChangeShapeType="1"/>
          </p:cNvSpPr>
          <p:nvPr/>
        </p:nvSpPr>
        <p:spPr bwMode="auto">
          <a:xfrm>
            <a:off x="5287811" y="342370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7" name="Line 69"/>
          <p:cNvSpPr>
            <a:spLocks noChangeAspect="1" noChangeShapeType="1"/>
          </p:cNvSpPr>
          <p:nvPr/>
        </p:nvSpPr>
        <p:spPr bwMode="auto">
          <a:xfrm>
            <a:off x="5952180" y="3090804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8" name="Line 70"/>
          <p:cNvSpPr>
            <a:spLocks noChangeAspect="1" noChangeShapeType="1"/>
          </p:cNvSpPr>
          <p:nvPr/>
        </p:nvSpPr>
        <p:spPr bwMode="auto">
          <a:xfrm>
            <a:off x="6175065" y="336940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9" name="Line 71"/>
          <p:cNvSpPr>
            <a:spLocks noChangeAspect="1" noChangeShapeType="1"/>
          </p:cNvSpPr>
          <p:nvPr/>
        </p:nvSpPr>
        <p:spPr bwMode="auto">
          <a:xfrm>
            <a:off x="6395092" y="2925069"/>
            <a:ext cx="0" cy="71866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0" name="Text Box 72"/>
          <p:cNvSpPr txBox="1">
            <a:spLocks noChangeAspect="1" noChangeArrowheads="1"/>
          </p:cNvSpPr>
          <p:nvPr/>
        </p:nvSpPr>
        <p:spPr bwMode="auto">
          <a:xfrm>
            <a:off x="5269237" y="3609467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01" name="Text Box 72"/>
          <p:cNvSpPr txBox="1">
            <a:spLocks noChangeAspect="1" noChangeArrowheads="1"/>
          </p:cNvSpPr>
          <p:nvPr/>
        </p:nvSpPr>
        <p:spPr bwMode="auto">
          <a:xfrm rot="16200000">
            <a:off x="4582557" y="3023426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02" name="Line 65"/>
          <p:cNvSpPr>
            <a:spLocks noChangeAspect="1" noChangeShapeType="1"/>
          </p:cNvSpPr>
          <p:nvPr/>
        </p:nvSpPr>
        <p:spPr bwMode="auto">
          <a:xfrm>
            <a:off x="6077011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3" name="Line 66"/>
          <p:cNvSpPr>
            <a:spLocks noChangeAspect="1" noChangeShapeType="1"/>
          </p:cNvSpPr>
          <p:nvPr/>
        </p:nvSpPr>
        <p:spPr bwMode="auto">
          <a:xfrm>
            <a:off x="6050844" y="342370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4" name="Line 67"/>
          <p:cNvSpPr>
            <a:spLocks noChangeAspect="1" noChangeShapeType="1"/>
          </p:cNvSpPr>
          <p:nvPr/>
        </p:nvSpPr>
        <p:spPr bwMode="auto">
          <a:xfrm>
            <a:off x="6277036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5" name="Line 70"/>
          <p:cNvSpPr>
            <a:spLocks noChangeAspect="1" noChangeShapeType="1"/>
          </p:cNvSpPr>
          <p:nvPr/>
        </p:nvSpPr>
        <p:spPr bwMode="auto">
          <a:xfrm>
            <a:off x="6002716" y="336940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7" name="Line 65"/>
          <p:cNvSpPr>
            <a:spLocks noChangeAspect="1" noChangeShapeType="1"/>
          </p:cNvSpPr>
          <p:nvPr/>
        </p:nvSpPr>
        <p:spPr bwMode="auto">
          <a:xfrm>
            <a:off x="6262746" y="347799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8" name="Line 65"/>
          <p:cNvSpPr>
            <a:spLocks noChangeAspect="1" noChangeShapeType="1"/>
          </p:cNvSpPr>
          <p:nvPr/>
        </p:nvSpPr>
        <p:spPr bwMode="auto">
          <a:xfrm>
            <a:off x="6218985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9" name="Line 67"/>
          <p:cNvSpPr>
            <a:spLocks noChangeAspect="1" noChangeShapeType="1"/>
          </p:cNvSpPr>
          <p:nvPr/>
        </p:nvSpPr>
        <p:spPr bwMode="auto">
          <a:xfrm>
            <a:off x="6419010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0" name="Line 67"/>
          <p:cNvSpPr>
            <a:spLocks noChangeAspect="1" noChangeShapeType="1"/>
          </p:cNvSpPr>
          <p:nvPr/>
        </p:nvSpPr>
        <p:spPr bwMode="auto">
          <a:xfrm>
            <a:off x="5413171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1" name="Line 65"/>
          <p:cNvSpPr>
            <a:spLocks noChangeAspect="1" noChangeShapeType="1"/>
          </p:cNvSpPr>
          <p:nvPr/>
        </p:nvSpPr>
        <p:spPr bwMode="auto">
          <a:xfrm>
            <a:off x="5815179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2" name="Line 67"/>
          <p:cNvSpPr>
            <a:spLocks noChangeAspect="1" noChangeShapeType="1"/>
          </p:cNvSpPr>
          <p:nvPr/>
        </p:nvSpPr>
        <p:spPr bwMode="auto">
          <a:xfrm>
            <a:off x="6015204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3" name="Line 65"/>
          <p:cNvSpPr>
            <a:spLocks noChangeAspect="1" noChangeShapeType="1"/>
          </p:cNvSpPr>
          <p:nvPr/>
        </p:nvSpPr>
        <p:spPr bwMode="auto">
          <a:xfrm>
            <a:off x="5957154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4" name="Line 67"/>
          <p:cNvSpPr>
            <a:spLocks noChangeAspect="1" noChangeShapeType="1"/>
          </p:cNvSpPr>
          <p:nvPr/>
        </p:nvSpPr>
        <p:spPr bwMode="auto">
          <a:xfrm>
            <a:off x="6157179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6" name="Line 67"/>
          <p:cNvSpPr>
            <a:spLocks noChangeAspect="1" noChangeShapeType="1"/>
          </p:cNvSpPr>
          <p:nvPr/>
        </p:nvSpPr>
        <p:spPr bwMode="auto">
          <a:xfrm>
            <a:off x="5692300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7" name="Line 65"/>
          <p:cNvSpPr>
            <a:spLocks noChangeAspect="1" noChangeShapeType="1"/>
          </p:cNvSpPr>
          <p:nvPr/>
        </p:nvSpPr>
        <p:spPr bwMode="auto">
          <a:xfrm>
            <a:off x="5634250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8" name="Line 67"/>
          <p:cNvSpPr>
            <a:spLocks noChangeAspect="1" noChangeShapeType="1"/>
          </p:cNvSpPr>
          <p:nvPr/>
        </p:nvSpPr>
        <p:spPr bwMode="auto">
          <a:xfrm>
            <a:off x="5766540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Line 67"/>
          <p:cNvSpPr>
            <a:spLocks noChangeAspect="1" noChangeShapeType="1"/>
          </p:cNvSpPr>
          <p:nvPr/>
        </p:nvSpPr>
        <p:spPr bwMode="auto">
          <a:xfrm>
            <a:off x="5430469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0" name="Line 65"/>
          <p:cNvSpPr>
            <a:spLocks noChangeAspect="1" noChangeShapeType="1"/>
          </p:cNvSpPr>
          <p:nvPr/>
        </p:nvSpPr>
        <p:spPr bwMode="auto">
          <a:xfrm>
            <a:off x="5372418" y="356437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1" name="Line 67"/>
          <p:cNvSpPr>
            <a:spLocks noChangeAspect="1" noChangeShapeType="1"/>
          </p:cNvSpPr>
          <p:nvPr/>
        </p:nvSpPr>
        <p:spPr bwMode="auto">
          <a:xfrm>
            <a:off x="5572443" y="353371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6" name="Rectangle 61"/>
          <p:cNvSpPr>
            <a:spLocks noChangeAspect="1" noChangeArrowheads="1"/>
          </p:cNvSpPr>
          <p:nvPr/>
        </p:nvSpPr>
        <p:spPr bwMode="auto">
          <a:xfrm>
            <a:off x="5177931" y="3683001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28" name="Line 63"/>
          <p:cNvSpPr>
            <a:spLocks noChangeAspect="1" noChangeShapeType="1"/>
          </p:cNvSpPr>
          <p:nvPr/>
        </p:nvSpPr>
        <p:spPr bwMode="auto">
          <a:xfrm>
            <a:off x="5620844" y="4284179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0" name="Line 65"/>
          <p:cNvSpPr>
            <a:spLocks noChangeAspect="1" noChangeShapeType="1"/>
          </p:cNvSpPr>
          <p:nvPr/>
        </p:nvSpPr>
        <p:spPr bwMode="auto">
          <a:xfrm>
            <a:off x="6120906" y="444991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1" name="Line 66"/>
          <p:cNvSpPr>
            <a:spLocks noChangeAspect="1" noChangeShapeType="1"/>
          </p:cNvSpPr>
          <p:nvPr/>
        </p:nvSpPr>
        <p:spPr bwMode="auto">
          <a:xfrm>
            <a:off x="5508978" y="439562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2" name="Line 67"/>
          <p:cNvSpPr>
            <a:spLocks noChangeAspect="1" noChangeShapeType="1"/>
          </p:cNvSpPr>
          <p:nvPr/>
        </p:nvSpPr>
        <p:spPr bwMode="auto">
          <a:xfrm>
            <a:off x="5675136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3" name="Line 68"/>
          <p:cNvSpPr>
            <a:spLocks noChangeAspect="1" noChangeShapeType="1"/>
          </p:cNvSpPr>
          <p:nvPr/>
        </p:nvSpPr>
        <p:spPr bwMode="auto">
          <a:xfrm>
            <a:off x="5287945" y="439562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4" name="Line 69"/>
          <p:cNvSpPr>
            <a:spLocks noChangeAspect="1" noChangeShapeType="1"/>
          </p:cNvSpPr>
          <p:nvPr/>
        </p:nvSpPr>
        <p:spPr bwMode="auto">
          <a:xfrm>
            <a:off x="5952314" y="4062724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" name="Line 70"/>
          <p:cNvSpPr>
            <a:spLocks noChangeAspect="1" noChangeShapeType="1"/>
          </p:cNvSpPr>
          <p:nvPr/>
        </p:nvSpPr>
        <p:spPr bwMode="auto">
          <a:xfrm>
            <a:off x="6175199" y="434132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7" name="Text Box 72"/>
          <p:cNvSpPr txBox="1">
            <a:spLocks noChangeAspect="1" noChangeArrowheads="1"/>
          </p:cNvSpPr>
          <p:nvPr/>
        </p:nvSpPr>
        <p:spPr bwMode="auto">
          <a:xfrm>
            <a:off x="5269371" y="4581387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38" name="Text Box 72"/>
          <p:cNvSpPr txBox="1">
            <a:spLocks noChangeAspect="1" noChangeArrowheads="1"/>
          </p:cNvSpPr>
          <p:nvPr/>
        </p:nvSpPr>
        <p:spPr bwMode="auto">
          <a:xfrm rot="16200000">
            <a:off x="4582691" y="3995346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39" name="Line 65"/>
          <p:cNvSpPr>
            <a:spLocks noChangeAspect="1" noChangeShapeType="1"/>
          </p:cNvSpPr>
          <p:nvPr/>
        </p:nvSpPr>
        <p:spPr bwMode="auto">
          <a:xfrm>
            <a:off x="6077145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1" name="Line 67"/>
          <p:cNvSpPr>
            <a:spLocks noChangeAspect="1" noChangeShapeType="1"/>
          </p:cNvSpPr>
          <p:nvPr/>
        </p:nvSpPr>
        <p:spPr bwMode="auto">
          <a:xfrm>
            <a:off x="6277170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2" name="Line 70"/>
          <p:cNvSpPr>
            <a:spLocks noChangeAspect="1" noChangeShapeType="1"/>
          </p:cNvSpPr>
          <p:nvPr/>
        </p:nvSpPr>
        <p:spPr bwMode="auto">
          <a:xfrm>
            <a:off x="6002850" y="434132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3" name="Line 71"/>
          <p:cNvSpPr>
            <a:spLocks noChangeAspect="1" noChangeShapeType="1"/>
          </p:cNvSpPr>
          <p:nvPr/>
        </p:nvSpPr>
        <p:spPr bwMode="auto">
          <a:xfrm>
            <a:off x="6471903" y="4119397"/>
            <a:ext cx="0" cy="49625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4" name="Line 65"/>
          <p:cNvSpPr>
            <a:spLocks noChangeAspect="1" noChangeShapeType="1"/>
          </p:cNvSpPr>
          <p:nvPr/>
        </p:nvSpPr>
        <p:spPr bwMode="auto">
          <a:xfrm>
            <a:off x="6262880" y="444991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" name="Line 65"/>
          <p:cNvSpPr>
            <a:spLocks noChangeAspect="1" noChangeShapeType="1"/>
          </p:cNvSpPr>
          <p:nvPr/>
        </p:nvSpPr>
        <p:spPr bwMode="auto">
          <a:xfrm>
            <a:off x="6219119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7" name="Line 67"/>
          <p:cNvSpPr>
            <a:spLocks noChangeAspect="1" noChangeShapeType="1"/>
          </p:cNvSpPr>
          <p:nvPr/>
        </p:nvSpPr>
        <p:spPr bwMode="auto">
          <a:xfrm>
            <a:off x="5413305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8" name="Line 65"/>
          <p:cNvSpPr>
            <a:spLocks noChangeAspect="1" noChangeShapeType="1"/>
          </p:cNvSpPr>
          <p:nvPr/>
        </p:nvSpPr>
        <p:spPr bwMode="auto">
          <a:xfrm>
            <a:off x="5815313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9" name="Line 67"/>
          <p:cNvSpPr>
            <a:spLocks noChangeAspect="1" noChangeShapeType="1"/>
          </p:cNvSpPr>
          <p:nvPr/>
        </p:nvSpPr>
        <p:spPr bwMode="auto">
          <a:xfrm>
            <a:off x="6015338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0" name="Line 65"/>
          <p:cNvSpPr>
            <a:spLocks noChangeAspect="1" noChangeShapeType="1"/>
          </p:cNvSpPr>
          <p:nvPr/>
        </p:nvSpPr>
        <p:spPr bwMode="auto">
          <a:xfrm>
            <a:off x="5957288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1" name="Line 67"/>
          <p:cNvSpPr>
            <a:spLocks noChangeAspect="1" noChangeShapeType="1"/>
          </p:cNvSpPr>
          <p:nvPr/>
        </p:nvSpPr>
        <p:spPr bwMode="auto">
          <a:xfrm>
            <a:off x="6157313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2" name="Line 65"/>
          <p:cNvSpPr>
            <a:spLocks noChangeAspect="1" noChangeShapeType="1"/>
          </p:cNvSpPr>
          <p:nvPr/>
        </p:nvSpPr>
        <p:spPr bwMode="auto">
          <a:xfrm>
            <a:off x="5492409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3" name="Line 67"/>
          <p:cNvSpPr>
            <a:spLocks noChangeAspect="1" noChangeShapeType="1"/>
          </p:cNvSpPr>
          <p:nvPr/>
        </p:nvSpPr>
        <p:spPr bwMode="auto">
          <a:xfrm>
            <a:off x="5692434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4" name="Line 65"/>
          <p:cNvSpPr>
            <a:spLocks noChangeAspect="1" noChangeShapeType="1"/>
          </p:cNvSpPr>
          <p:nvPr/>
        </p:nvSpPr>
        <p:spPr bwMode="auto">
          <a:xfrm>
            <a:off x="5634384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5" name="Line 67"/>
          <p:cNvSpPr>
            <a:spLocks noChangeAspect="1" noChangeShapeType="1"/>
          </p:cNvSpPr>
          <p:nvPr/>
        </p:nvSpPr>
        <p:spPr bwMode="auto">
          <a:xfrm>
            <a:off x="6172200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6" name="Line 67"/>
          <p:cNvSpPr>
            <a:spLocks noChangeAspect="1" noChangeShapeType="1"/>
          </p:cNvSpPr>
          <p:nvPr/>
        </p:nvSpPr>
        <p:spPr bwMode="auto">
          <a:xfrm>
            <a:off x="5430603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7" name="Line 65"/>
          <p:cNvSpPr>
            <a:spLocks noChangeAspect="1" noChangeShapeType="1"/>
          </p:cNvSpPr>
          <p:nvPr/>
        </p:nvSpPr>
        <p:spPr bwMode="auto">
          <a:xfrm>
            <a:off x="5372552" y="453629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8" name="Line 67"/>
          <p:cNvSpPr>
            <a:spLocks noChangeAspect="1" noChangeShapeType="1"/>
          </p:cNvSpPr>
          <p:nvPr/>
        </p:nvSpPr>
        <p:spPr bwMode="auto">
          <a:xfrm>
            <a:off x="5572577" y="450563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3" name="Rectangle 61"/>
          <p:cNvSpPr>
            <a:spLocks noChangeAspect="1" noChangeArrowheads="1"/>
          </p:cNvSpPr>
          <p:nvPr/>
        </p:nvSpPr>
        <p:spPr bwMode="auto">
          <a:xfrm>
            <a:off x="5177797" y="4652771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64" name="Line 62"/>
          <p:cNvSpPr>
            <a:spLocks noChangeAspect="1" noChangeShapeType="1"/>
          </p:cNvSpPr>
          <p:nvPr/>
        </p:nvSpPr>
        <p:spPr bwMode="auto">
          <a:xfrm>
            <a:off x="5509267" y="4976772"/>
            <a:ext cx="0" cy="60864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5" name="Line 63"/>
          <p:cNvSpPr>
            <a:spLocks noChangeAspect="1" noChangeShapeType="1"/>
          </p:cNvSpPr>
          <p:nvPr/>
        </p:nvSpPr>
        <p:spPr bwMode="auto">
          <a:xfrm>
            <a:off x="5620710" y="5253949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7" name="Line 65"/>
          <p:cNvSpPr>
            <a:spLocks noChangeAspect="1" noChangeShapeType="1"/>
          </p:cNvSpPr>
          <p:nvPr/>
        </p:nvSpPr>
        <p:spPr bwMode="auto">
          <a:xfrm>
            <a:off x="6120772" y="541968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8" name="Line 66"/>
          <p:cNvSpPr>
            <a:spLocks noChangeAspect="1" noChangeShapeType="1"/>
          </p:cNvSpPr>
          <p:nvPr/>
        </p:nvSpPr>
        <p:spPr bwMode="auto">
          <a:xfrm>
            <a:off x="5787874" y="536539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9" name="Line 67"/>
          <p:cNvSpPr>
            <a:spLocks noChangeAspect="1" noChangeShapeType="1"/>
          </p:cNvSpPr>
          <p:nvPr/>
        </p:nvSpPr>
        <p:spPr bwMode="auto">
          <a:xfrm>
            <a:off x="5675002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0" name="Line 68"/>
          <p:cNvSpPr>
            <a:spLocks noChangeAspect="1" noChangeShapeType="1"/>
          </p:cNvSpPr>
          <p:nvPr/>
        </p:nvSpPr>
        <p:spPr bwMode="auto">
          <a:xfrm>
            <a:off x="5287811" y="536539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1" name="Line 69"/>
          <p:cNvSpPr>
            <a:spLocks noChangeAspect="1" noChangeShapeType="1"/>
          </p:cNvSpPr>
          <p:nvPr/>
        </p:nvSpPr>
        <p:spPr bwMode="auto">
          <a:xfrm>
            <a:off x="5952180" y="5032494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2" name="Line 70"/>
          <p:cNvSpPr>
            <a:spLocks noChangeAspect="1" noChangeShapeType="1"/>
          </p:cNvSpPr>
          <p:nvPr/>
        </p:nvSpPr>
        <p:spPr bwMode="auto">
          <a:xfrm>
            <a:off x="6175065" y="531109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4" name="Text Box 72"/>
          <p:cNvSpPr txBox="1">
            <a:spLocks noChangeAspect="1" noChangeArrowheads="1"/>
          </p:cNvSpPr>
          <p:nvPr/>
        </p:nvSpPr>
        <p:spPr bwMode="auto">
          <a:xfrm>
            <a:off x="5269237" y="5551157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75" name="Text Box 72"/>
          <p:cNvSpPr txBox="1">
            <a:spLocks noChangeAspect="1" noChangeArrowheads="1"/>
          </p:cNvSpPr>
          <p:nvPr/>
        </p:nvSpPr>
        <p:spPr bwMode="auto">
          <a:xfrm rot="16200000">
            <a:off x="4582557" y="4965116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76" name="Line 65"/>
          <p:cNvSpPr>
            <a:spLocks noChangeAspect="1" noChangeShapeType="1"/>
          </p:cNvSpPr>
          <p:nvPr/>
        </p:nvSpPr>
        <p:spPr bwMode="auto">
          <a:xfrm>
            <a:off x="6077011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7" name="Line 66"/>
          <p:cNvSpPr>
            <a:spLocks noChangeAspect="1" noChangeShapeType="1"/>
          </p:cNvSpPr>
          <p:nvPr/>
        </p:nvSpPr>
        <p:spPr bwMode="auto">
          <a:xfrm>
            <a:off x="5562600" y="5365391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8" name="Line 67"/>
          <p:cNvSpPr>
            <a:spLocks noChangeAspect="1" noChangeShapeType="1"/>
          </p:cNvSpPr>
          <p:nvPr/>
        </p:nvSpPr>
        <p:spPr bwMode="auto">
          <a:xfrm>
            <a:off x="6277036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9" name="Line 70"/>
          <p:cNvSpPr>
            <a:spLocks noChangeAspect="1" noChangeShapeType="1"/>
          </p:cNvSpPr>
          <p:nvPr/>
        </p:nvSpPr>
        <p:spPr bwMode="auto">
          <a:xfrm>
            <a:off x="6002716" y="5311099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0" name="Line 71"/>
          <p:cNvSpPr>
            <a:spLocks noChangeAspect="1" noChangeShapeType="1"/>
          </p:cNvSpPr>
          <p:nvPr/>
        </p:nvSpPr>
        <p:spPr bwMode="auto">
          <a:xfrm>
            <a:off x="6471769" y="5089167"/>
            <a:ext cx="0" cy="49625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" name="Line 65"/>
          <p:cNvSpPr>
            <a:spLocks noChangeAspect="1" noChangeShapeType="1"/>
          </p:cNvSpPr>
          <p:nvPr/>
        </p:nvSpPr>
        <p:spPr bwMode="auto">
          <a:xfrm>
            <a:off x="6262746" y="5419684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2" name="Line 65"/>
          <p:cNvSpPr>
            <a:spLocks noChangeAspect="1" noChangeShapeType="1"/>
          </p:cNvSpPr>
          <p:nvPr/>
        </p:nvSpPr>
        <p:spPr bwMode="auto">
          <a:xfrm>
            <a:off x="6218985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4" name="Line 67"/>
          <p:cNvSpPr>
            <a:spLocks noChangeAspect="1" noChangeShapeType="1"/>
          </p:cNvSpPr>
          <p:nvPr/>
        </p:nvSpPr>
        <p:spPr bwMode="auto">
          <a:xfrm>
            <a:off x="5413171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5" name="Line 65"/>
          <p:cNvSpPr>
            <a:spLocks noChangeAspect="1" noChangeShapeType="1"/>
          </p:cNvSpPr>
          <p:nvPr/>
        </p:nvSpPr>
        <p:spPr bwMode="auto">
          <a:xfrm>
            <a:off x="5815179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" name="Line 67"/>
          <p:cNvSpPr>
            <a:spLocks noChangeAspect="1" noChangeShapeType="1"/>
          </p:cNvSpPr>
          <p:nvPr/>
        </p:nvSpPr>
        <p:spPr bwMode="auto">
          <a:xfrm>
            <a:off x="6015204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" name="Line 65"/>
          <p:cNvSpPr>
            <a:spLocks noChangeAspect="1" noChangeShapeType="1"/>
          </p:cNvSpPr>
          <p:nvPr/>
        </p:nvSpPr>
        <p:spPr bwMode="auto">
          <a:xfrm>
            <a:off x="5957154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" name="Line 67"/>
          <p:cNvSpPr>
            <a:spLocks noChangeAspect="1" noChangeShapeType="1"/>
          </p:cNvSpPr>
          <p:nvPr/>
        </p:nvSpPr>
        <p:spPr bwMode="auto">
          <a:xfrm>
            <a:off x="6157179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9" name="Line 65"/>
          <p:cNvSpPr>
            <a:spLocks noChangeAspect="1" noChangeShapeType="1"/>
          </p:cNvSpPr>
          <p:nvPr/>
        </p:nvSpPr>
        <p:spPr bwMode="auto">
          <a:xfrm>
            <a:off x="5492275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0" name="Line 67"/>
          <p:cNvSpPr>
            <a:spLocks noChangeAspect="1" noChangeShapeType="1"/>
          </p:cNvSpPr>
          <p:nvPr/>
        </p:nvSpPr>
        <p:spPr bwMode="auto">
          <a:xfrm>
            <a:off x="5692300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1" name="Line 65"/>
          <p:cNvSpPr>
            <a:spLocks noChangeAspect="1" noChangeShapeType="1"/>
          </p:cNvSpPr>
          <p:nvPr/>
        </p:nvSpPr>
        <p:spPr bwMode="auto">
          <a:xfrm>
            <a:off x="5634250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2" name="Line 67"/>
          <p:cNvSpPr>
            <a:spLocks noChangeAspect="1" noChangeShapeType="1"/>
          </p:cNvSpPr>
          <p:nvPr/>
        </p:nvSpPr>
        <p:spPr bwMode="auto">
          <a:xfrm>
            <a:off x="5715000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3" name="Line 67"/>
          <p:cNvSpPr>
            <a:spLocks noChangeAspect="1" noChangeShapeType="1"/>
          </p:cNvSpPr>
          <p:nvPr/>
        </p:nvSpPr>
        <p:spPr bwMode="auto">
          <a:xfrm>
            <a:off x="5430469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4" name="Line 65"/>
          <p:cNvSpPr>
            <a:spLocks noChangeAspect="1" noChangeShapeType="1"/>
          </p:cNvSpPr>
          <p:nvPr/>
        </p:nvSpPr>
        <p:spPr bwMode="auto">
          <a:xfrm>
            <a:off x="5372418" y="5506060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5" name="Line 67"/>
          <p:cNvSpPr>
            <a:spLocks noChangeAspect="1" noChangeShapeType="1"/>
          </p:cNvSpPr>
          <p:nvPr/>
        </p:nvSpPr>
        <p:spPr bwMode="auto">
          <a:xfrm>
            <a:off x="5572443" y="5475406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0" name="Rectangle 61"/>
          <p:cNvSpPr>
            <a:spLocks noChangeAspect="1" noChangeArrowheads="1"/>
          </p:cNvSpPr>
          <p:nvPr/>
        </p:nvSpPr>
        <p:spPr bwMode="auto">
          <a:xfrm>
            <a:off x="5180620" y="5621868"/>
            <a:ext cx="1440180" cy="940118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1" name="Line 62"/>
          <p:cNvSpPr>
            <a:spLocks noChangeAspect="1" noChangeShapeType="1"/>
          </p:cNvSpPr>
          <p:nvPr/>
        </p:nvSpPr>
        <p:spPr bwMode="auto">
          <a:xfrm>
            <a:off x="5512090" y="5945869"/>
            <a:ext cx="0" cy="60864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2" name="Line 63"/>
          <p:cNvSpPr>
            <a:spLocks noChangeAspect="1" noChangeShapeType="1"/>
          </p:cNvSpPr>
          <p:nvPr/>
        </p:nvSpPr>
        <p:spPr bwMode="auto">
          <a:xfrm>
            <a:off x="5623533" y="6223046"/>
            <a:ext cx="0" cy="33147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4" name="Line 65"/>
          <p:cNvSpPr>
            <a:spLocks noChangeAspect="1" noChangeShapeType="1"/>
          </p:cNvSpPr>
          <p:nvPr/>
        </p:nvSpPr>
        <p:spPr bwMode="auto">
          <a:xfrm>
            <a:off x="6123595" y="6388781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6" name="Line 67"/>
          <p:cNvSpPr>
            <a:spLocks noChangeAspect="1" noChangeShapeType="1"/>
          </p:cNvSpPr>
          <p:nvPr/>
        </p:nvSpPr>
        <p:spPr bwMode="auto">
          <a:xfrm>
            <a:off x="5677825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7" name="Line 68"/>
          <p:cNvSpPr>
            <a:spLocks noChangeAspect="1" noChangeShapeType="1"/>
          </p:cNvSpPr>
          <p:nvPr/>
        </p:nvSpPr>
        <p:spPr bwMode="auto">
          <a:xfrm>
            <a:off x="5290634" y="6334488"/>
            <a:ext cx="0" cy="2200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8" name="Line 69"/>
          <p:cNvSpPr>
            <a:spLocks noChangeAspect="1" noChangeShapeType="1"/>
          </p:cNvSpPr>
          <p:nvPr/>
        </p:nvSpPr>
        <p:spPr bwMode="auto">
          <a:xfrm>
            <a:off x="5955003" y="6001591"/>
            <a:ext cx="0" cy="5529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" name="Line 70"/>
          <p:cNvSpPr>
            <a:spLocks noChangeAspect="1" noChangeShapeType="1"/>
          </p:cNvSpPr>
          <p:nvPr/>
        </p:nvSpPr>
        <p:spPr bwMode="auto">
          <a:xfrm>
            <a:off x="6177888" y="6280196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1" name="Text Box 72"/>
          <p:cNvSpPr txBox="1">
            <a:spLocks noChangeAspect="1" noChangeArrowheads="1"/>
          </p:cNvSpPr>
          <p:nvPr/>
        </p:nvSpPr>
        <p:spPr bwMode="auto">
          <a:xfrm>
            <a:off x="5272060" y="6520254"/>
            <a:ext cx="1279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mass/charge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312" name="Text Box 72"/>
          <p:cNvSpPr txBox="1">
            <a:spLocks noChangeAspect="1" noChangeArrowheads="1"/>
          </p:cNvSpPr>
          <p:nvPr/>
        </p:nvSpPr>
        <p:spPr bwMode="auto">
          <a:xfrm rot="16200000">
            <a:off x="4585380" y="5934213"/>
            <a:ext cx="9188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intensity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313" name="Line 65"/>
          <p:cNvSpPr>
            <a:spLocks noChangeAspect="1" noChangeShapeType="1"/>
          </p:cNvSpPr>
          <p:nvPr/>
        </p:nvSpPr>
        <p:spPr bwMode="auto">
          <a:xfrm>
            <a:off x="6079834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5" name="Line 67"/>
          <p:cNvSpPr>
            <a:spLocks noChangeAspect="1" noChangeShapeType="1"/>
          </p:cNvSpPr>
          <p:nvPr/>
        </p:nvSpPr>
        <p:spPr bwMode="auto">
          <a:xfrm>
            <a:off x="6279859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6" name="Line 70"/>
          <p:cNvSpPr>
            <a:spLocks noChangeAspect="1" noChangeShapeType="1"/>
          </p:cNvSpPr>
          <p:nvPr/>
        </p:nvSpPr>
        <p:spPr bwMode="auto">
          <a:xfrm>
            <a:off x="6005539" y="6280196"/>
            <a:ext cx="0" cy="2743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7" name="Line 71"/>
          <p:cNvSpPr>
            <a:spLocks noChangeAspect="1" noChangeShapeType="1"/>
          </p:cNvSpPr>
          <p:nvPr/>
        </p:nvSpPr>
        <p:spPr bwMode="auto">
          <a:xfrm>
            <a:off x="6474592" y="6058264"/>
            <a:ext cx="0" cy="49625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8" name="Line 65"/>
          <p:cNvSpPr>
            <a:spLocks noChangeAspect="1" noChangeShapeType="1"/>
          </p:cNvSpPr>
          <p:nvPr/>
        </p:nvSpPr>
        <p:spPr bwMode="auto">
          <a:xfrm>
            <a:off x="6265569" y="6388781"/>
            <a:ext cx="0" cy="16573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9" name="Line 65"/>
          <p:cNvSpPr>
            <a:spLocks noChangeAspect="1" noChangeShapeType="1"/>
          </p:cNvSpPr>
          <p:nvPr/>
        </p:nvSpPr>
        <p:spPr bwMode="auto">
          <a:xfrm>
            <a:off x="6221808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1" name="Line 67"/>
          <p:cNvSpPr>
            <a:spLocks noChangeAspect="1" noChangeShapeType="1"/>
          </p:cNvSpPr>
          <p:nvPr/>
        </p:nvSpPr>
        <p:spPr bwMode="auto">
          <a:xfrm>
            <a:off x="5415994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2" name="Line 65"/>
          <p:cNvSpPr>
            <a:spLocks noChangeAspect="1" noChangeShapeType="1"/>
          </p:cNvSpPr>
          <p:nvPr/>
        </p:nvSpPr>
        <p:spPr bwMode="auto">
          <a:xfrm>
            <a:off x="5818002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3" name="Line 67"/>
          <p:cNvSpPr>
            <a:spLocks noChangeAspect="1" noChangeShapeType="1"/>
          </p:cNvSpPr>
          <p:nvPr/>
        </p:nvSpPr>
        <p:spPr bwMode="auto">
          <a:xfrm>
            <a:off x="6018027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Line 65"/>
          <p:cNvSpPr>
            <a:spLocks noChangeAspect="1" noChangeShapeType="1"/>
          </p:cNvSpPr>
          <p:nvPr/>
        </p:nvSpPr>
        <p:spPr bwMode="auto">
          <a:xfrm>
            <a:off x="5959977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5" name="Line 67"/>
          <p:cNvSpPr>
            <a:spLocks noChangeAspect="1" noChangeShapeType="1"/>
          </p:cNvSpPr>
          <p:nvPr/>
        </p:nvSpPr>
        <p:spPr bwMode="auto">
          <a:xfrm>
            <a:off x="6160002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6" name="Line 65"/>
          <p:cNvSpPr>
            <a:spLocks noChangeAspect="1" noChangeShapeType="1"/>
          </p:cNvSpPr>
          <p:nvPr/>
        </p:nvSpPr>
        <p:spPr bwMode="auto">
          <a:xfrm>
            <a:off x="5495098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7" name="Line 67"/>
          <p:cNvSpPr>
            <a:spLocks noChangeAspect="1" noChangeShapeType="1"/>
          </p:cNvSpPr>
          <p:nvPr/>
        </p:nvSpPr>
        <p:spPr bwMode="auto">
          <a:xfrm>
            <a:off x="5695123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8" name="Line 65"/>
          <p:cNvSpPr>
            <a:spLocks noChangeAspect="1" noChangeShapeType="1"/>
          </p:cNvSpPr>
          <p:nvPr/>
        </p:nvSpPr>
        <p:spPr bwMode="auto">
          <a:xfrm>
            <a:off x="5637073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0" name="Line 67"/>
          <p:cNvSpPr>
            <a:spLocks noChangeAspect="1" noChangeShapeType="1"/>
          </p:cNvSpPr>
          <p:nvPr/>
        </p:nvSpPr>
        <p:spPr bwMode="auto">
          <a:xfrm>
            <a:off x="5433292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1" name="Line 65"/>
          <p:cNvSpPr>
            <a:spLocks noChangeAspect="1" noChangeShapeType="1"/>
          </p:cNvSpPr>
          <p:nvPr/>
        </p:nvSpPr>
        <p:spPr bwMode="auto">
          <a:xfrm>
            <a:off x="5375241" y="6475157"/>
            <a:ext cx="0" cy="7936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2" name="Line 67"/>
          <p:cNvSpPr>
            <a:spLocks noChangeAspect="1" noChangeShapeType="1"/>
          </p:cNvSpPr>
          <p:nvPr/>
        </p:nvSpPr>
        <p:spPr bwMode="auto">
          <a:xfrm>
            <a:off x="5575266" y="6444503"/>
            <a:ext cx="0" cy="1100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37" name="Straight Arrow Connector 336"/>
          <p:cNvCxnSpPr/>
          <p:nvPr/>
        </p:nvCxnSpPr>
        <p:spPr>
          <a:xfrm>
            <a:off x="2667000" y="1857021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Straight Arrow Connector 337"/>
          <p:cNvCxnSpPr/>
          <p:nvPr/>
        </p:nvCxnSpPr>
        <p:spPr>
          <a:xfrm>
            <a:off x="2667000" y="2823455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Straight Arrow Connector 338"/>
          <p:cNvCxnSpPr/>
          <p:nvPr/>
        </p:nvCxnSpPr>
        <p:spPr>
          <a:xfrm>
            <a:off x="2667000" y="3802766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/>
          <p:nvPr/>
        </p:nvCxnSpPr>
        <p:spPr>
          <a:xfrm>
            <a:off x="2667000" y="4782077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/>
          <p:nvPr/>
        </p:nvCxnSpPr>
        <p:spPr>
          <a:xfrm>
            <a:off x="2667000" y="5730344"/>
            <a:ext cx="2286000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Line 71"/>
          <p:cNvSpPr>
            <a:spLocks noChangeAspect="1" noChangeShapeType="1"/>
          </p:cNvSpPr>
          <p:nvPr/>
        </p:nvSpPr>
        <p:spPr bwMode="auto">
          <a:xfrm>
            <a:off x="6400800" y="4386985"/>
            <a:ext cx="0" cy="228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741311" y="685800"/>
            <a:ext cx="1375698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 smtClean="0"/>
              <a:t>MS</a:t>
            </a:r>
          </a:p>
          <a:p>
            <a:pPr marL="342900" indent="-342900">
              <a:buAutoNum type="arabicPeriod"/>
            </a:pPr>
            <a:r>
              <a:rPr lang="en-US" sz="1600" b="1" dirty="0" smtClean="0"/>
              <a:t>MS/MS 1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2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3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1</a:t>
            </a:r>
            <a:endParaRPr lang="en-US" sz="1600" b="1" dirty="0"/>
          </a:p>
          <a:p>
            <a:pPr marL="342900" indent="-342900"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2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3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2</a:t>
            </a:r>
          </a:p>
          <a:p>
            <a:pPr marL="342900" indent="-342900"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3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2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3</a:t>
            </a:r>
            <a:endParaRPr lang="en-US" sz="1600" b="1" dirty="0"/>
          </a:p>
          <a:p>
            <a:pPr marL="342900" indent="-342900">
              <a:buAutoNum type="arabicPeriod"/>
            </a:pPr>
            <a:r>
              <a:rPr lang="en-US" sz="1600" b="1" dirty="0" smtClean="0"/>
              <a:t>MS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2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3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1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2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3</a:t>
            </a:r>
          </a:p>
          <a:p>
            <a:pPr marL="342900" indent="-342900"/>
            <a:r>
              <a:rPr lang="en-US" sz="1600" b="1" dirty="0" smtClean="0"/>
              <a:t>…</a:t>
            </a:r>
            <a:endParaRPr lang="en-US" sz="1600" b="1" dirty="0"/>
          </a:p>
        </p:txBody>
      </p:sp>
      <p:sp>
        <p:nvSpPr>
          <p:cNvPr id="215" name="Rectangle 214"/>
          <p:cNvSpPr/>
          <p:nvPr/>
        </p:nvSpPr>
        <p:spPr>
          <a:xfrm>
            <a:off x="6377558" y="2438400"/>
            <a:ext cx="27432" cy="237744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/>
          <p:cNvSpPr/>
          <p:nvPr/>
        </p:nvSpPr>
        <p:spPr>
          <a:xfrm>
            <a:off x="6377558" y="2925885"/>
            <a:ext cx="27432" cy="73152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6377558" y="4381878"/>
            <a:ext cx="27432" cy="237744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/>
        </p:nvSpPr>
        <p:spPr>
          <a:xfrm>
            <a:off x="5491163" y="4395785"/>
            <a:ext cx="27432" cy="219456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5491163" y="4978709"/>
            <a:ext cx="27432" cy="603504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/>
          <p:cNvSpPr/>
          <p:nvPr/>
        </p:nvSpPr>
        <p:spPr>
          <a:xfrm>
            <a:off x="5495926" y="5943600"/>
            <a:ext cx="27432" cy="603504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2" name="Straight Arrow Connector 261"/>
          <p:cNvCxnSpPr/>
          <p:nvPr/>
        </p:nvCxnSpPr>
        <p:spPr>
          <a:xfrm rot="5400000">
            <a:off x="6200774" y="4171158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/>
          <p:cNvCxnSpPr/>
          <p:nvPr/>
        </p:nvCxnSpPr>
        <p:spPr>
          <a:xfrm rot="5400000">
            <a:off x="6200774" y="5390358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/>
          <p:cNvCxnSpPr/>
          <p:nvPr/>
        </p:nvCxnSpPr>
        <p:spPr>
          <a:xfrm rot="5400000">
            <a:off x="6200774" y="6357143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rot="5400000">
            <a:off x="6200774" y="2218528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rot="5400000">
            <a:off x="6299834" y="2825115"/>
            <a:ext cx="182880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Arrow Connector 309"/>
          <p:cNvCxnSpPr/>
          <p:nvPr/>
        </p:nvCxnSpPr>
        <p:spPr>
          <a:xfrm rot="5400000">
            <a:off x="5685632" y="4423565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5685632" y="5390342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Arrow Connector 319"/>
          <p:cNvCxnSpPr/>
          <p:nvPr/>
        </p:nvCxnSpPr>
        <p:spPr>
          <a:xfrm rot="5400000">
            <a:off x="5685632" y="6361890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Arrow Connector 328"/>
          <p:cNvCxnSpPr/>
          <p:nvPr/>
        </p:nvCxnSpPr>
        <p:spPr>
          <a:xfrm rot="5400000">
            <a:off x="5685632" y="2489995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/>
          <p:nvPr/>
        </p:nvCxnSpPr>
        <p:spPr>
          <a:xfrm rot="5400000">
            <a:off x="5685632" y="3456780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/>
          <p:nvPr/>
        </p:nvCxnSpPr>
        <p:spPr>
          <a:xfrm rot="5400000">
            <a:off x="6201568" y="1494632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/>
          <p:nvPr/>
        </p:nvCxnSpPr>
        <p:spPr>
          <a:xfrm rot="5400000">
            <a:off x="5687220" y="1494632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Straight Arrow Connector 350"/>
          <p:cNvCxnSpPr/>
          <p:nvPr/>
        </p:nvCxnSpPr>
        <p:spPr>
          <a:xfrm rot="5400000">
            <a:off x="5315746" y="4185447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Straight Arrow Connector 351"/>
          <p:cNvCxnSpPr/>
          <p:nvPr/>
        </p:nvCxnSpPr>
        <p:spPr>
          <a:xfrm rot="5400000">
            <a:off x="5369086" y="4819809"/>
            <a:ext cx="27432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Arrow Connector 353"/>
          <p:cNvCxnSpPr/>
          <p:nvPr/>
        </p:nvCxnSpPr>
        <p:spPr>
          <a:xfrm rot="5400000">
            <a:off x="5315746" y="2489995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Straight Arrow Connector 354"/>
          <p:cNvCxnSpPr/>
          <p:nvPr/>
        </p:nvCxnSpPr>
        <p:spPr>
          <a:xfrm rot="5400000">
            <a:off x="5315746" y="3456780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Straight Arrow Connector 355"/>
          <p:cNvCxnSpPr/>
          <p:nvPr/>
        </p:nvCxnSpPr>
        <p:spPr>
          <a:xfrm rot="5400000">
            <a:off x="5317334" y="1494632"/>
            <a:ext cx="3810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Straight Arrow Connector 356"/>
          <p:cNvCxnSpPr/>
          <p:nvPr/>
        </p:nvCxnSpPr>
        <p:spPr>
          <a:xfrm rot="5400000">
            <a:off x="5369086" y="5786594"/>
            <a:ext cx="27432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6" name="Rectangle 345"/>
          <p:cNvSpPr/>
          <p:nvPr/>
        </p:nvSpPr>
        <p:spPr>
          <a:xfrm>
            <a:off x="914400" y="5616222"/>
            <a:ext cx="6172200" cy="1219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/>
          <p:cNvSpPr/>
          <p:nvPr/>
        </p:nvSpPr>
        <p:spPr>
          <a:xfrm>
            <a:off x="1143000" y="4648200"/>
            <a:ext cx="6172200" cy="1219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/>
          <p:cNvSpPr/>
          <p:nvPr/>
        </p:nvSpPr>
        <p:spPr>
          <a:xfrm>
            <a:off x="990600" y="3668889"/>
            <a:ext cx="6172200" cy="1219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/>
        </p:nvSpPr>
        <p:spPr>
          <a:xfrm>
            <a:off x="990600" y="2709333"/>
            <a:ext cx="6172200" cy="1219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/>
          <p:cNvSpPr/>
          <p:nvPr/>
        </p:nvSpPr>
        <p:spPr>
          <a:xfrm>
            <a:off x="990600" y="1732845"/>
            <a:ext cx="6172200" cy="1219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13578243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 animBg="1"/>
      <p:bldP spid="347" grpId="0" animBg="1"/>
      <p:bldP spid="348" grpId="0" animBg="1"/>
      <p:bldP spid="349" grpId="0" animBg="1"/>
      <p:bldP spid="35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61"/>
          <p:cNvSpPr>
            <a:spLocks noChangeAspect="1" noChangeArrowheads="1"/>
          </p:cNvSpPr>
          <p:nvPr/>
        </p:nvSpPr>
        <p:spPr bwMode="auto">
          <a:xfrm>
            <a:off x="4495800" y="3908425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6" name="Line 65"/>
          <p:cNvSpPr>
            <a:spLocks noChangeAspect="1" noChangeShapeType="1"/>
          </p:cNvSpPr>
          <p:nvPr/>
        </p:nvSpPr>
        <p:spPr bwMode="auto">
          <a:xfrm>
            <a:off x="6067425" y="5186614"/>
            <a:ext cx="0" cy="276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Line 66"/>
          <p:cNvSpPr>
            <a:spLocks noChangeAspect="1" noChangeShapeType="1"/>
          </p:cNvSpPr>
          <p:nvPr/>
        </p:nvSpPr>
        <p:spPr bwMode="auto">
          <a:xfrm>
            <a:off x="5512595" y="5096126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Line 67"/>
          <p:cNvSpPr>
            <a:spLocks noChangeAspect="1" noChangeShapeType="1"/>
          </p:cNvSpPr>
          <p:nvPr/>
        </p:nvSpPr>
        <p:spPr bwMode="auto">
          <a:xfrm>
            <a:off x="5324475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Line 68"/>
          <p:cNvSpPr>
            <a:spLocks noChangeAspect="1" noChangeShapeType="1"/>
          </p:cNvSpPr>
          <p:nvPr/>
        </p:nvSpPr>
        <p:spPr bwMode="auto">
          <a:xfrm>
            <a:off x="4679157" y="5096126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Line 65"/>
          <p:cNvSpPr>
            <a:spLocks noChangeAspect="1" noChangeShapeType="1"/>
          </p:cNvSpPr>
          <p:nvPr/>
        </p:nvSpPr>
        <p:spPr bwMode="auto">
          <a:xfrm>
            <a:off x="5994490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Line 66"/>
          <p:cNvSpPr>
            <a:spLocks noChangeAspect="1" noChangeShapeType="1"/>
          </p:cNvSpPr>
          <p:nvPr/>
        </p:nvSpPr>
        <p:spPr bwMode="auto">
          <a:xfrm>
            <a:off x="5642065" y="5096126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Line 67"/>
          <p:cNvSpPr>
            <a:spLocks noChangeAspect="1" noChangeShapeType="1"/>
          </p:cNvSpPr>
          <p:nvPr/>
        </p:nvSpPr>
        <p:spPr bwMode="auto">
          <a:xfrm>
            <a:off x="6327865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Line 65"/>
          <p:cNvSpPr>
            <a:spLocks noChangeAspect="1" noChangeShapeType="1"/>
          </p:cNvSpPr>
          <p:nvPr/>
        </p:nvSpPr>
        <p:spPr bwMode="auto">
          <a:xfrm>
            <a:off x="6304049" y="5186614"/>
            <a:ext cx="0" cy="276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Line 65"/>
          <p:cNvSpPr>
            <a:spLocks noChangeAspect="1" noChangeShapeType="1"/>
          </p:cNvSpPr>
          <p:nvPr/>
        </p:nvSpPr>
        <p:spPr bwMode="auto">
          <a:xfrm>
            <a:off x="6231114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Line 67"/>
          <p:cNvSpPr>
            <a:spLocks noChangeAspect="1" noChangeShapeType="1"/>
          </p:cNvSpPr>
          <p:nvPr/>
        </p:nvSpPr>
        <p:spPr bwMode="auto">
          <a:xfrm>
            <a:off x="6564489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Line 67"/>
          <p:cNvSpPr>
            <a:spLocks noChangeAspect="1" noChangeShapeType="1"/>
          </p:cNvSpPr>
          <p:nvPr/>
        </p:nvSpPr>
        <p:spPr bwMode="auto">
          <a:xfrm>
            <a:off x="4888089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Line 65"/>
          <p:cNvSpPr>
            <a:spLocks noChangeAspect="1" noChangeShapeType="1"/>
          </p:cNvSpPr>
          <p:nvPr/>
        </p:nvSpPr>
        <p:spPr bwMode="auto">
          <a:xfrm>
            <a:off x="5558104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Line 67"/>
          <p:cNvSpPr>
            <a:spLocks noChangeAspect="1" noChangeShapeType="1"/>
          </p:cNvSpPr>
          <p:nvPr/>
        </p:nvSpPr>
        <p:spPr bwMode="auto">
          <a:xfrm>
            <a:off x="5891479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Line 65"/>
          <p:cNvSpPr>
            <a:spLocks noChangeAspect="1" noChangeShapeType="1"/>
          </p:cNvSpPr>
          <p:nvPr/>
        </p:nvSpPr>
        <p:spPr bwMode="auto">
          <a:xfrm>
            <a:off x="5794728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Line 67"/>
          <p:cNvSpPr>
            <a:spLocks noChangeAspect="1" noChangeShapeType="1"/>
          </p:cNvSpPr>
          <p:nvPr/>
        </p:nvSpPr>
        <p:spPr bwMode="auto">
          <a:xfrm>
            <a:off x="6128103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Line 65"/>
          <p:cNvSpPr>
            <a:spLocks noChangeAspect="1" noChangeShapeType="1"/>
          </p:cNvSpPr>
          <p:nvPr/>
        </p:nvSpPr>
        <p:spPr bwMode="auto">
          <a:xfrm>
            <a:off x="5019930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Line 67"/>
          <p:cNvSpPr>
            <a:spLocks noChangeAspect="1" noChangeShapeType="1"/>
          </p:cNvSpPr>
          <p:nvPr/>
        </p:nvSpPr>
        <p:spPr bwMode="auto">
          <a:xfrm>
            <a:off x="5353305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Line 65"/>
          <p:cNvSpPr>
            <a:spLocks noChangeAspect="1" noChangeShapeType="1"/>
          </p:cNvSpPr>
          <p:nvPr/>
        </p:nvSpPr>
        <p:spPr bwMode="auto">
          <a:xfrm>
            <a:off x="5256554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Line 67"/>
          <p:cNvSpPr>
            <a:spLocks noChangeAspect="1" noChangeShapeType="1"/>
          </p:cNvSpPr>
          <p:nvPr/>
        </p:nvSpPr>
        <p:spPr bwMode="auto">
          <a:xfrm>
            <a:off x="5589929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Line 67"/>
          <p:cNvSpPr>
            <a:spLocks noChangeAspect="1" noChangeShapeType="1"/>
          </p:cNvSpPr>
          <p:nvPr/>
        </p:nvSpPr>
        <p:spPr bwMode="auto">
          <a:xfrm>
            <a:off x="4916919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Line 65"/>
          <p:cNvSpPr>
            <a:spLocks noChangeAspect="1" noChangeShapeType="1"/>
          </p:cNvSpPr>
          <p:nvPr/>
        </p:nvSpPr>
        <p:spPr bwMode="auto">
          <a:xfrm>
            <a:off x="4820168" y="5330573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Line 67"/>
          <p:cNvSpPr>
            <a:spLocks noChangeAspect="1" noChangeShapeType="1"/>
          </p:cNvSpPr>
          <p:nvPr/>
        </p:nvSpPr>
        <p:spPr bwMode="auto">
          <a:xfrm>
            <a:off x="5153543" y="5279483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5629274" y="5095874"/>
            <a:ext cx="27432" cy="38404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/>
        </p:nvSpPr>
        <p:spPr>
          <a:xfrm>
            <a:off x="6287642" y="5181600"/>
            <a:ext cx="27432" cy="301752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6048378" y="5181600"/>
            <a:ext cx="27432" cy="301752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6544820" y="5279892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/>
        </p:nvSpPr>
        <p:spPr>
          <a:xfrm>
            <a:off x="6325738" y="5281615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6111427" y="5279697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5881689" y="5279705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5343526" y="5281615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5135116" y="5281615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/>
          <p:nvPr/>
        </p:nvSpPr>
        <p:spPr>
          <a:xfrm>
            <a:off x="4900615" y="5281615"/>
            <a:ext cx="27432" cy="18288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741311" y="856357"/>
            <a:ext cx="1489510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 smtClean="0"/>
              <a:t>MS</a:t>
            </a:r>
          </a:p>
          <a:p>
            <a:pPr marL="342900" indent="-342900">
              <a:buAutoNum type="arabicPeriod"/>
            </a:pPr>
            <a:r>
              <a:rPr lang="en-US" sz="1600" b="1" dirty="0" smtClean="0"/>
              <a:t>MS/MS 1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2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3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4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MS/MS 5</a:t>
            </a:r>
            <a:endParaRPr lang="en-US" sz="1600" b="1" dirty="0"/>
          </a:p>
          <a:p>
            <a:pPr marL="342900" indent="-342900"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6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7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8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9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10</a:t>
            </a:r>
          </a:p>
          <a:p>
            <a:pPr marL="342900" indent="-342900">
              <a:buFontTx/>
              <a:buAutoNum type="arabicPeriod"/>
            </a:pPr>
            <a:endParaRPr lang="en-US" sz="1600" b="1" dirty="0" smtClean="0"/>
          </a:p>
          <a:p>
            <a:pPr marL="342900" indent="-342900">
              <a:buFontTx/>
              <a:buAutoNum type="arabicPeriod"/>
            </a:pPr>
            <a:r>
              <a:rPr lang="en-US" sz="1600" b="1" dirty="0" smtClean="0"/>
              <a:t>MS</a:t>
            </a:r>
          </a:p>
          <a:p>
            <a:pPr marL="342900" indent="-342900"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2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3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4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5</a:t>
            </a:r>
            <a:endParaRPr lang="en-US" sz="1600" b="1" dirty="0"/>
          </a:p>
          <a:p>
            <a:pPr marL="342900" indent="-342900"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6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7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8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9</a:t>
            </a:r>
            <a:endParaRPr lang="en-US" sz="1600" b="1" dirty="0"/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MS/MS </a:t>
            </a:r>
            <a:r>
              <a:rPr lang="en-US" sz="1600" b="1" dirty="0" smtClean="0"/>
              <a:t>10</a:t>
            </a:r>
          </a:p>
          <a:p>
            <a:pPr marL="342900" indent="-342900"/>
            <a:r>
              <a:rPr lang="en-US" sz="1600" b="1" dirty="0" smtClean="0"/>
              <a:t>…</a:t>
            </a:r>
            <a:endParaRPr lang="en-US" sz="1600" b="1" dirty="0"/>
          </a:p>
        </p:txBody>
      </p:sp>
      <p:cxnSp>
        <p:nvCxnSpPr>
          <p:cNvPr id="144" name="Straight Arrow Connector 143"/>
          <p:cNvCxnSpPr/>
          <p:nvPr/>
        </p:nvCxnSpPr>
        <p:spPr>
          <a:xfrm>
            <a:off x="2514600" y="3962400"/>
            <a:ext cx="1905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Data Dependent Acquisistion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1143000" y="1143000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143000" y="4114800"/>
            <a:ext cx="2514600" cy="266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61"/>
          <p:cNvSpPr>
            <a:spLocks noChangeAspect="1" noChangeArrowheads="1"/>
          </p:cNvSpPr>
          <p:nvPr/>
        </p:nvSpPr>
        <p:spPr bwMode="auto">
          <a:xfrm>
            <a:off x="4484511" y="990600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" name="Line 62"/>
          <p:cNvSpPr>
            <a:spLocks noChangeAspect="1" noChangeShapeType="1"/>
          </p:cNvSpPr>
          <p:nvPr/>
        </p:nvSpPr>
        <p:spPr bwMode="auto">
          <a:xfrm>
            <a:off x="5036961" y="1530601"/>
            <a:ext cx="0" cy="10144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63"/>
          <p:cNvSpPr>
            <a:spLocks noChangeAspect="1" noChangeShapeType="1"/>
          </p:cNvSpPr>
          <p:nvPr/>
        </p:nvSpPr>
        <p:spPr bwMode="auto">
          <a:xfrm>
            <a:off x="5222699" y="1992564"/>
            <a:ext cx="0" cy="552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64"/>
          <p:cNvSpPr>
            <a:spLocks noChangeAspect="1" noChangeShapeType="1"/>
          </p:cNvSpPr>
          <p:nvPr/>
        </p:nvSpPr>
        <p:spPr bwMode="auto">
          <a:xfrm>
            <a:off x="5605749" y="1251996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5"/>
          <p:cNvSpPr>
            <a:spLocks noChangeAspect="1" noChangeShapeType="1"/>
          </p:cNvSpPr>
          <p:nvPr/>
        </p:nvSpPr>
        <p:spPr bwMode="auto">
          <a:xfrm>
            <a:off x="6056136" y="2268789"/>
            <a:ext cx="0" cy="276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66"/>
          <p:cNvSpPr>
            <a:spLocks noChangeAspect="1" noChangeShapeType="1"/>
          </p:cNvSpPr>
          <p:nvPr/>
        </p:nvSpPr>
        <p:spPr bwMode="auto">
          <a:xfrm>
            <a:off x="5501306" y="2178301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67"/>
          <p:cNvSpPr>
            <a:spLocks noChangeAspect="1" noChangeShapeType="1"/>
          </p:cNvSpPr>
          <p:nvPr/>
        </p:nvSpPr>
        <p:spPr bwMode="auto">
          <a:xfrm>
            <a:off x="5313186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68"/>
          <p:cNvSpPr>
            <a:spLocks noChangeAspect="1" noChangeShapeType="1"/>
          </p:cNvSpPr>
          <p:nvPr/>
        </p:nvSpPr>
        <p:spPr bwMode="auto">
          <a:xfrm>
            <a:off x="4667868" y="2178301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69"/>
          <p:cNvSpPr>
            <a:spLocks noChangeAspect="1" noChangeShapeType="1"/>
          </p:cNvSpPr>
          <p:nvPr/>
        </p:nvSpPr>
        <p:spPr bwMode="auto">
          <a:xfrm>
            <a:off x="5775149" y="1623471"/>
            <a:ext cx="0" cy="92154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70"/>
          <p:cNvSpPr>
            <a:spLocks noChangeAspect="1" noChangeShapeType="1"/>
          </p:cNvSpPr>
          <p:nvPr/>
        </p:nvSpPr>
        <p:spPr bwMode="auto">
          <a:xfrm>
            <a:off x="6146624" y="2087814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71"/>
          <p:cNvSpPr>
            <a:spLocks noChangeAspect="1" noChangeShapeType="1"/>
          </p:cNvSpPr>
          <p:nvPr/>
        </p:nvSpPr>
        <p:spPr bwMode="auto">
          <a:xfrm>
            <a:off x="6513336" y="1347246"/>
            <a:ext cx="0" cy="11977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 Box 72"/>
          <p:cNvSpPr txBox="1">
            <a:spLocks noChangeAspect="1" noChangeArrowheads="1"/>
          </p:cNvSpPr>
          <p:nvPr/>
        </p:nvSpPr>
        <p:spPr bwMode="auto">
          <a:xfrm>
            <a:off x="4636911" y="2487910"/>
            <a:ext cx="206819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mass/charge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8" name="Text Box 72"/>
          <p:cNvSpPr txBox="1">
            <a:spLocks noChangeAspect="1" noChangeArrowheads="1"/>
          </p:cNvSpPr>
          <p:nvPr/>
        </p:nvSpPr>
        <p:spPr bwMode="auto">
          <a:xfrm rot="16200000">
            <a:off x="3533426" y="1536824"/>
            <a:ext cx="14494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intensity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7" name="Line 65"/>
          <p:cNvSpPr>
            <a:spLocks noChangeAspect="1" noChangeShapeType="1"/>
          </p:cNvSpPr>
          <p:nvPr/>
        </p:nvSpPr>
        <p:spPr bwMode="auto">
          <a:xfrm>
            <a:off x="5983201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Line 66"/>
          <p:cNvSpPr>
            <a:spLocks noChangeAspect="1" noChangeShapeType="1"/>
          </p:cNvSpPr>
          <p:nvPr/>
        </p:nvSpPr>
        <p:spPr bwMode="auto">
          <a:xfrm>
            <a:off x="5630776" y="2178301"/>
            <a:ext cx="0" cy="3667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Line 67"/>
          <p:cNvSpPr>
            <a:spLocks noChangeAspect="1" noChangeShapeType="1"/>
          </p:cNvSpPr>
          <p:nvPr/>
        </p:nvSpPr>
        <p:spPr bwMode="auto">
          <a:xfrm>
            <a:off x="6316576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Line 70"/>
          <p:cNvSpPr>
            <a:spLocks noChangeAspect="1" noChangeShapeType="1"/>
          </p:cNvSpPr>
          <p:nvPr/>
        </p:nvSpPr>
        <p:spPr bwMode="auto">
          <a:xfrm>
            <a:off x="5859376" y="2087814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Line 71"/>
          <p:cNvSpPr>
            <a:spLocks noChangeAspect="1" noChangeShapeType="1"/>
          </p:cNvSpPr>
          <p:nvPr/>
        </p:nvSpPr>
        <p:spPr bwMode="auto">
          <a:xfrm>
            <a:off x="6641131" y="1717926"/>
            <a:ext cx="0" cy="8270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Line 65"/>
          <p:cNvSpPr>
            <a:spLocks noChangeAspect="1" noChangeShapeType="1"/>
          </p:cNvSpPr>
          <p:nvPr/>
        </p:nvSpPr>
        <p:spPr bwMode="auto">
          <a:xfrm>
            <a:off x="6292760" y="2268789"/>
            <a:ext cx="0" cy="276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Line 65"/>
          <p:cNvSpPr>
            <a:spLocks noChangeAspect="1" noChangeShapeType="1"/>
          </p:cNvSpPr>
          <p:nvPr/>
        </p:nvSpPr>
        <p:spPr bwMode="auto">
          <a:xfrm>
            <a:off x="6219825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Line 67"/>
          <p:cNvSpPr>
            <a:spLocks noChangeAspect="1" noChangeShapeType="1"/>
          </p:cNvSpPr>
          <p:nvPr/>
        </p:nvSpPr>
        <p:spPr bwMode="auto">
          <a:xfrm>
            <a:off x="6553200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Line 67"/>
          <p:cNvSpPr>
            <a:spLocks noChangeAspect="1" noChangeShapeType="1"/>
          </p:cNvSpPr>
          <p:nvPr/>
        </p:nvSpPr>
        <p:spPr bwMode="auto">
          <a:xfrm>
            <a:off x="4876800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Line 65"/>
          <p:cNvSpPr>
            <a:spLocks noChangeAspect="1" noChangeShapeType="1"/>
          </p:cNvSpPr>
          <p:nvPr/>
        </p:nvSpPr>
        <p:spPr bwMode="auto">
          <a:xfrm>
            <a:off x="5546815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Line 67"/>
          <p:cNvSpPr>
            <a:spLocks noChangeAspect="1" noChangeShapeType="1"/>
          </p:cNvSpPr>
          <p:nvPr/>
        </p:nvSpPr>
        <p:spPr bwMode="auto">
          <a:xfrm>
            <a:off x="5880190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Line 65"/>
          <p:cNvSpPr>
            <a:spLocks noChangeAspect="1" noChangeShapeType="1"/>
          </p:cNvSpPr>
          <p:nvPr/>
        </p:nvSpPr>
        <p:spPr bwMode="auto">
          <a:xfrm>
            <a:off x="5783439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Line 67"/>
          <p:cNvSpPr>
            <a:spLocks noChangeAspect="1" noChangeShapeType="1"/>
          </p:cNvSpPr>
          <p:nvPr/>
        </p:nvSpPr>
        <p:spPr bwMode="auto">
          <a:xfrm>
            <a:off x="6116814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Line 65"/>
          <p:cNvSpPr>
            <a:spLocks noChangeAspect="1" noChangeShapeType="1"/>
          </p:cNvSpPr>
          <p:nvPr/>
        </p:nvSpPr>
        <p:spPr bwMode="auto">
          <a:xfrm>
            <a:off x="5008641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Line 67"/>
          <p:cNvSpPr>
            <a:spLocks noChangeAspect="1" noChangeShapeType="1"/>
          </p:cNvSpPr>
          <p:nvPr/>
        </p:nvSpPr>
        <p:spPr bwMode="auto">
          <a:xfrm>
            <a:off x="5342016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Line 65"/>
          <p:cNvSpPr>
            <a:spLocks noChangeAspect="1" noChangeShapeType="1"/>
          </p:cNvSpPr>
          <p:nvPr/>
        </p:nvSpPr>
        <p:spPr bwMode="auto">
          <a:xfrm>
            <a:off x="5245265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Line 67"/>
          <p:cNvSpPr>
            <a:spLocks noChangeAspect="1" noChangeShapeType="1"/>
          </p:cNvSpPr>
          <p:nvPr/>
        </p:nvSpPr>
        <p:spPr bwMode="auto">
          <a:xfrm>
            <a:off x="5578640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0" name="Line 67"/>
          <p:cNvSpPr>
            <a:spLocks noChangeAspect="1" noChangeShapeType="1"/>
          </p:cNvSpPr>
          <p:nvPr/>
        </p:nvSpPr>
        <p:spPr bwMode="auto">
          <a:xfrm>
            <a:off x="4905630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Line 65"/>
          <p:cNvSpPr>
            <a:spLocks noChangeAspect="1" noChangeShapeType="1"/>
          </p:cNvSpPr>
          <p:nvPr/>
        </p:nvSpPr>
        <p:spPr bwMode="auto">
          <a:xfrm>
            <a:off x="4808879" y="2412748"/>
            <a:ext cx="0" cy="13226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Line 67"/>
          <p:cNvSpPr>
            <a:spLocks noChangeAspect="1" noChangeShapeType="1"/>
          </p:cNvSpPr>
          <p:nvPr/>
        </p:nvSpPr>
        <p:spPr bwMode="auto">
          <a:xfrm>
            <a:off x="5142254" y="2361658"/>
            <a:ext cx="0" cy="18335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Line 62"/>
          <p:cNvSpPr>
            <a:spLocks noChangeAspect="1" noChangeShapeType="1"/>
          </p:cNvSpPr>
          <p:nvPr/>
        </p:nvSpPr>
        <p:spPr bwMode="auto">
          <a:xfrm>
            <a:off x="5048250" y="4448426"/>
            <a:ext cx="0" cy="10144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Line 63"/>
          <p:cNvSpPr>
            <a:spLocks noChangeAspect="1" noChangeShapeType="1"/>
          </p:cNvSpPr>
          <p:nvPr/>
        </p:nvSpPr>
        <p:spPr bwMode="auto">
          <a:xfrm>
            <a:off x="5233988" y="4910389"/>
            <a:ext cx="0" cy="552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Line 64"/>
          <p:cNvSpPr>
            <a:spLocks noChangeAspect="1" noChangeShapeType="1"/>
          </p:cNvSpPr>
          <p:nvPr/>
        </p:nvSpPr>
        <p:spPr bwMode="auto">
          <a:xfrm>
            <a:off x="5617038" y="4169821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Line 69"/>
          <p:cNvSpPr>
            <a:spLocks noChangeAspect="1" noChangeShapeType="1"/>
          </p:cNvSpPr>
          <p:nvPr/>
        </p:nvSpPr>
        <p:spPr bwMode="auto">
          <a:xfrm>
            <a:off x="5786438" y="4541296"/>
            <a:ext cx="0" cy="92154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Line 70"/>
          <p:cNvSpPr>
            <a:spLocks noChangeAspect="1" noChangeShapeType="1"/>
          </p:cNvSpPr>
          <p:nvPr/>
        </p:nvSpPr>
        <p:spPr bwMode="auto">
          <a:xfrm>
            <a:off x="6157913" y="5005639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Line 71"/>
          <p:cNvSpPr>
            <a:spLocks noChangeAspect="1" noChangeShapeType="1"/>
          </p:cNvSpPr>
          <p:nvPr/>
        </p:nvSpPr>
        <p:spPr bwMode="auto">
          <a:xfrm>
            <a:off x="6524625" y="4265071"/>
            <a:ext cx="0" cy="11977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Text Box 72"/>
          <p:cNvSpPr txBox="1">
            <a:spLocks noChangeAspect="1" noChangeArrowheads="1"/>
          </p:cNvSpPr>
          <p:nvPr/>
        </p:nvSpPr>
        <p:spPr bwMode="auto">
          <a:xfrm>
            <a:off x="4648200" y="5405735"/>
            <a:ext cx="206819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mass/charge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04" name="Text Box 72"/>
          <p:cNvSpPr txBox="1">
            <a:spLocks noChangeAspect="1" noChangeArrowheads="1"/>
          </p:cNvSpPr>
          <p:nvPr/>
        </p:nvSpPr>
        <p:spPr bwMode="auto">
          <a:xfrm rot="16200000">
            <a:off x="3544715" y="4454649"/>
            <a:ext cx="14494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intensity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08" name="Line 70"/>
          <p:cNvSpPr>
            <a:spLocks noChangeAspect="1" noChangeShapeType="1"/>
          </p:cNvSpPr>
          <p:nvPr/>
        </p:nvSpPr>
        <p:spPr bwMode="auto">
          <a:xfrm>
            <a:off x="5870665" y="5005639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Line 71"/>
          <p:cNvSpPr>
            <a:spLocks noChangeAspect="1" noChangeShapeType="1"/>
          </p:cNvSpPr>
          <p:nvPr/>
        </p:nvSpPr>
        <p:spPr bwMode="auto">
          <a:xfrm>
            <a:off x="6652420" y="4635751"/>
            <a:ext cx="0" cy="8270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1447800" y="3657600"/>
            <a:ext cx="6172200" cy="2590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143000" y="1371600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143000" y="1623646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1143000" y="1863969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1143000" y="2104292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1143000" y="2344615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1143000" y="2584938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1143000" y="2825261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1143000" y="3077307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1143000" y="3317630"/>
            <a:ext cx="2514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14600" y="1042938"/>
            <a:ext cx="1905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145"/>
          <p:cNvSpPr/>
          <p:nvPr/>
        </p:nvSpPr>
        <p:spPr>
          <a:xfrm>
            <a:off x="5588318" y="1252532"/>
            <a:ext cx="27432" cy="129844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6500815" y="1349508"/>
            <a:ext cx="27432" cy="1197864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5024437" y="1528763"/>
            <a:ext cx="27432" cy="102412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5762630" y="1624015"/>
            <a:ext cx="27432" cy="93268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/>
          <p:cNvSpPr/>
          <p:nvPr/>
        </p:nvSpPr>
        <p:spPr>
          <a:xfrm>
            <a:off x="6621020" y="1714496"/>
            <a:ext cx="27432" cy="84124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5206553" y="1992433"/>
            <a:ext cx="27432" cy="56692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5843585" y="2087677"/>
            <a:ext cx="27432" cy="45720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6130479" y="2085970"/>
            <a:ext cx="27432" cy="457200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/>
        </p:nvSpPr>
        <p:spPr>
          <a:xfrm>
            <a:off x="4648200" y="2176459"/>
            <a:ext cx="27432" cy="38404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5482783" y="2176459"/>
            <a:ext cx="27432" cy="384048"/>
          </a:xfrm>
          <a:prstGeom prst="rect">
            <a:avLst/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Mass Spectrometry – ESI-LC-MS/MS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35317" y="1195070"/>
            <a:ext cx="470535" cy="7429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600">
              <a:latin typeface="+mn-l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51287" y="1019499"/>
            <a:ext cx="1139190" cy="59436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Mass Analyzer 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090410" y="1019499"/>
            <a:ext cx="1139190" cy="59436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Frag-mentation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090410" y="1948668"/>
            <a:ext cx="1139190" cy="594360"/>
          </a:xfrm>
          <a:prstGeom prst="roundRect">
            <a:avLst/>
          </a:prstGeom>
          <a:solidFill>
            <a:srgbClr val="92D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Detector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387969" y="1354424"/>
            <a:ext cx="470535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872162" y="1750695"/>
            <a:ext cx="8808" cy="18320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02121" y="1019499"/>
            <a:ext cx="1139190" cy="594360"/>
          </a:xfrm>
          <a:prstGeom prst="roundRect">
            <a:avLst/>
          </a:prstGeom>
          <a:solidFill>
            <a:srgbClr val="FF993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Ion Source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470737" y="1948668"/>
            <a:ext cx="1139190" cy="59436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Mass Analyzer 2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6616065" y="2245848"/>
            <a:ext cx="470535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889" y="1316679"/>
            <a:ext cx="470535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1498" y="685800"/>
            <a:ext cx="5148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ESI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34920" y="685800"/>
            <a:ext cx="1656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Linear Ion Trap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608261" y="2557046"/>
            <a:ext cx="995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Orbitrap</a:t>
            </a:r>
            <a:endParaRPr lang="en-US" sz="1600" b="1" dirty="0" smtClean="0"/>
          </a:p>
        </p:txBody>
      </p:sp>
      <p:sp>
        <p:nvSpPr>
          <p:cNvPr id="22" name="TextBox 21"/>
          <p:cNvSpPr txBox="1"/>
          <p:nvPr/>
        </p:nvSpPr>
        <p:spPr>
          <a:xfrm>
            <a:off x="4220636" y="140681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CAD</a:t>
            </a:r>
          </a:p>
          <a:p>
            <a:pPr algn="ctr"/>
            <a:r>
              <a:rPr lang="en-US" sz="1600" b="1" dirty="0" smtClean="0"/>
              <a:t>ETD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" y="3243263"/>
            <a:ext cx="9009752" cy="3386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24" name="Text Box 4"/>
          <p:cNvSpPr txBox="1">
            <a:spLocks noChangeArrowheads="1"/>
          </p:cNvSpPr>
          <p:nvPr/>
        </p:nvSpPr>
        <p:spPr bwMode="auto">
          <a:xfrm>
            <a:off x="176212" y="6297613"/>
            <a:ext cx="4319588" cy="2555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200" dirty="0">
                <a:solidFill>
                  <a:srgbClr val="000000"/>
                </a:solidFill>
                <a:latin typeface="Arial" charset="0"/>
                <a:ea typeface="msgothic" charset="0"/>
                <a:cs typeface="msgothic" charset="0"/>
              </a:rPr>
              <a:t>Olsen J V et al. Mol Cell Proteomics 2009;8:2759-2769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661410" y="1931492"/>
            <a:ext cx="1139190" cy="59436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Frag-mentation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97705" y="685800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HCD</a:t>
            </a:r>
          </a:p>
        </p:txBody>
      </p:sp>
      <p:sp>
        <p:nvSpPr>
          <p:cNvPr id="13" name="Arc 12"/>
          <p:cNvSpPr/>
          <p:nvPr/>
        </p:nvSpPr>
        <p:spPr>
          <a:xfrm rot="-5400000">
            <a:off x="6088620" y="1360148"/>
            <a:ext cx="765810" cy="809301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6436174" y="1383323"/>
            <a:ext cx="654236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Arc 32"/>
          <p:cNvSpPr/>
          <p:nvPr/>
        </p:nvSpPr>
        <p:spPr>
          <a:xfrm>
            <a:off x="5105400" y="1359468"/>
            <a:ext cx="765810" cy="809301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6066127" y="1745639"/>
            <a:ext cx="8808" cy="18320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/>
          <p:cNvSpPr/>
          <p:nvPr/>
        </p:nvSpPr>
        <p:spPr>
          <a:xfrm>
            <a:off x="3476074" y="1354424"/>
            <a:ext cx="765810" cy="809301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4240273" y="1735424"/>
            <a:ext cx="8808" cy="18320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c 29"/>
          <p:cNvSpPr/>
          <p:nvPr/>
        </p:nvSpPr>
        <p:spPr>
          <a:xfrm flipV="1">
            <a:off x="3505200" y="2116424"/>
            <a:ext cx="765810" cy="809301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 flipH="1" flipV="1">
            <a:off x="3272790" y="2116424"/>
            <a:ext cx="765810" cy="809301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>
            <a:endCxn id="32" idx="2"/>
          </p:cNvCxnSpPr>
          <p:nvPr/>
        </p:nvCxnSpPr>
        <p:spPr>
          <a:xfrm>
            <a:off x="3272790" y="1613859"/>
            <a:ext cx="0" cy="907215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597409" y="2925725"/>
            <a:ext cx="293077" cy="0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1741311" y="1948668"/>
            <a:ext cx="1139190" cy="594360"/>
          </a:xfrm>
          <a:prstGeom prst="roundRect">
            <a:avLst/>
          </a:prstGeom>
          <a:solidFill>
            <a:srgbClr val="92D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Detector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1" name="Straight Connector 40"/>
          <p:cNvCxnSpPr>
            <a:endCxn id="40" idx="0"/>
          </p:cNvCxnSpPr>
          <p:nvPr/>
        </p:nvCxnSpPr>
        <p:spPr>
          <a:xfrm flipH="1">
            <a:off x="2310906" y="1613859"/>
            <a:ext cx="356094" cy="334809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3655695" y="1354706"/>
            <a:ext cx="1906905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3391926" y="1195070"/>
            <a:ext cx="3694674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2243667" y="1025142"/>
            <a:ext cx="1139190" cy="594360"/>
          </a:xfrm>
          <a:prstGeom prst="round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2" grpId="0" animBg="1"/>
      <p:bldP spid="12" grpId="1" animBg="1"/>
      <p:bldP spid="20" grpId="0"/>
      <p:bldP spid="20" grpId="1"/>
      <p:bldP spid="22" grpId="0"/>
      <p:bldP spid="22" grpId="1"/>
      <p:bldP spid="22" grpId="3"/>
      <p:bldP spid="22" grpId="4"/>
      <p:bldP spid="24" grpId="0"/>
      <p:bldP spid="25" grpId="0" animBg="1"/>
      <p:bldP spid="25" grpId="1" animBg="1"/>
      <p:bldP spid="25" grpId="3" animBg="1"/>
      <p:bldP spid="25" grpId="4" animBg="1"/>
      <p:bldP spid="26" grpId="0"/>
      <p:bldP spid="26" grpId="1"/>
      <p:bldP spid="13" grpId="0" animBg="1"/>
      <p:bldP spid="13" grpId="1" animBg="1"/>
      <p:bldP spid="33" grpId="0" animBg="1"/>
      <p:bldP spid="33" grpId="1" animBg="1"/>
      <p:bldP spid="33" grpId="2" animBg="1"/>
      <p:bldP spid="33" grpId="3" animBg="1"/>
      <p:bldP spid="27" grpId="0" animBg="1"/>
      <p:bldP spid="27" grpId="1" animBg="1"/>
      <p:bldP spid="27" grpId="3" animBg="1"/>
      <p:bldP spid="27" grpId="4" animBg="1"/>
      <p:bldP spid="30" grpId="0" animBg="1"/>
      <p:bldP spid="30" grpId="1" animBg="1"/>
      <p:bldP spid="30" grpId="3" animBg="1"/>
      <p:bldP spid="30" grpId="4" animBg="1"/>
      <p:bldP spid="32" grpId="0" animBg="1"/>
      <p:bldP spid="32" grpId="1" animBg="1"/>
      <p:bldP spid="32" grpId="3" animBg="1"/>
      <p:bldP spid="32" grpId="4" animBg="1"/>
      <p:bldP spid="40" grpId="0" animBg="1"/>
      <p:bldP spid="40" grpId="1" animBg="1"/>
      <p:bldP spid="38" grpId="0" animBg="1"/>
      <p:bldP spid="38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Charge-State Distributions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Rectangle 61"/>
          <p:cNvSpPr>
            <a:spLocks noChangeAspect="1" noChangeArrowheads="1"/>
          </p:cNvSpPr>
          <p:nvPr/>
        </p:nvSpPr>
        <p:spPr bwMode="auto">
          <a:xfrm>
            <a:off x="1614845" y="1371600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64"/>
          <p:cNvSpPr>
            <a:spLocks noChangeAspect="1" noChangeShapeType="1"/>
          </p:cNvSpPr>
          <p:nvPr/>
        </p:nvSpPr>
        <p:spPr bwMode="auto">
          <a:xfrm>
            <a:off x="3572629" y="1645445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 Box 72"/>
          <p:cNvSpPr txBox="1">
            <a:spLocks noChangeAspect="1" noChangeArrowheads="1"/>
          </p:cNvSpPr>
          <p:nvPr/>
        </p:nvSpPr>
        <p:spPr bwMode="auto">
          <a:xfrm>
            <a:off x="2119731" y="2868910"/>
            <a:ext cx="143821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mass/charge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18" name="Text Box 72"/>
          <p:cNvSpPr txBox="1">
            <a:spLocks noChangeAspect="1" noChangeArrowheads="1"/>
          </p:cNvSpPr>
          <p:nvPr/>
        </p:nvSpPr>
        <p:spPr bwMode="auto">
          <a:xfrm rot="-5400000">
            <a:off x="873753" y="1979379"/>
            <a:ext cx="1029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intensity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19" name="Text Box 72"/>
          <p:cNvSpPr txBox="1">
            <a:spLocks noChangeAspect="1" noChangeArrowheads="1"/>
          </p:cNvSpPr>
          <p:nvPr/>
        </p:nvSpPr>
        <p:spPr bwMode="auto">
          <a:xfrm>
            <a:off x="2438400" y="990600"/>
            <a:ext cx="83388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MALDI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20" name="Text Box 72"/>
          <p:cNvSpPr txBox="1">
            <a:spLocks noChangeAspect="1" noChangeArrowheads="1"/>
          </p:cNvSpPr>
          <p:nvPr/>
        </p:nvSpPr>
        <p:spPr bwMode="auto">
          <a:xfrm>
            <a:off x="6100317" y="990600"/>
            <a:ext cx="51488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ESI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21" name="Rectangle 61"/>
          <p:cNvSpPr>
            <a:spLocks noChangeAspect="1" noChangeArrowheads="1"/>
          </p:cNvSpPr>
          <p:nvPr/>
        </p:nvSpPr>
        <p:spPr bwMode="auto">
          <a:xfrm>
            <a:off x="5219700" y="1371600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64"/>
          <p:cNvSpPr>
            <a:spLocks noChangeAspect="1" noChangeShapeType="1"/>
          </p:cNvSpPr>
          <p:nvPr/>
        </p:nvSpPr>
        <p:spPr bwMode="auto">
          <a:xfrm>
            <a:off x="6191250" y="1650207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Text Box 72"/>
          <p:cNvSpPr txBox="1">
            <a:spLocks noChangeAspect="1" noChangeArrowheads="1"/>
          </p:cNvSpPr>
          <p:nvPr/>
        </p:nvSpPr>
        <p:spPr bwMode="auto">
          <a:xfrm>
            <a:off x="5724586" y="2868910"/>
            <a:ext cx="143821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mass/charge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24" name="Text Box 72"/>
          <p:cNvSpPr txBox="1">
            <a:spLocks noChangeAspect="1" noChangeArrowheads="1"/>
          </p:cNvSpPr>
          <p:nvPr/>
        </p:nvSpPr>
        <p:spPr bwMode="auto">
          <a:xfrm rot="-5400000">
            <a:off x="4478608" y="1979379"/>
            <a:ext cx="1029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intensity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25" name="Line 64"/>
          <p:cNvSpPr>
            <a:spLocks noChangeAspect="1" noChangeShapeType="1"/>
          </p:cNvSpPr>
          <p:nvPr/>
        </p:nvSpPr>
        <p:spPr bwMode="auto">
          <a:xfrm>
            <a:off x="7162800" y="2843211"/>
            <a:ext cx="0" cy="1000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Line 64"/>
          <p:cNvSpPr>
            <a:spLocks noChangeAspect="1" noChangeShapeType="1"/>
          </p:cNvSpPr>
          <p:nvPr/>
        </p:nvSpPr>
        <p:spPr bwMode="auto">
          <a:xfrm>
            <a:off x="5861304" y="2155031"/>
            <a:ext cx="0" cy="78819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Line 64"/>
          <p:cNvSpPr>
            <a:spLocks noChangeAspect="1" noChangeShapeType="1"/>
          </p:cNvSpPr>
          <p:nvPr/>
        </p:nvSpPr>
        <p:spPr bwMode="auto">
          <a:xfrm>
            <a:off x="5705856" y="2663380"/>
            <a:ext cx="0" cy="2584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Text Box 72"/>
          <p:cNvSpPr txBox="1">
            <a:spLocks noChangeAspect="1" noChangeArrowheads="1"/>
          </p:cNvSpPr>
          <p:nvPr/>
        </p:nvSpPr>
        <p:spPr bwMode="auto">
          <a:xfrm>
            <a:off x="6972696" y="2557046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1+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9" name="Text Box 72"/>
          <p:cNvSpPr txBox="1">
            <a:spLocks noChangeAspect="1" noChangeArrowheads="1"/>
          </p:cNvSpPr>
          <p:nvPr/>
        </p:nvSpPr>
        <p:spPr bwMode="auto">
          <a:xfrm>
            <a:off x="3367841" y="139065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1+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0" name="Text Box 72"/>
          <p:cNvSpPr txBox="1">
            <a:spLocks noChangeAspect="1" noChangeArrowheads="1"/>
          </p:cNvSpPr>
          <p:nvPr/>
        </p:nvSpPr>
        <p:spPr bwMode="auto">
          <a:xfrm>
            <a:off x="5981700" y="139065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2+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1" name="Text Box 72"/>
          <p:cNvSpPr txBox="1">
            <a:spLocks noChangeAspect="1" noChangeArrowheads="1"/>
          </p:cNvSpPr>
          <p:nvPr/>
        </p:nvSpPr>
        <p:spPr bwMode="auto">
          <a:xfrm>
            <a:off x="5638800" y="190500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3+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2" name="Text Box 72"/>
          <p:cNvSpPr txBox="1">
            <a:spLocks noChangeAspect="1" noChangeArrowheads="1"/>
          </p:cNvSpPr>
          <p:nvPr/>
        </p:nvSpPr>
        <p:spPr bwMode="auto">
          <a:xfrm>
            <a:off x="5486400" y="243840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4+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3" name="Text Box 72"/>
          <p:cNvSpPr txBox="1">
            <a:spLocks noChangeAspect="1" noChangeArrowheads="1"/>
          </p:cNvSpPr>
          <p:nvPr/>
        </p:nvSpPr>
        <p:spPr bwMode="auto">
          <a:xfrm>
            <a:off x="156717" y="2023646"/>
            <a:ext cx="92525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Peptide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34" name="Text Box 72"/>
          <p:cNvSpPr txBox="1">
            <a:spLocks noChangeAspect="1" noChangeArrowheads="1"/>
          </p:cNvSpPr>
          <p:nvPr/>
        </p:nvSpPr>
        <p:spPr bwMode="auto">
          <a:xfrm>
            <a:off x="152400" y="5376446"/>
            <a:ext cx="89159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Protein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35" name="Line 64"/>
          <p:cNvSpPr>
            <a:spLocks noChangeAspect="1" noChangeShapeType="1"/>
          </p:cNvSpPr>
          <p:nvPr/>
        </p:nvSpPr>
        <p:spPr bwMode="auto">
          <a:xfrm>
            <a:off x="2579339" y="2826463"/>
            <a:ext cx="0" cy="1185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Text Box 72"/>
          <p:cNvSpPr txBox="1">
            <a:spLocks noChangeAspect="1" noChangeArrowheads="1"/>
          </p:cNvSpPr>
          <p:nvPr/>
        </p:nvSpPr>
        <p:spPr bwMode="auto">
          <a:xfrm>
            <a:off x="2369789" y="256411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2+</a:t>
            </a:r>
            <a:endParaRPr lang="en-US" sz="1600" dirty="0">
              <a:solidFill>
                <a:srgbClr val="000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/>
        </p:nvGraphicFramePr>
        <p:xfrm>
          <a:off x="2133600" y="3276600"/>
          <a:ext cx="2664373" cy="990600"/>
        </p:xfrm>
        <a:graphic>
          <a:graphicData uri="http://schemas.openxmlformats.org/presentationml/2006/ole">
            <p:oleObj spid="_x0000_s108548" name="Equation" r:id="rId4" imgW="990600" imgH="368300" progId="Equation.3">
              <p:embed/>
            </p:oleObj>
          </a:graphicData>
        </a:graphic>
      </p:graphicFrame>
      <p:sp>
        <p:nvSpPr>
          <p:cNvPr id="38" name="Text Box 72"/>
          <p:cNvSpPr txBox="1">
            <a:spLocks noChangeAspect="1" noChangeArrowheads="1"/>
          </p:cNvSpPr>
          <p:nvPr/>
        </p:nvSpPr>
        <p:spPr bwMode="auto">
          <a:xfrm>
            <a:off x="4886386" y="3429000"/>
            <a:ext cx="234070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M - molecular mass</a:t>
            </a:r>
          </a:p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n - number of charges</a:t>
            </a:r>
          </a:p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H – mass of a proton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981200" y="3276600"/>
            <a:ext cx="5257800" cy="10668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61"/>
          <p:cNvSpPr>
            <a:spLocks noChangeAspect="1" noChangeArrowheads="1"/>
          </p:cNvSpPr>
          <p:nvPr/>
        </p:nvSpPr>
        <p:spPr bwMode="auto">
          <a:xfrm>
            <a:off x="5272445" y="4903490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Line 64"/>
          <p:cNvSpPr>
            <a:spLocks noChangeAspect="1" noChangeShapeType="1"/>
          </p:cNvSpPr>
          <p:nvPr/>
        </p:nvSpPr>
        <p:spPr bwMode="auto">
          <a:xfrm>
            <a:off x="6234546" y="5170311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Text Box 72"/>
          <p:cNvSpPr txBox="1">
            <a:spLocks noChangeAspect="1" noChangeArrowheads="1"/>
          </p:cNvSpPr>
          <p:nvPr/>
        </p:nvSpPr>
        <p:spPr bwMode="auto">
          <a:xfrm>
            <a:off x="5777331" y="6400800"/>
            <a:ext cx="143821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mass/charge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43" name="Text Box 72"/>
          <p:cNvSpPr txBox="1">
            <a:spLocks noChangeAspect="1" noChangeArrowheads="1"/>
          </p:cNvSpPr>
          <p:nvPr/>
        </p:nvSpPr>
        <p:spPr bwMode="auto">
          <a:xfrm rot="-5400000">
            <a:off x="4531353" y="5511269"/>
            <a:ext cx="1029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intensity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44" name="Rectangle 61"/>
          <p:cNvSpPr>
            <a:spLocks noChangeAspect="1" noChangeArrowheads="1"/>
          </p:cNvSpPr>
          <p:nvPr/>
        </p:nvSpPr>
        <p:spPr bwMode="auto">
          <a:xfrm>
            <a:off x="1614845" y="4903490"/>
            <a:ext cx="2400300" cy="1566863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Line 64"/>
          <p:cNvSpPr>
            <a:spLocks noChangeAspect="1" noChangeShapeType="1"/>
          </p:cNvSpPr>
          <p:nvPr/>
        </p:nvSpPr>
        <p:spPr bwMode="auto">
          <a:xfrm>
            <a:off x="2586395" y="5182097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Text Box 72"/>
          <p:cNvSpPr txBox="1">
            <a:spLocks noChangeAspect="1" noChangeArrowheads="1"/>
          </p:cNvSpPr>
          <p:nvPr/>
        </p:nvSpPr>
        <p:spPr bwMode="auto">
          <a:xfrm>
            <a:off x="2119731" y="6400800"/>
            <a:ext cx="143821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mass/charge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47" name="Text Box 72"/>
          <p:cNvSpPr txBox="1">
            <a:spLocks noChangeAspect="1" noChangeArrowheads="1"/>
          </p:cNvSpPr>
          <p:nvPr/>
        </p:nvSpPr>
        <p:spPr bwMode="auto">
          <a:xfrm rot="-5400000">
            <a:off x="873753" y="5511269"/>
            <a:ext cx="1029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000000"/>
                </a:solidFill>
              </a:rPr>
              <a:t>intensity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48" name="Line 64"/>
          <p:cNvSpPr>
            <a:spLocks noChangeAspect="1" noChangeShapeType="1"/>
          </p:cNvSpPr>
          <p:nvPr/>
        </p:nvSpPr>
        <p:spPr bwMode="auto">
          <a:xfrm>
            <a:off x="3557945" y="5486401"/>
            <a:ext cx="0" cy="9887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Line 64"/>
          <p:cNvSpPr>
            <a:spLocks noChangeAspect="1" noChangeShapeType="1"/>
          </p:cNvSpPr>
          <p:nvPr/>
        </p:nvSpPr>
        <p:spPr bwMode="auto">
          <a:xfrm>
            <a:off x="2256449" y="5486400"/>
            <a:ext cx="0" cy="98871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Line 64"/>
          <p:cNvSpPr>
            <a:spLocks noChangeAspect="1" noChangeShapeType="1"/>
          </p:cNvSpPr>
          <p:nvPr/>
        </p:nvSpPr>
        <p:spPr bwMode="auto">
          <a:xfrm>
            <a:off x="2101001" y="5867400"/>
            <a:ext cx="0" cy="58628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Text Box 72"/>
          <p:cNvSpPr txBox="1">
            <a:spLocks noChangeAspect="1" noChangeArrowheads="1"/>
          </p:cNvSpPr>
          <p:nvPr/>
        </p:nvSpPr>
        <p:spPr bwMode="auto">
          <a:xfrm>
            <a:off x="3367841" y="518160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1+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2" name="Text Box 72"/>
          <p:cNvSpPr txBox="1">
            <a:spLocks noChangeAspect="1" noChangeArrowheads="1"/>
          </p:cNvSpPr>
          <p:nvPr/>
        </p:nvSpPr>
        <p:spPr bwMode="auto">
          <a:xfrm>
            <a:off x="6222999" y="5071646"/>
            <a:ext cx="53251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27+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3" name="Text Box 72"/>
          <p:cNvSpPr txBox="1">
            <a:spLocks noChangeAspect="1" noChangeArrowheads="1"/>
          </p:cNvSpPr>
          <p:nvPr/>
        </p:nvSpPr>
        <p:spPr bwMode="auto">
          <a:xfrm>
            <a:off x="2376845" y="492254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2+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4" name="Text Box 72"/>
          <p:cNvSpPr txBox="1">
            <a:spLocks noChangeAspect="1" noChangeArrowheads="1"/>
          </p:cNvSpPr>
          <p:nvPr/>
        </p:nvSpPr>
        <p:spPr bwMode="auto">
          <a:xfrm>
            <a:off x="2033945" y="5192889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3+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5" name="Text Box 72"/>
          <p:cNvSpPr txBox="1">
            <a:spLocks noChangeAspect="1" noChangeArrowheads="1"/>
          </p:cNvSpPr>
          <p:nvPr/>
        </p:nvSpPr>
        <p:spPr bwMode="auto">
          <a:xfrm>
            <a:off x="1881545" y="5562600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4+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0" name="Text Box 72"/>
          <p:cNvSpPr txBox="1">
            <a:spLocks noChangeAspect="1" noChangeArrowheads="1"/>
          </p:cNvSpPr>
          <p:nvPr/>
        </p:nvSpPr>
        <p:spPr bwMode="auto">
          <a:xfrm>
            <a:off x="2438400" y="4572000"/>
            <a:ext cx="83388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MALDI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61" name="Text Box 72"/>
          <p:cNvSpPr txBox="1">
            <a:spLocks noChangeAspect="1" noChangeArrowheads="1"/>
          </p:cNvSpPr>
          <p:nvPr/>
        </p:nvSpPr>
        <p:spPr bwMode="auto">
          <a:xfrm>
            <a:off x="6100317" y="4572000"/>
            <a:ext cx="51488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b="1" dirty="0" smtClean="0">
                <a:solidFill>
                  <a:srgbClr val="C00000"/>
                </a:solidFill>
              </a:rPr>
              <a:t>ESI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62" name="Line 64"/>
          <p:cNvSpPr>
            <a:spLocks noChangeAspect="1" noChangeShapeType="1"/>
          </p:cNvSpPr>
          <p:nvPr/>
        </p:nvSpPr>
        <p:spPr bwMode="auto">
          <a:xfrm>
            <a:off x="1972056" y="6172200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Text Box 72"/>
          <p:cNvSpPr txBox="1">
            <a:spLocks noChangeAspect="1" noChangeArrowheads="1"/>
          </p:cNvSpPr>
          <p:nvPr/>
        </p:nvSpPr>
        <p:spPr bwMode="auto">
          <a:xfrm>
            <a:off x="1786467" y="5904203"/>
            <a:ext cx="418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5+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4" name="Line 64"/>
          <p:cNvSpPr>
            <a:spLocks noChangeAspect="1" noChangeShapeType="1"/>
          </p:cNvSpPr>
          <p:nvPr/>
        </p:nvSpPr>
        <p:spPr bwMode="auto">
          <a:xfrm>
            <a:off x="6359237" y="5322711"/>
            <a:ext cx="0" cy="11406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Line 64"/>
          <p:cNvSpPr>
            <a:spLocks noChangeAspect="1" noChangeShapeType="1"/>
          </p:cNvSpPr>
          <p:nvPr/>
        </p:nvSpPr>
        <p:spPr bwMode="auto">
          <a:xfrm>
            <a:off x="6483928" y="5475111"/>
            <a:ext cx="0" cy="9882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Line 64"/>
          <p:cNvSpPr>
            <a:spLocks noChangeAspect="1" noChangeShapeType="1"/>
          </p:cNvSpPr>
          <p:nvPr/>
        </p:nvSpPr>
        <p:spPr bwMode="auto">
          <a:xfrm>
            <a:off x="6608619" y="5703711"/>
            <a:ext cx="0" cy="7596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Line 64"/>
          <p:cNvSpPr>
            <a:spLocks noChangeAspect="1" noChangeShapeType="1"/>
          </p:cNvSpPr>
          <p:nvPr/>
        </p:nvSpPr>
        <p:spPr bwMode="auto">
          <a:xfrm>
            <a:off x="6733310" y="5932311"/>
            <a:ext cx="0" cy="531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Line 64"/>
          <p:cNvSpPr>
            <a:spLocks noChangeAspect="1" noChangeShapeType="1"/>
          </p:cNvSpPr>
          <p:nvPr/>
        </p:nvSpPr>
        <p:spPr bwMode="auto">
          <a:xfrm>
            <a:off x="6858000" y="6160911"/>
            <a:ext cx="0" cy="3024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Line 64"/>
          <p:cNvSpPr>
            <a:spLocks noChangeAspect="1" noChangeShapeType="1"/>
          </p:cNvSpPr>
          <p:nvPr/>
        </p:nvSpPr>
        <p:spPr bwMode="auto">
          <a:xfrm>
            <a:off x="6109855" y="5094111"/>
            <a:ext cx="0" cy="13692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0" name="Line 64"/>
          <p:cNvSpPr>
            <a:spLocks noChangeAspect="1" noChangeShapeType="1"/>
          </p:cNvSpPr>
          <p:nvPr/>
        </p:nvSpPr>
        <p:spPr bwMode="auto">
          <a:xfrm>
            <a:off x="5985164" y="5170311"/>
            <a:ext cx="0" cy="129301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Line 64"/>
          <p:cNvSpPr>
            <a:spLocks noChangeAspect="1" noChangeShapeType="1"/>
          </p:cNvSpPr>
          <p:nvPr/>
        </p:nvSpPr>
        <p:spPr bwMode="auto">
          <a:xfrm>
            <a:off x="5735782" y="5909733"/>
            <a:ext cx="0" cy="54468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64"/>
          <p:cNvSpPr>
            <a:spLocks noChangeAspect="1" noChangeShapeType="1"/>
          </p:cNvSpPr>
          <p:nvPr/>
        </p:nvSpPr>
        <p:spPr bwMode="auto">
          <a:xfrm>
            <a:off x="5486400" y="6324599"/>
            <a:ext cx="0" cy="13872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Line 64"/>
          <p:cNvSpPr>
            <a:spLocks noChangeAspect="1" noChangeShapeType="1"/>
          </p:cNvSpPr>
          <p:nvPr/>
        </p:nvSpPr>
        <p:spPr bwMode="auto">
          <a:xfrm>
            <a:off x="5860473" y="5562600"/>
            <a:ext cx="0" cy="90072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Line 64"/>
          <p:cNvSpPr>
            <a:spLocks noChangeAspect="1" noChangeShapeType="1"/>
          </p:cNvSpPr>
          <p:nvPr/>
        </p:nvSpPr>
        <p:spPr bwMode="auto">
          <a:xfrm>
            <a:off x="5611091" y="6172199"/>
            <a:ext cx="0" cy="29112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Text Box 72"/>
          <p:cNvSpPr txBox="1">
            <a:spLocks noChangeAspect="1" noChangeArrowheads="1"/>
          </p:cNvSpPr>
          <p:nvPr/>
        </p:nvSpPr>
        <p:spPr bwMode="auto">
          <a:xfrm>
            <a:off x="5484459" y="5322824"/>
            <a:ext cx="53251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</a:rPr>
              <a:t>31+</a:t>
            </a:r>
            <a:endParaRPr lang="en-US" sz="1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8" grpId="0"/>
      <p:bldP spid="39" grpId="0" animBg="1"/>
      <p:bldP spid="40" grpId="0" animBg="1"/>
      <p:bldP spid="41" grpId="0" animBg="1"/>
      <p:bldP spid="42" grpId="0"/>
      <p:bldP spid="43" grpId="0"/>
      <p:bldP spid="44" grpId="0" animBg="1"/>
      <p:bldP spid="45" grpId="0" animBg="1"/>
      <p:bldP spid="46" grpId="0"/>
      <p:bldP spid="47" grpId="0"/>
      <p:bldP spid="48" grpId="0" animBg="1"/>
      <p:bldP spid="49" grpId="0" animBg="1"/>
      <p:bldP spid="50" grpId="0" animBg="1"/>
      <p:bldP spid="51" grpId="0"/>
      <p:bldP spid="52" grpId="0"/>
      <p:bldP spid="53" grpId="0"/>
      <p:bldP spid="54" grpId="0"/>
      <p:bldP spid="55" grpId="0"/>
      <p:bldP spid="60" grpId="0"/>
      <p:bldP spid="61" grpId="0"/>
      <p:bldP spid="62" grpId="0" animBg="1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3" grpId="0" animBg="1"/>
      <p:bldP spid="74" grpId="0" animBg="1"/>
      <p:bldP spid="75" grpId="0" animBg="1"/>
      <p:bldP spid="76" grpId="0" animBg="1"/>
      <p:bldP spid="7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2522" y="685800"/>
            <a:ext cx="8861478" cy="2649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2633929" y="0"/>
            <a:ext cx="385233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Isotope Distributions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96772" y="3349822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m/z</a:t>
            </a:r>
            <a:endParaRPr lang="en-US" sz="1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416022" y="335279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m/z</a:t>
            </a:r>
            <a:endParaRPr lang="en-US" sz="1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364172" y="335279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m/z</a:t>
            </a:r>
            <a:endParaRPr lang="en-US" sz="1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-31530" y="1752599"/>
            <a:ext cx="400110" cy="82650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400" b="1" dirty="0" smtClean="0"/>
              <a:t>Intensity</a:t>
            </a:r>
            <a:endParaRPr lang="en-US" sz="1400" b="1" dirty="0"/>
          </a:p>
        </p:txBody>
      </p:sp>
      <p:sp>
        <p:nvSpPr>
          <p:cNvPr id="7168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168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14600" y="3704272"/>
            <a:ext cx="3657600" cy="1477328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GB" dirty="0" smtClean="0"/>
              <a:t>0.015% </a:t>
            </a:r>
            <a:r>
              <a:rPr lang="en-GB" baseline="30000" dirty="0" smtClean="0"/>
              <a:t>2</a:t>
            </a:r>
            <a:r>
              <a:rPr lang="en-GB" dirty="0" smtClean="0"/>
              <a:t>H</a:t>
            </a:r>
          </a:p>
          <a:p>
            <a:r>
              <a:rPr lang="en-US" dirty="0" smtClean="0"/>
              <a:t>1.11% </a:t>
            </a:r>
            <a:r>
              <a:rPr lang="en-GB" baseline="30000" dirty="0" smtClean="0"/>
              <a:t>13</a:t>
            </a:r>
            <a:r>
              <a:rPr lang="en-GB" dirty="0" smtClean="0"/>
              <a:t>C </a:t>
            </a:r>
          </a:p>
          <a:p>
            <a:r>
              <a:rPr lang="en-GB" dirty="0" smtClean="0"/>
              <a:t>0.366% </a:t>
            </a:r>
            <a:r>
              <a:rPr lang="en-GB" baseline="30000" dirty="0" smtClean="0"/>
              <a:t>15</a:t>
            </a:r>
            <a:r>
              <a:rPr lang="en-GB" dirty="0" smtClean="0"/>
              <a:t>N</a:t>
            </a:r>
          </a:p>
          <a:p>
            <a:r>
              <a:rPr lang="en-GB" dirty="0" smtClean="0"/>
              <a:t>0.038% </a:t>
            </a:r>
            <a:r>
              <a:rPr lang="en-GB" baseline="30000" dirty="0" smtClean="0"/>
              <a:t>17</a:t>
            </a:r>
            <a:r>
              <a:rPr lang="en-GB" dirty="0" smtClean="0"/>
              <a:t>O, 0.200% </a:t>
            </a:r>
            <a:r>
              <a:rPr lang="en-GB" baseline="30000" dirty="0" smtClean="0"/>
              <a:t>18</a:t>
            </a:r>
            <a:r>
              <a:rPr lang="en-GB" dirty="0" smtClean="0"/>
              <a:t>O, </a:t>
            </a:r>
          </a:p>
          <a:p>
            <a:r>
              <a:rPr lang="en-GB" dirty="0" smtClean="0"/>
              <a:t>0.75% </a:t>
            </a:r>
            <a:r>
              <a:rPr lang="en-GB" baseline="30000" dirty="0" smtClean="0"/>
              <a:t>33</a:t>
            </a:r>
            <a:r>
              <a:rPr lang="en-GB" dirty="0" smtClean="0"/>
              <a:t>S, 4.21% </a:t>
            </a:r>
            <a:r>
              <a:rPr lang="en-GB" baseline="30000" dirty="0" smtClean="0"/>
              <a:t>34</a:t>
            </a:r>
            <a:r>
              <a:rPr lang="en-GB" dirty="0" smtClean="0"/>
              <a:t>S, 0.02% </a:t>
            </a:r>
            <a:r>
              <a:rPr lang="en-GB" baseline="30000" dirty="0" smtClean="0"/>
              <a:t>36</a:t>
            </a:r>
            <a:r>
              <a:rPr lang="en-GB" dirty="0" smtClean="0"/>
              <a:t>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52400" y="5105400"/>
            <a:ext cx="3945311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/>
              <a:t>Only </a:t>
            </a:r>
            <a:r>
              <a:rPr lang="en-GB" b="1" baseline="30000" dirty="0" smtClean="0"/>
              <a:t>12</a:t>
            </a:r>
            <a:r>
              <a:rPr lang="en-GB" b="1" dirty="0" smtClean="0"/>
              <a:t>C and </a:t>
            </a:r>
            <a:r>
              <a:rPr lang="en-GB" b="1" baseline="30000" dirty="0" smtClean="0"/>
              <a:t>13</a:t>
            </a:r>
            <a:r>
              <a:rPr lang="en-GB" b="1" dirty="0" smtClean="0"/>
              <a:t>C:</a:t>
            </a:r>
          </a:p>
          <a:p>
            <a:r>
              <a:rPr lang="en-GB" dirty="0" smtClean="0"/>
              <a:t>p=0.0111</a:t>
            </a:r>
          </a:p>
          <a:p>
            <a:r>
              <a:rPr lang="en-GB" dirty="0" smtClean="0"/>
              <a:t>n is the number of C in the peptide</a:t>
            </a:r>
            <a:endParaRPr lang="en-US" dirty="0" smtClean="0"/>
          </a:p>
          <a:p>
            <a:r>
              <a:rPr lang="en-GB" dirty="0" smtClean="0"/>
              <a:t>m is the number of </a:t>
            </a:r>
            <a:r>
              <a:rPr lang="en-GB" baseline="30000" dirty="0" smtClean="0"/>
              <a:t>13</a:t>
            </a:r>
            <a:r>
              <a:rPr lang="en-GB" dirty="0" smtClean="0"/>
              <a:t>C in the peptide</a:t>
            </a:r>
          </a:p>
          <a:p>
            <a:r>
              <a:rPr lang="en-GB" dirty="0" smtClean="0"/>
              <a:t>T</a:t>
            </a:r>
            <a:r>
              <a:rPr lang="en-GB" baseline="-25000" dirty="0" smtClean="0"/>
              <a:t>m</a:t>
            </a:r>
            <a:r>
              <a:rPr lang="en-GB" dirty="0" smtClean="0"/>
              <a:t> is the relative intensity of </a:t>
            </a:r>
          </a:p>
          <a:p>
            <a:r>
              <a:rPr lang="en-GB" dirty="0" smtClean="0"/>
              <a:t>the </a:t>
            </a:r>
            <a:r>
              <a:rPr lang="en-US" dirty="0" smtClean="0"/>
              <a:t>peptide m </a:t>
            </a:r>
            <a:r>
              <a:rPr lang="en-GB" baseline="30000" dirty="0" smtClean="0"/>
              <a:t>13</a:t>
            </a:r>
            <a:r>
              <a:rPr lang="en-GB" dirty="0" smtClean="0"/>
              <a:t>C</a:t>
            </a:r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TextBox 1"/>
              <p:cNvSpPr txBox="1"/>
              <p:nvPr/>
            </p:nvSpPr>
            <p:spPr>
              <a:xfrm>
                <a:off x="4267200" y="5645234"/>
                <a:ext cx="4696414" cy="8317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/>
                            </a:rPr>
                            <m:t>𝑇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/>
                            </a:rPr>
                            <m:t>𝑚</m:t>
                          </m:r>
                        </m:sub>
                      </m:sSub>
                      <m:r>
                        <a:rPr lang="en-US" sz="3200" b="0" i="1" smtClean="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200" b="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200" b="0" i="1" smtClean="0">
                                    <a:latin typeface="Cambria Math"/>
                                  </a:rPr>
                                  <m:t>𝑛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200" b="0" i="1" smtClean="0">
                                    <a:latin typeface="Cambria Math"/>
                                  </a:rPr>
                                  <m:t>𝑚</m:t>
                                </m:r>
                              </m:e>
                            </m:mr>
                          </m:m>
                        </m:e>
                      </m:d>
                      <m:sSup>
                        <m:sSupPr>
                          <m:ctrlPr>
                            <a:rPr lang="en-US" sz="32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/>
                            </a:rPr>
                            <m:t>𝑝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/>
                            </a:rPr>
                            <m:t>𝑚</m:t>
                          </m:r>
                        </m:sup>
                      </m:sSup>
                      <m:sSup>
                        <m:sSupPr>
                          <m:ctrlPr>
                            <a:rPr lang="en-US" sz="32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/>
                            </a:rPr>
                            <m:t>(1−</m:t>
                          </m:r>
                          <m:r>
                            <a:rPr lang="en-US" sz="3200" b="0" i="1" smtClean="0">
                              <a:latin typeface="Cambria Math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/>
                            </a:rPr>
                            <m:t>)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/>
                            </a:rPr>
                            <m:t>𝑛</m:t>
                          </m:r>
                          <m:r>
                            <a:rPr lang="en-US" sz="3200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sz="3200" b="0" i="1" smtClean="0">
                              <a:latin typeface="Cambria Math"/>
                            </a:rPr>
                            <m:t>𝑚</m:t>
                          </m:r>
                        </m:sup>
                      </m:sSup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7200" y="5645234"/>
                <a:ext cx="4696414" cy="831766"/>
              </a:xfrm>
              <a:prstGeom prst="rect">
                <a:avLst/>
              </a:prstGeom>
              <a:blipFill rotWithShape="1"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666029" y="1220716"/>
            <a:ext cx="53412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aseline="30000" dirty="0" smtClean="0"/>
              <a:t>12</a:t>
            </a:r>
            <a:r>
              <a:rPr lang="en-GB" dirty="0" smtClean="0"/>
              <a:t>C</a:t>
            </a:r>
          </a:p>
          <a:p>
            <a:r>
              <a:rPr lang="en-GB" baseline="30000" dirty="0" smtClean="0"/>
              <a:t>14</a:t>
            </a:r>
            <a:r>
              <a:rPr lang="en-GB" dirty="0" smtClean="0"/>
              <a:t>N</a:t>
            </a:r>
          </a:p>
          <a:p>
            <a:r>
              <a:rPr lang="en-GB" baseline="30000" dirty="0" smtClean="0"/>
              <a:t>16</a:t>
            </a:r>
            <a:r>
              <a:rPr lang="en-GB" dirty="0" smtClean="0"/>
              <a:t>O</a:t>
            </a:r>
          </a:p>
          <a:p>
            <a:r>
              <a:rPr lang="en-GB" baseline="30000" dirty="0" smtClean="0"/>
              <a:t>1</a:t>
            </a:r>
            <a:r>
              <a:rPr lang="en-GB" dirty="0" smtClean="0"/>
              <a:t>H</a:t>
            </a:r>
          </a:p>
          <a:p>
            <a:r>
              <a:rPr lang="en-GB" baseline="30000" dirty="0" smtClean="0"/>
              <a:t>32</a:t>
            </a:r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10114" y="1688068"/>
            <a:ext cx="742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+1Da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9689" y="2526268"/>
            <a:ext cx="742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+2Da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047875" y="2878693"/>
            <a:ext cx="742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+3Da</a:t>
            </a:r>
          </a:p>
        </p:txBody>
      </p:sp>
      <p:sp>
        <p:nvSpPr>
          <p:cNvPr id="19" name="Oval 18"/>
          <p:cNvSpPr/>
          <p:nvPr/>
        </p:nvSpPr>
        <p:spPr>
          <a:xfrm>
            <a:off x="3928533" y="1013178"/>
            <a:ext cx="228600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858000" y="1306689"/>
            <a:ext cx="228600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13178" y="1030110"/>
            <a:ext cx="228600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75208462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" grpId="0" animBg="1"/>
      <p:bldP spid="3" grpId="0"/>
      <p:bldP spid="16" grpId="0"/>
      <p:bldP spid="17" grpId="0"/>
      <p:bldP spid="18" grpId="0"/>
      <p:bldP spid="19" grpId="0" animBg="1"/>
      <p:bldP spid="20" grpId="0" animBg="1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9" name="Picture 3" descr="C:\_current\Ileana\isotope_distr\scd.dir\scd.dir.result.txt-13C2.png.png"/>
          <p:cNvPicPr>
            <a:picLocks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800600" y="850378"/>
            <a:ext cx="360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58" name="Picture 2" descr="C:\_current\Ileana\isotope_distr\scd.dir\scd.dir.result.txt-13C1.png.png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362400" y="850378"/>
            <a:ext cx="360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802400" y="564178"/>
            <a:ext cx="720000" cy="433194"/>
          </a:xfrm>
          <a:prstGeom prst="rect">
            <a:avLst/>
          </a:prstGeom>
          <a:noFill/>
        </p:spPr>
      </p:pic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40600" y="564178"/>
            <a:ext cx="720000" cy="433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2657974" y="0"/>
            <a:ext cx="3804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Isotope distributions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28792" y="437120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Peptide mass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-230489" y="2360311"/>
            <a:ext cx="1098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Intensity ratio</a:t>
            </a:r>
            <a:endParaRPr 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6048392" y="4363879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Peptide mass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4189111" y="2383767"/>
            <a:ext cx="1098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Intensity ratio</a:t>
            </a:r>
            <a:endParaRPr lang="en-US" sz="1200" dirty="0"/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1238" y="3876675"/>
            <a:ext cx="4581525" cy="275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TextBox 14"/>
          <p:cNvSpPr txBox="1"/>
          <p:nvPr/>
        </p:nvSpPr>
        <p:spPr>
          <a:xfrm>
            <a:off x="4239972" y="6562725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m/z</a:t>
            </a:r>
            <a:endParaRPr lang="en-US" sz="1400" b="1" dirty="0"/>
          </a:p>
        </p:txBody>
      </p:sp>
      <p:cxnSp>
        <p:nvCxnSpPr>
          <p:cNvPr id="18" name="Straight Arrow Connector 17"/>
          <p:cNvCxnSpPr/>
          <p:nvPr/>
        </p:nvCxnSpPr>
        <p:spPr>
          <a:xfrm rot="5400000">
            <a:off x="2263422" y="6172200"/>
            <a:ext cx="609600" cy="1588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905000" y="5344180"/>
            <a:ext cx="1356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 smtClean="0"/>
              <a:t>monoisotopic</a:t>
            </a:r>
            <a:endParaRPr lang="en-US" sz="1400" b="1" dirty="0" smtClean="0"/>
          </a:p>
          <a:p>
            <a:pPr algn="ctr"/>
            <a:r>
              <a:rPr lang="en-US" sz="1400" b="1" dirty="0" smtClean="0"/>
              <a:t>mass</a:t>
            </a:r>
            <a:endParaRPr lang="en-US" sz="1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121232" y="5105400"/>
            <a:ext cx="1127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GFP 29kDa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xmlns="" val="2869848322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22236" y="5334000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Noise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51933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22236" y="457200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7284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22236" y="2057400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7285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222236" y="3733800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4057710" y="1989666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m/z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819400" y="1179480"/>
            <a:ext cx="369332" cy="7255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200" b="1" dirty="0" smtClean="0"/>
              <a:t>Intensity</a:t>
            </a:r>
            <a:endParaRPr lang="en-US" sz="1200" b="1" dirty="0"/>
          </a:p>
        </p:txBody>
      </p:sp>
      <p:sp>
        <p:nvSpPr>
          <p:cNvPr id="13" name="Rectangle 12"/>
          <p:cNvSpPr/>
          <p:nvPr/>
        </p:nvSpPr>
        <p:spPr>
          <a:xfrm>
            <a:off x="457200" y="2209800"/>
            <a:ext cx="8382000" cy="464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73884826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Peak Finding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096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1436" y="457200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7284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1436" y="2125272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7285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31436" y="3784704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1466910" y="1989666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m/z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57200" y="914400"/>
            <a:ext cx="369332" cy="7255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200" b="1" dirty="0" smtClean="0"/>
              <a:t>Intensity</a:t>
            </a:r>
            <a:endParaRPr lang="en-US" sz="1200" b="1" dirty="0"/>
          </a:p>
        </p:txBody>
      </p:sp>
      <p:sp>
        <p:nvSpPr>
          <p:cNvPr id="14" name="Rectangle 13"/>
          <p:cNvSpPr/>
          <p:nvPr/>
        </p:nvSpPr>
        <p:spPr>
          <a:xfrm>
            <a:off x="3048000" y="685800"/>
            <a:ext cx="110067" cy="61722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4724400" y="991890"/>
          <a:ext cx="2530475" cy="688975"/>
        </p:xfrm>
        <a:graphic>
          <a:graphicData uri="http://schemas.openxmlformats.org/presentationml/2006/ole">
            <p:oleObj spid="_x0000_s98318" name="Equation" r:id="rId7" imgW="1205977" imgH="355446" progId="Equation.3">
              <p:embed/>
            </p:oleObj>
          </a:graphicData>
        </a:graphic>
      </p:graphicFrame>
      <p:sp>
        <p:nvSpPr>
          <p:cNvPr id="9830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798908" y="609600"/>
            <a:ext cx="2440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Find maxima of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114800" y="5105400"/>
            <a:ext cx="4131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The </a:t>
            </a:r>
            <a:r>
              <a:rPr lang="en-US" sz="2400" b="1" dirty="0" err="1" smtClean="0"/>
              <a:t>centroid</a:t>
            </a:r>
            <a:r>
              <a:rPr lang="en-US" sz="2400" b="1" dirty="0" smtClean="0"/>
              <a:t> m/z of a peak</a:t>
            </a:r>
            <a:endParaRPr lang="en-US" sz="2400" b="1" dirty="0"/>
          </a:p>
        </p:txBody>
      </p:sp>
      <p:graphicFrame>
        <p:nvGraphicFramePr>
          <p:cNvPr id="98309" name="Object 5"/>
          <p:cNvGraphicFramePr>
            <a:graphicFrameLocks noChangeAspect="1"/>
          </p:cNvGraphicFramePr>
          <p:nvPr/>
        </p:nvGraphicFramePr>
        <p:xfrm>
          <a:off x="4532313" y="5414665"/>
          <a:ext cx="3011487" cy="1450975"/>
        </p:xfrm>
        <a:graphic>
          <a:graphicData uri="http://schemas.openxmlformats.org/presentationml/2006/ole">
            <p:oleObj spid="_x0000_s98319" name="Equation" r:id="rId8" imgW="1435100" imgH="749300" progId="Equation.3">
              <p:embed/>
            </p:oleObj>
          </a:graphicData>
        </a:graphic>
      </p:graphicFrame>
      <p:pic>
        <p:nvPicPr>
          <p:cNvPr id="98310" name="Picture 6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31436" y="5384904"/>
            <a:ext cx="2568964" cy="1549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Oval 17"/>
          <p:cNvSpPr/>
          <p:nvPr/>
        </p:nvSpPr>
        <p:spPr>
          <a:xfrm>
            <a:off x="982839" y="674511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397706" y="903111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821039" y="1275645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233083" y="1645356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982839" y="2206977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397706" y="2198508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21039" y="2503311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82839" y="4047066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397706" y="3891840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821039" y="4114800"/>
            <a:ext cx="152400" cy="1524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132119" y="1828800"/>
            <a:ext cx="42498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The signal in a peak can be</a:t>
            </a:r>
          </a:p>
          <a:p>
            <a:r>
              <a:rPr lang="en-US" sz="2400" b="1" dirty="0" smtClean="0"/>
              <a:t>estimated with the RMSD</a:t>
            </a:r>
            <a:endParaRPr lang="en-US" sz="2400" b="1" dirty="0"/>
          </a:p>
        </p:txBody>
      </p:sp>
      <p:graphicFrame>
        <p:nvGraphicFramePr>
          <p:cNvPr id="32" name="Object 5"/>
          <p:cNvGraphicFramePr>
            <a:graphicFrameLocks noChangeAspect="1"/>
          </p:cNvGraphicFramePr>
          <p:nvPr/>
        </p:nvGraphicFramePr>
        <p:xfrm>
          <a:off x="4114800" y="2595265"/>
          <a:ext cx="4156075" cy="1206500"/>
        </p:xfrm>
        <a:graphic>
          <a:graphicData uri="http://schemas.openxmlformats.org/presentationml/2006/ole">
            <p:oleObj spid="_x0000_s98320" name="Equation" r:id="rId10" imgW="1981200" imgH="622300" progId="Equation.3">
              <p:embed/>
            </p:oleObj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3352800" y="3732768"/>
            <a:ext cx="5992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and the signal-to-noise ratio of a peak </a:t>
            </a:r>
          </a:p>
          <a:p>
            <a:r>
              <a:rPr lang="en-US" sz="2400" b="1" dirty="0" smtClean="0"/>
              <a:t>can be estimated by dividing the signal </a:t>
            </a:r>
          </a:p>
          <a:p>
            <a:r>
              <a:rPr lang="en-US" sz="2400" b="1" dirty="0" smtClean="0"/>
              <a:t>with the RMSD of the background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xmlns="" val="2373884826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1.21184E-6 L -0.2658 -0.00023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7" grpId="0"/>
      <p:bldP spid="19" grpId="0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1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Isotope Clusters and Charge State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99129" y="515603"/>
            <a:ext cx="2744471" cy="1617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99129" y="2039603"/>
            <a:ext cx="2744471" cy="1617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99129" y="3515978"/>
            <a:ext cx="2744471" cy="1617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99129" y="5087603"/>
            <a:ext cx="2744471" cy="1617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343400" y="2057400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m/z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105090" y="1179480"/>
            <a:ext cx="369332" cy="7255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200" b="1" dirty="0" smtClean="0"/>
              <a:t>Intensity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7133890" y="838200"/>
            <a:ext cx="1601722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Possible to </a:t>
            </a:r>
          </a:p>
          <a:p>
            <a:pPr algn="ctr"/>
            <a:r>
              <a:rPr lang="en-US" sz="1200" b="1" dirty="0" smtClean="0"/>
              <a:t>Determine Charge?</a:t>
            </a:r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r>
              <a:rPr lang="en-US" sz="1200" b="1" dirty="0" smtClean="0"/>
              <a:t>Yes</a:t>
            </a:r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r>
              <a:rPr lang="en-US" sz="1200" b="1" dirty="0" smtClean="0"/>
              <a:t>Yes</a:t>
            </a:r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r>
              <a:rPr lang="en-US" sz="1200" b="1" dirty="0" smtClean="0"/>
              <a:t>Maybe</a:t>
            </a:r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endParaRPr lang="en-US" sz="1200" b="1" dirty="0"/>
          </a:p>
          <a:p>
            <a:pPr algn="ctr"/>
            <a:endParaRPr lang="en-US" sz="1200" b="1" dirty="0" smtClean="0"/>
          </a:p>
          <a:p>
            <a:pPr algn="ctr"/>
            <a:r>
              <a:rPr lang="en-US" sz="1200" b="1" dirty="0" smtClean="0"/>
              <a:t>No</a:t>
            </a:r>
            <a:endParaRPr lang="en-US" sz="1200" b="1" dirty="0"/>
          </a:p>
        </p:txBody>
      </p:sp>
      <p:sp>
        <p:nvSpPr>
          <p:cNvPr id="2" name="Rectangle 1"/>
          <p:cNvSpPr/>
          <p:nvPr/>
        </p:nvSpPr>
        <p:spPr>
          <a:xfrm>
            <a:off x="304800" y="2291149"/>
            <a:ext cx="8382000" cy="1385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28600" y="3733800"/>
            <a:ext cx="8382000" cy="1385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04800" y="5162550"/>
            <a:ext cx="8382000" cy="1600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086600" y="838200"/>
            <a:ext cx="1752600" cy="1385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993901" y="762000"/>
            <a:ext cx="1861418" cy="1066800"/>
            <a:chOff x="3993901" y="762000"/>
            <a:chExt cx="1861418" cy="1066800"/>
          </a:xfrm>
        </p:grpSpPr>
        <p:sp>
          <p:nvSpPr>
            <p:cNvPr id="24" name="TextBox 23"/>
            <p:cNvSpPr txBox="1"/>
            <p:nvPr/>
          </p:nvSpPr>
          <p:spPr>
            <a:xfrm>
              <a:off x="5495925" y="833823"/>
              <a:ext cx="3593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1+</a:t>
              </a:r>
              <a:endParaRPr lang="en-US" sz="12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038600" y="762000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cxnSp>
          <p:nvCxnSpPr>
            <p:cNvPr id="4" name="Straight Arrow Connector 3"/>
            <p:cNvCxnSpPr/>
            <p:nvPr/>
          </p:nvCxnSpPr>
          <p:spPr>
            <a:xfrm>
              <a:off x="3993901" y="1038999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432676" y="115175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4387977" y="142875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826249" y="155180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4781550" y="182880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3997574" y="762000"/>
            <a:ext cx="1864344" cy="1066800"/>
            <a:chOff x="3990975" y="762000"/>
            <a:chExt cx="1864344" cy="1066800"/>
          </a:xfrm>
        </p:grpSpPr>
        <p:sp>
          <p:nvSpPr>
            <p:cNvPr id="36" name="TextBox 35"/>
            <p:cNvSpPr txBox="1"/>
            <p:nvPr/>
          </p:nvSpPr>
          <p:spPr>
            <a:xfrm>
              <a:off x="5495925" y="833823"/>
              <a:ext cx="3593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2+</a:t>
              </a:r>
              <a:endParaRPr lang="en-US" sz="12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990975" y="762000"/>
              <a:ext cx="3978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0.5</a:t>
              </a:r>
              <a:endParaRPr lang="en-US" sz="1200" b="1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3993901" y="1038999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4375526" y="1151751"/>
              <a:ext cx="3978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0.5</a:t>
              </a:r>
              <a:endParaRPr lang="en-US" sz="1200" b="1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4387977" y="142875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765426" y="1551801"/>
              <a:ext cx="3978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0.5</a:t>
              </a:r>
              <a:endParaRPr lang="en-US" sz="1200" b="1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4781550" y="182880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3955431" y="762000"/>
            <a:ext cx="1902444" cy="1066800"/>
            <a:chOff x="3952875" y="762000"/>
            <a:chExt cx="1902444" cy="1066800"/>
          </a:xfrm>
        </p:grpSpPr>
        <p:sp>
          <p:nvSpPr>
            <p:cNvPr id="45" name="TextBox 44"/>
            <p:cNvSpPr txBox="1"/>
            <p:nvPr/>
          </p:nvSpPr>
          <p:spPr>
            <a:xfrm>
              <a:off x="5495925" y="833823"/>
              <a:ext cx="3593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3+</a:t>
              </a:r>
              <a:endParaRPr lang="en-US" sz="12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952875" y="762000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0.33</a:t>
              </a:r>
              <a:endParaRPr lang="en-US" sz="1200" b="1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3993901" y="1038999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4346951" y="1151751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0.33</a:t>
              </a:r>
              <a:endParaRPr lang="en-US" sz="1200" b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4387977" y="142875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4746376" y="1551801"/>
              <a:ext cx="4828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0.33</a:t>
              </a:r>
              <a:endParaRPr lang="en-US" sz="1200" b="1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4781550" y="1828800"/>
              <a:ext cx="38404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2373884826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1" grpId="0" animBg="1"/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Why Proteomics?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68609" name="Picture 1" descr="C:\Users\fenyo\Desktop\pgen_1001090_g002.jpg"/>
          <p:cNvPicPr>
            <a:picLocks noChangeAspect="1" noChangeArrowheads="1"/>
          </p:cNvPicPr>
          <p:nvPr/>
        </p:nvPicPr>
        <p:blipFill>
          <a:blip r:embed="rId3" cstate="print"/>
          <a:srcRect l="7174" t="34266" b="34129"/>
          <a:stretch>
            <a:fillRect/>
          </a:stretch>
        </p:blipFill>
        <p:spPr bwMode="auto">
          <a:xfrm>
            <a:off x="2319337" y="1524000"/>
            <a:ext cx="4005263" cy="3657600"/>
          </a:xfrm>
          <a:prstGeom prst="rect">
            <a:avLst/>
          </a:prstGeom>
          <a:noFill/>
        </p:spPr>
      </p:pic>
      <p:pic>
        <p:nvPicPr>
          <p:cNvPr id="68610" name="Picture 2" descr="C:\Users\fenyo\Desktop\pgen_1001090_g005.jpg"/>
          <p:cNvPicPr>
            <a:picLocks noChangeAspect="1" noChangeArrowheads="1"/>
          </p:cNvPicPr>
          <p:nvPr/>
        </p:nvPicPr>
        <p:blipFill>
          <a:blip r:embed="rId4" cstate="print"/>
          <a:srcRect l="4898" b="65959"/>
          <a:stretch>
            <a:fillRect/>
          </a:stretch>
        </p:blipFill>
        <p:spPr bwMode="auto">
          <a:xfrm>
            <a:off x="2216503" y="1292578"/>
            <a:ext cx="4130675" cy="396875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828800" y="5862935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Geiger et al., “Proteomic changes resulting from gene copy number variations in cancer cells”, </a:t>
            </a:r>
            <a:r>
              <a:rPr lang="en-US" sz="1200" dirty="0" err="1" smtClean="0"/>
              <a:t>PLoS</a:t>
            </a:r>
            <a:r>
              <a:rPr lang="en-US" sz="1200" dirty="0" smtClean="0"/>
              <a:t> Genet. 2010 Sep 2;6(9). </a:t>
            </a:r>
            <a:r>
              <a:rPr lang="en-US" sz="1200" dirty="0" err="1" smtClean="0"/>
              <a:t>pii</a:t>
            </a:r>
            <a:r>
              <a:rPr lang="en-US" sz="1200" dirty="0" smtClean="0"/>
              <a:t>: e1001090.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7"/>
          <p:cNvSpPr txBox="1">
            <a:spLocks noChangeArrowheads="1"/>
          </p:cNvSpPr>
          <p:nvPr/>
        </p:nvSpPr>
        <p:spPr bwMode="auto">
          <a:xfrm>
            <a:off x="2980266" y="3883025"/>
            <a:ext cx="34644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 smtClean="0"/>
              <a:t>Mass spectrometry</a:t>
            </a:r>
            <a:endParaRPr lang="en-US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3571698" y="4770438"/>
            <a:ext cx="2286000" cy="1071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3642342" y="5485607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4178123" y="5664201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4178123" y="573563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1" name="TextBox 37"/>
          <p:cNvSpPr txBox="1">
            <a:spLocks noChangeArrowheads="1"/>
          </p:cNvSpPr>
          <p:nvPr/>
        </p:nvSpPr>
        <p:spPr bwMode="auto">
          <a:xfrm>
            <a:off x="3476964" y="1981200"/>
            <a:ext cx="2462213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err="1"/>
              <a:t>Lysis</a:t>
            </a:r>
            <a:endParaRPr lang="en-US" sz="2800" b="1" dirty="0"/>
          </a:p>
          <a:p>
            <a:pPr algn="ctr"/>
            <a:r>
              <a:rPr lang="en-US" sz="2800" b="1" dirty="0"/>
              <a:t>Fractionation</a:t>
            </a:r>
          </a:p>
        </p:txBody>
      </p:sp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656404" y="0"/>
            <a:ext cx="78518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omic Sans MS" pitchFamily="66" charset="0"/>
              </a:rPr>
              <a:t>Identification – Peptide Mass Fingerprinting</a:t>
            </a:r>
          </a:p>
        </p:txBody>
      </p:sp>
      <p:sp>
        <p:nvSpPr>
          <p:cNvPr id="6153" name="TextBox 7"/>
          <p:cNvSpPr txBox="1">
            <a:spLocks noChangeArrowheads="1"/>
          </p:cNvSpPr>
          <p:nvPr/>
        </p:nvSpPr>
        <p:spPr bwMode="auto">
          <a:xfrm>
            <a:off x="5286198" y="4699000"/>
            <a:ext cx="64611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/>
              <a:t>MS</a:t>
            </a:r>
          </a:p>
        </p:txBody>
      </p:sp>
      <p:cxnSp>
        <p:nvCxnSpPr>
          <p:cNvPr id="36" name="Straight Connector 35"/>
          <p:cNvCxnSpPr/>
          <p:nvPr/>
        </p:nvCxnSpPr>
        <p:spPr>
          <a:xfrm rot="5400000">
            <a:off x="4356717" y="5555456"/>
            <a:ext cx="5715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>
            <a:off x="4856779" y="5626894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5400000">
            <a:off x="4394024" y="5734050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4105892" y="5377657"/>
            <a:ext cx="9302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5400000">
            <a:off x="4642467" y="5557044"/>
            <a:ext cx="573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4749623" y="573563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4856779" y="5484019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5428279" y="5626894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>
            <a:off x="5285404" y="5769769"/>
            <a:ext cx="1428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63" name="TextBox 7"/>
          <p:cNvSpPr txBox="1">
            <a:spLocks noChangeArrowheads="1"/>
          </p:cNvSpPr>
          <p:nvPr/>
        </p:nvSpPr>
        <p:spPr bwMode="auto">
          <a:xfrm>
            <a:off x="3796845" y="3148013"/>
            <a:ext cx="182245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/>
              <a:t>Digestion</a:t>
            </a:r>
          </a:p>
        </p:txBody>
      </p:sp>
      <p:sp>
        <p:nvSpPr>
          <p:cNvPr id="91" name="Oval 90"/>
          <p:cNvSpPr/>
          <p:nvPr/>
        </p:nvSpPr>
        <p:spPr>
          <a:xfrm>
            <a:off x="4274429" y="1042987"/>
            <a:ext cx="285750" cy="3571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3417179" y="685800"/>
            <a:ext cx="1643062" cy="1071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186" name="TextBox 7"/>
          <p:cNvSpPr txBox="1">
            <a:spLocks noChangeArrowheads="1"/>
          </p:cNvSpPr>
          <p:nvPr/>
        </p:nvSpPr>
        <p:spPr bwMode="auto">
          <a:xfrm>
            <a:off x="3048000" y="6248400"/>
            <a:ext cx="332014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/>
              <a:t>Identified Proteins</a:t>
            </a:r>
            <a:endParaRPr lang="en-US" sz="2800" b="1" dirty="0"/>
          </a:p>
        </p:txBody>
      </p:sp>
      <p:cxnSp>
        <p:nvCxnSpPr>
          <p:cNvPr id="69" name="Straight Arrow Connector 68"/>
          <p:cNvCxnSpPr/>
          <p:nvPr/>
        </p:nvCxnSpPr>
        <p:spPr>
          <a:xfrm rot="16200000" flipH="1">
            <a:off x="4492170" y="3781425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rot="16200000" flipH="1">
            <a:off x="4492170" y="4527550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9" name="Line 88"/>
          <p:cNvSpPr>
            <a:spLocks noChangeShapeType="1"/>
          </p:cNvSpPr>
          <p:nvPr/>
        </p:nvSpPr>
        <p:spPr bwMode="auto">
          <a:xfrm>
            <a:off x="609600" y="6096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63" name="Straight Arrow Connector 62"/>
          <p:cNvCxnSpPr/>
          <p:nvPr/>
        </p:nvCxnSpPr>
        <p:spPr>
          <a:xfrm rot="16200000" flipH="1">
            <a:off x="4492170" y="6108700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rot="16200000" flipH="1">
            <a:off x="4492170" y="3077634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rot="16200000" flipH="1">
            <a:off x="4492170" y="1914878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Example data – Peptide Mapping by MALDI-TOF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01729" name="Picture 1"/>
          <p:cNvPicPr>
            <a:picLocks noChangeAspect="1" noChangeArrowheads="1"/>
          </p:cNvPicPr>
          <p:nvPr/>
        </p:nvPicPr>
        <p:blipFill>
          <a:blip r:embed="rId3" cstate="print"/>
          <a:srcRect l="12931" t="6102" r="4310" b="19774"/>
          <a:stretch>
            <a:fillRect/>
          </a:stretch>
        </p:blipFill>
        <p:spPr bwMode="auto">
          <a:xfrm>
            <a:off x="914400" y="804333"/>
            <a:ext cx="7315200" cy="2777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1731" name="Picture 3"/>
          <p:cNvPicPr>
            <a:picLocks noChangeAspect="1" noChangeArrowheads="1"/>
          </p:cNvPicPr>
          <p:nvPr/>
        </p:nvPicPr>
        <p:blipFill>
          <a:blip r:embed="rId4" cstate="print"/>
          <a:srcRect l="12566" t="12203" r="5674" b="14576"/>
          <a:stretch>
            <a:fillRect/>
          </a:stretch>
        </p:blipFill>
        <p:spPr bwMode="auto">
          <a:xfrm>
            <a:off x="4146774" y="838200"/>
            <a:ext cx="4921026" cy="330264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3570111" y="2438400"/>
            <a:ext cx="304800" cy="1143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 flipH="1" flipV="1">
            <a:off x="3009900" y="1333500"/>
            <a:ext cx="1676400" cy="53340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6200000" flipH="1">
            <a:off x="3543300" y="3619500"/>
            <a:ext cx="609600" cy="53340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114800" y="762000"/>
            <a:ext cx="4953000" cy="3429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1732" name="Picture 4"/>
          <p:cNvPicPr>
            <a:picLocks noChangeAspect="1" noChangeArrowheads="1"/>
          </p:cNvPicPr>
          <p:nvPr/>
        </p:nvPicPr>
        <p:blipFill>
          <a:blip r:embed="rId5" cstate="print"/>
          <a:srcRect l="12376" t="12542" r="5863" b="14237"/>
          <a:stretch>
            <a:fillRect/>
          </a:stretch>
        </p:blipFill>
        <p:spPr bwMode="auto">
          <a:xfrm>
            <a:off x="4128912" y="849489"/>
            <a:ext cx="4921087" cy="330264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17" name="Rectangle 16"/>
          <p:cNvSpPr/>
          <p:nvPr/>
        </p:nvSpPr>
        <p:spPr>
          <a:xfrm>
            <a:off x="1981200" y="3428999"/>
            <a:ext cx="304800" cy="14111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1733" name="Picture 5"/>
          <p:cNvPicPr>
            <a:picLocks noChangeAspect="1" noChangeArrowheads="1"/>
          </p:cNvPicPr>
          <p:nvPr/>
        </p:nvPicPr>
        <p:blipFill>
          <a:blip r:embed="rId6" cstate="print"/>
          <a:srcRect l="12509" t="12542" r="5674" b="14237"/>
          <a:stretch>
            <a:fillRect/>
          </a:stretch>
        </p:blipFill>
        <p:spPr bwMode="auto">
          <a:xfrm>
            <a:off x="5297729" y="4615399"/>
            <a:ext cx="3282971" cy="2201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1734" name="Picture 6"/>
          <p:cNvPicPr>
            <a:picLocks noChangeAspect="1" noChangeArrowheads="1"/>
          </p:cNvPicPr>
          <p:nvPr/>
        </p:nvPicPr>
        <p:blipFill>
          <a:blip r:embed="rId7" cstate="print"/>
          <a:srcRect l="12449" t="4972" r="5998" b="15345"/>
          <a:stretch>
            <a:fillRect/>
          </a:stretch>
        </p:blipFill>
        <p:spPr bwMode="auto">
          <a:xfrm>
            <a:off x="5286022" y="4385725"/>
            <a:ext cx="3272378" cy="23960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38" name="Rectangle 37"/>
          <p:cNvSpPr/>
          <p:nvPr/>
        </p:nvSpPr>
        <p:spPr>
          <a:xfrm>
            <a:off x="8035725" y="861350"/>
            <a:ext cx="609600" cy="303388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5216325" y="4336899"/>
            <a:ext cx="3394275" cy="24863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 rot="10800000" flipV="1">
            <a:off x="5257800" y="3889094"/>
            <a:ext cx="2775030" cy="454304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5400000">
            <a:off x="8407079" y="4092618"/>
            <a:ext cx="454309" cy="4726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7" idx="1"/>
          </p:cNvCxnSpPr>
          <p:nvPr/>
        </p:nvCxnSpPr>
        <p:spPr>
          <a:xfrm rot="10800000" flipH="1">
            <a:off x="1981200" y="762001"/>
            <a:ext cx="2133314" cy="2737555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57400" y="3581400"/>
            <a:ext cx="2057114" cy="60960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114514" y="762000"/>
            <a:ext cx="4953000" cy="3429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8207022" y="861350"/>
            <a:ext cx="383822" cy="303388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216039" y="4336899"/>
            <a:ext cx="3394275" cy="24863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/>
          <p:nvPr/>
        </p:nvCxnSpPr>
        <p:spPr>
          <a:xfrm rot="10800000" flipV="1">
            <a:off x="5257514" y="3886200"/>
            <a:ext cx="2972086" cy="457198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5400000">
            <a:off x="8381859" y="4114661"/>
            <a:ext cx="457200" cy="282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373884826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3" grpId="0" animBg="1"/>
      <p:bldP spid="13" grpId="1" animBg="1"/>
      <p:bldP spid="17" grpId="0" animBg="1"/>
      <p:bldP spid="38" grpId="0" animBg="1"/>
      <p:bldP spid="38" grpId="1" animBg="1"/>
      <p:bldP spid="39" grpId="0" animBg="1"/>
      <p:bldP spid="39" grpId="1" animBg="1"/>
      <p:bldP spid="51" grpId="0" animBg="1"/>
      <p:bldP spid="52" grpId="0" animBg="1"/>
      <p:bldP spid="5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9" descr="Mass-accuracy-200Da-1ppm"/>
          <p:cNvPicPr>
            <a:picLocks noChangeAspect="1" noChangeArrowheads="1"/>
          </p:cNvPicPr>
          <p:nvPr/>
        </p:nvPicPr>
        <p:blipFill>
          <a:blip r:embed="rId3" cstate="print"/>
          <a:srcRect t="45873" b="30524"/>
          <a:stretch>
            <a:fillRect/>
          </a:stretch>
        </p:blipFill>
        <p:spPr bwMode="auto">
          <a:xfrm>
            <a:off x="468312" y="4189412"/>
            <a:ext cx="3597761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5986668" y="3867404"/>
            <a:ext cx="173637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S. </a:t>
            </a:r>
            <a:r>
              <a:rPr lang="en-US" sz="2000" b="1" dirty="0" err="1">
                <a:solidFill>
                  <a:srgbClr val="000000"/>
                </a:solidFill>
              </a:rPr>
              <a:t>cerevisiae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7173" name="Text Box 5"/>
          <p:cNvSpPr txBox="1">
            <a:spLocks noChangeArrowheads="1"/>
          </p:cNvSpPr>
          <p:nvPr/>
        </p:nvSpPr>
        <p:spPr bwMode="auto">
          <a:xfrm>
            <a:off x="6259512" y="762000"/>
            <a:ext cx="105509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Human</a:t>
            </a:r>
          </a:p>
        </p:txBody>
      </p:sp>
      <p:pic>
        <p:nvPicPr>
          <p:cNvPr id="7174" name="Picture 6" descr="Mass-accuracy-human-detail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22812" y="1085910"/>
            <a:ext cx="3811588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6" name="Picture 8" descr="Mass-accuracy-yeast-detail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722812" y="4189412"/>
            <a:ext cx="3811588" cy="2287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7" name="Picture 9" descr="Mass-accuracy-200Da-1ppm"/>
          <p:cNvPicPr>
            <a:picLocks noChangeAspect="1" noChangeArrowheads="1"/>
          </p:cNvPicPr>
          <p:nvPr/>
        </p:nvPicPr>
        <p:blipFill>
          <a:blip r:embed="rId3" cstate="print"/>
          <a:srcRect b="76368"/>
          <a:stretch>
            <a:fillRect/>
          </a:stretch>
        </p:blipFill>
        <p:spPr bwMode="auto">
          <a:xfrm>
            <a:off x="392112" y="1085910"/>
            <a:ext cx="3593143" cy="1981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82" name="Oval 14"/>
          <p:cNvSpPr>
            <a:spLocks noChangeArrowheads="1"/>
          </p:cNvSpPr>
          <p:nvPr/>
        </p:nvSpPr>
        <p:spPr bwMode="auto">
          <a:xfrm>
            <a:off x="6689725" y="2228910"/>
            <a:ext cx="152400" cy="1524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83" name="Oval 15"/>
          <p:cNvSpPr>
            <a:spLocks noChangeArrowheads="1"/>
          </p:cNvSpPr>
          <p:nvPr/>
        </p:nvSpPr>
        <p:spPr bwMode="auto">
          <a:xfrm>
            <a:off x="6689725" y="5713412"/>
            <a:ext cx="152400" cy="1524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0" y="76200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Information Content in a Single Mass Measurement</a:t>
            </a:r>
          </a:p>
        </p:txBody>
      </p:sp>
      <p:sp>
        <p:nvSpPr>
          <p:cNvPr id="24" name="Line 88"/>
          <p:cNvSpPr>
            <a:spLocks noChangeShapeType="1"/>
          </p:cNvSpPr>
          <p:nvPr/>
        </p:nvSpPr>
        <p:spPr bwMode="auto">
          <a:xfrm>
            <a:off x="609600" y="555978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5884857" y="3273623"/>
            <a:ext cx="2361287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err="1" smtClean="0">
                <a:solidFill>
                  <a:srgbClr val="000000"/>
                </a:solidFill>
              </a:rPr>
              <a:t>Tryptic</a:t>
            </a:r>
            <a:r>
              <a:rPr lang="en-US" sz="1400" b="1" dirty="0" smtClean="0">
                <a:solidFill>
                  <a:srgbClr val="000000"/>
                </a:solidFill>
              </a:rPr>
              <a:t> peptide mass [</a:t>
            </a:r>
            <a:r>
              <a:rPr lang="en-US" sz="1400" b="1" dirty="0" err="1" smtClean="0">
                <a:solidFill>
                  <a:srgbClr val="000000"/>
                </a:solidFill>
              </a:rPr>
              <a:t>Da</a:t>
            </a:r>
            <a:r>
              <a:rPr lang="en-US" sz="1400" b="1" dirty="0" smtClean="0">
                <a:solidFill>
                  <a:srgbClr val="000000"/>
                </a:solidFill>
              </a:rPr>
              <a:t>]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4572000" y="3018504"/>
            <a:ext cx="4060727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                1000              2000               3000         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7" name="Text Box 5"/>
          <p:cNvSpPr txBox="1">
            <a:spLocks noChangeArrowheads="1"/>
          </p:cNvSpPr>
          <p:nvPr/>
        </p:nvSpPr>
        <p:spPr bwMode="auto">
          <a:xfrm>
            <a:off x="5884857" y="6383075"/>
            <a:ext cx="2361287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err="1" smtClean="0">
                <a:solidFill>
                  <a:srgbClr val="000000"/>
                </a:solidFill>
              </a:rPr>
              <a:t>Tryptic</a:t>
            </a:r>
            <a:r>
              <a:rPr lang="en-US" sz="1400" b="1" dirty="0" smtClean="0">
                <a:solidFill>
                  <a:srgbClr val="000000"/>
                </a:solidFill>
              </a:rPr>
              <a:t> peptide mass [</a:t>
            </a:r>
            <a:r>
              <a:rPr lang="en-US" sz="1400" b="1" dirty="0" err="1" smtClean="0">
                <a:solidFill>
                  <a:srgbClr val="000000"/>
                </a:solidFill>
              </a:rPr>
              <a:t>Da</a:t>
            </a:r>
            <a:r>
              <a:rPr lang="en-US" sz="1400" b="1" dirty="0" smtClean="0">
                <a:solidFill>
                  <a:srgbClr val="000000"/>
                </a:solidFill>
              </a:rPr>
              <a:t>]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8" name="Text Box 5"/>
          <p:cNvSpPr txBox="1">
            <a:spLocks noChangeArrowheads="1"/>
          </p:cNvSpPr>
          <p:nvPr/>
        </p:nvSpPr>
        <p:spPr bwMode="auto">
          <a:xfrm>
            <a:off x="4572000" y="6127956"/>
            <a:ext cx="4060727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                1000              2000               3000         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32" name="Text Box 5"/>
          <p:cNvSpPr txBox="1">
            <a:spLocks noChangeArrowheads="1"/>
          </p:cNvSpPr>
          <p:nvPr/>
        </p:nvSpPr>
        <p:spPr bwMode="auto">
          <a:xfrm rot="-5400000">
            <a:off x="3697495" y="1876773"/>
            <a:ext cx="2234010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Avg.  #of matching peptides</a:t>
            </a:r>
          </a:p>
          <a:p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29" name="Text Box 5"/>
          <p:cNvSpPr txBox="1">
            <a:spLocks noChangeArrowheads="1"/>
          </p:cNvSpPr>
          <p:nvPr/>
        </p:nvSpPr>
        <p:spPr bwMode="auto">
          <a:xfrm>
            <a:off x="1271781" y="2968823"/>
            <a:ext cx="2081019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#of matching peptides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30" name="Text Box 5"/>
          <p:cNvSpPr txBox="1">
            <a:spLocks noChangeArrowheads="1"/>
          </p:cNvSpPr>
          <p:nvPr/>
        </p:nvSpPr>
        <p:spPr bwMode="auto">
          <a:xfrm>
            <a:off x="584093" y="2743200"/>
            <a:ext cx="3961341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        1     2    3    4          6           8         10         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179" name="Line 11"/>
          <p:cNvSpPr>
            <a:spLocks noChangeShapeType="1"/>
          </p:cNvSpPr>
          <p:nvPr/>
        </p:nvSpPr>
        <p:spPr bwMode="auto">
          <a:xfrm flipH="1" flipV="1">
            <a:off x="3821112" y="1238310"/>
            <a:ext cx="2954592" cy="1066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1"/>
          <p:cNvSpPr>
            <a:spLocks noChangeShapeType="1"/>
          </p:cNvSpPr>
          <p:nvPr/>
        </p:nvSpPr>
        <p:spPr bwMode="auto">
          <a:xfrm flipH="1">
            <a:off x="3897312" y="2305110"/>
            <a:ext cx="2878392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Box 5"/>
          <p:cNvSpPr txBox="1">
            <a:spLocks noChangeArrowheads="1"/>
          </p:cNvSpPr>
          <p:nvPr/>
        </p:nvSpPr>
        <p:spPr bwMode="auto">
          <a:xfrm>
            <a:off x="4798254" y="1128252"/>
            <a:ext cx="34176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10</a:t>
            </a:r>
          </a:p>
        </p:txBody>
      </p:sp>
      <p:sp>
        <p:nvSpPr>
          <p:cNvPr id="34" name="Text Box 5"/>
          <p:cNvSpPr txBox="1">
            <a:spLocks noChangeArrowheads="1"/>
          </p:cNvSpPr>
          <p:nvPr/>
        </p:nvSpPr>
        <p:spPr bwMode="auto">
          <a:xfrm>
            <a:off x="4876800" y="1461494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35" name="Text Box 5"/>
          <p:cNvSpPr txBox="1">
            <a:spLocks noChangeArrowheads="1"/>
          </p:cNvSpPr>
          <p:nvPr/>
        </p:nvSpPr>
        <p:spPr bwMode="auto">
          <a:xfrm>
            <a:off x="4876800" y="1795790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36" name="Text Box 5"/>
          <p:cNvSpPr txBox="1">
            <a:spLocks noChangeArrowheads="1"/>
          </p:cNvSpPr>
          <p:nvPr/>
        </p:nvSpPr>
        <p:spPr bwMode="auto">
          <a:xfrm>
            <a:off x="4876800" y="2176790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37" name="Text Box 5"/>
          <p:cNvSpPr txBox="1">
            <a:spLocks noChangeArrowheads="1"/>
          </p:cNvSpPr>
          <p:nvPr/>
        </p:nvSpPr>
        <p:spPr bwMode="auto">
          <a:xfrm>
            <a:off x="4876800" y="2362200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8" name="Text Box 5"/>
          <p:cNvSpPr txBox="1">
            <a:spLocks noChangeArrowheads="1"/>
          </p:cNvSpPr>
          <p:nvPr/>
        </p:nvSpPr>
        <p:spPr bwMode="auto">
          <a:xfrm>
            <a:off x="4876800" y="2514600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39" name="Text Box 5"/>
          <p:cNvSpPr txBox="1">
            <a:spLocks noChangeArrowheads="1"/>
          </p:cNvSpPr>
          <p:nvPr/>
        </p:nvSpPr>
        <p:spPr bwMode="auto">
          <a:xfrm>
            <a:off x="4876800" y="2710190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0" name="Text Box 5"/>
          <p:cNvSpPr txBox="1">
            <a:spLocks noChangeArrowheads="1"/>
          </p:cNvSpPr>
          <p:nvPr/>
        </p:nvSpPr>
        <p:spPr bwMode="auto">
          <a:xfrm rot="-5400000">
            <a:off x="3700576" y="4962014"/>
            <a:ext cx="2234010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Avg.  #of matching peptides</a:t>
            </a:r>
          </a:p>
          <a:p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41" name="Text Box 5"/>
          <p:cNvSpPr txBox="1">
            <a:spLocks noChangeArrowheads="1"/>
          </p:cNvSpPr>
          <p:nvPr/>
        </p:nvSpPr>
        <p:spPr bwMode="auto">
          <a:xfrm>
            <a:off x="4801335" y="4213493"/>
            <a:ext cx="34176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10</a:t>
            </a:r>
          </a:p>
        </p:txBody>
      </p:sp>
      <p:sp>
        <p:nvSpPr>
          <p:cNvPr id="42" name="Text Box 5"/>
          <p:cNvSpPr txBox="1">
            <a:spLocks noChangeArrowheads="1"/>
          </p:cNvSpPr>
          <p:nvPr/>
        </p:nvSpPr>
        <p:spPr bwMode="auto">
          <a:xfrm>
            <a:off x="4879881" y="4546735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43" name="Text Box 5"/>
          <p:cNvSpPr txBox="1">
            <a:spLocks noChangeArrowheads="1"/>
          </p:cNvSpPr>
          <p:nvPr/>
        </p:nvSpPr>
        <p:spPr bwMode="auto">
          <a:xfrm>
            <a:off x="4879881" y="4881031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44" name="Text Box 5"/>
          <p:cNvSpPr txBox="1">
            <a:spLocks noChangeArrowheads="1"/>
          </p:cNvSpPr>
          <p:nvPr/>
        </p:nvSpPr>
        <p:spPr bwMode="auto">
          <a:xfrm>
            <a:off x="4879881" y="5262031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5" name="Text Box 5"/>
          <p:cNvSpPr txBox="1">
            <a:spLocks noChangeArrowheads="1"/>
          </p:cNvSpPr>
          <p:nvPr/>
        </p:nvSpPr>
        <p:spPr bwMode="auto">
          <a:xfrm>
            <a:off x="4879881" y="5447441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6" name="Text Box 5"/>
          <p:cNvSpPr txBox="1">
            <a:spLocks noChangeArrowheads="1"/>
          </p:cNvSpPr>
          <p:nvPr/>
        </p:nvSpPr>
        <p:spPr bwMode="auto">
          <a:xfrm>
            <a:off x="4879881" y="5599841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7" name="Text Box 5"/>
          <p:cNvSpPr txBox="1">
            <a:spLocks noChangeArrowheads="1"/>
          </p:cNvSpPr>
          <p:nvPr/>
        </p:nvSpPr>
        <p:spPr bwMode="auto">
          <a:xfrm>
            <a:off x="4879881" y="5795431"/>
            <a:ext cx="2632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8" name="Text Box 5"/>
          <p:cNvSpPr txBox="1">
            <a:spLocks noChangeArrowheads="1"/>
          </p:cNvSpPr>
          <p:nvPr/>
        </p:nvSpPr>
        <p:spPr bwMode="auto">
          <a:xfrm>
            <a:off x="1297288" y="6034031"/>
            <a:ext cx="2081019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#of matching peptides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49" name="Text Box 5"/>
          <p:cNvSpPr txBox="1">
            <a:spLocks noChangeArrowheads="1"/>
          </p:cNvSpPr>
          <p:nvPr/>
        </p:nvSpPr>
        <p:spPr bwMode="auto">
          <a:xfrm>
            <a:off x="609600" y="5808408"/>
            <a:ext cx="3961341" cy="30777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        1     2    3    4          6           8         10         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21" name="Line 12"/>
          <p:cNvSpPr>
            <a:spLocks noChangeShapeType="1"/>
          </p:cNvSpPr>
          <p:nvPr/>
        </p:nvSpPr>
        <p:spPr bwMode="auto">
          <a:xfrm flipH="1" flipV="1">
            <a:off x="3973512" y="4341811"/>
            <a:ext cx="2794824" cy="144780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80" name="Line 12"/>
          <p:cNvSpPr>
            <a:spLocks noChangeShapeType="1"/>
          </p:cNvSpPr>
          <p:nvPr/>
        </p:nvSpPr>
        <p:spPr bwMode="auto">
          <a:xfrm flipH="1" flipV="1">
            <a:off x="3897312" y="5789611"/>
            <a:ext cx="2880852" cy="1720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/>
      <p:bldP spid="7182" grpId="0" animBg="1"/>
      <p:bldP spid="7183" grpId="0" animBg="1"/>
      <p:bldP spid="27" grpId="0" animBg="1"/>
      <p:bldP spid="28" grpId="0" animBg="1"/>
      <p:bldP spid="29" grpId="0" animBg="1"/>
      <p:bldP spid="30" grpId="0" animBg="1"/>
      <p:bldP spid="7179" grpId="0" animBg="1"/>
      <p:bldP spid="22" grpId="0" animBg="1"/>
      <p:bldP spid="40" grpId="0" animBg="1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 animBg="1"/>
      <p:bldP spid="49" grpId="0" animBg="1"/>
      <p:bldP spid="21" grpId="0" animBg="1"/>
      <p:bldP spid="718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7"/>
          <p:cNvSpPr txBox="1">
            <a:spLocks noChangeArrowheads="1"/>
          </p:cNvSpPr>
          <p:nvPr/>
        </p:nvSpPr>
        <p:spPr bwMode="auto">
          <a:xfrm>
            <a:off x="1945790" y="3883025"/>
            <a:ext cx="34644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 smtClean="0"/>
              <a:t>Mass spectrometry</a:t>
            </a:r>
            <a:endParaRPr lang="en-US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2537222" y="4770438"/>
            <a:ext cx="2286000" cy="1071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2607866" y="5485607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3143647" y="5664201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3143647" y="573563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1" name="TextBox 37"/>
          <p:cNvSpPr txBox="1">
            <a:spLocks noChangeArrowheads="1"/>
          </p:cNvSpPr>
          <p:nvPr/>
        </p:nvSpPr>
        <p:spPr bwMode="auto">
          <a:xfrm>
            <a:off x="2442488" y="1981200"/>
            <a:ext cx="2462213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err="1"/>
              <a:t>Lysis</a:t>
            </a:r>
            <a:endParaRPr lang="en-US" sz="2800" b="1" dirty="0"/>
          </a:p>
          <a:p>
            <a:pPr algn="ctr"/>
            <a:r>
              <a:rPr lang="en-US" sz="2800" b="1" dirty="0"/>
              <a:t>Fractionation</a:t>
            </a:r>
          </a:p>
        </p:txBody>
      </p:sp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656404" y="0"/>
            <a:ext cx="78518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omic Sans MS" pitchFamily="66" charset="0"/>
              </a:rPr>
              <a:t>Identification – Peptide Mass Fingerprinting</a:t>
            </a:r>
          </a:p>
        </p:txBody>
      </p:sp>
      <p:sp>
        <p:nvSpPr>
          <p:cNvPr id="6153" name="TextBox 7"/>
          <p:cNvSpPr txBox="1">
            <a:spLocks noChangeArrowheads="1"/>
          </p:cNvSpPr>
          <p:nvPr/>
        </p:nvSpPr>
        <p:spPr bwMode="auto">
          <a:xfrm>
            <a:off x="4251722" y="4699000"/>
            <a:ext cx="64611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/>
              <a:t>MS</a:t>
            </a:r>
          </a:p>
        </p:txBody>
      </p:sp>
      <p:cxnSp>
        <p:nvCxnSpPr>
          <p:cNvPr id="36" name="Straight Connector 35"/>
          <p:cNvCxnSpPr/>
          <p:nvPr/>
        </p:nvCxnSpPr>
        <p:spPr>
          <a:xfrm rot="5400000">
            <a:off x="3322241" y="5555456"/>
            <a:ext cx="5715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>
            <a:off x="3822303" y="5626894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5400000">
            <a:off x="3359548" y="5734050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3071416" y="5377657"/>
            <a:ext cx="9302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5400000">
            <a:off x="3607991" y="5557044"/>
            <a:ext cx="573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3715147" y="573563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3822303" y="5484019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4393803" y="5626894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>
            <a:off x="4250928" y="5769769"/>
            <a:ext cx="1428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63" name="TextBox 7"/>
          <p:cNvSpPr txBox="1">
            <a:spLocks noChangeArrowheads="1"/>
          </p:cNvSpPr>
          <p:nvPr/>
        </p:nvSpPr>
        <p:spPr bwMode="auto">
          <a:xfrm>
            <a:off x="2762369" y="3148013"/>
            <a:ext cx="182245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/>
              <a:t>Digestion</a:t>
            </a:r>
          </a:p>
        </p:txBody>
      </p:sp>
      <p:sp>
        <p:nvSpPr>
          <p:cNvPr id="91" name="Oval 90"/>
          <p:cNvSpPr/>
          <p:nvPr/>
        </p:nvSpPr>
        <p:spPr>
          <a:xfrm>
            <a:off x="3239953" y="1042987"/>
            <a:ext cx="285750" cy="3571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382703" y="685800"/>
            <a:ext cx="1643062" cy="1071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186" name="TextBox 7"/>
          <p:cNvSpPr txBox="1">
            <a:spLocks noChangeArrowheads="1"/>
          </p:cNvSpPr>
          <p:nvPr/>
        </p:nvSpPr>
        <p:spPr bwMode="auto">
          <a:xfrm>
            <a:off x="2013524" y="6248400"/>
            <a:ext cx="332014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/>
              <a:t>Identified Proteins</a:t>
            </a:r>
            <a:endParaRPr lang="en-US" sz="2800" b="1" dirty="0"/>
          </a:p>
        </p:txBody>
      </p:sp>
      <p:cxnSp>
        <p:nvCxnSpPr>
          <p:cNvPr id="69" name="Straight Arrow Connector 68"/>
          <p:cNvCxnSpPr/>
          <p:nvPr/>
        </p:nvCxnSpPr>
        <p:spPr>
          <a:xfrm rot="16200000" flipH="1">
            <a:off x="3457694" y="3781425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rot="16200000" flipH="1">
            <a:off x="3457694" y="4527550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9" name="Line 88"/>
          <p:cNvSpPr>
            <a:spLocks noChangeShapeType="1"/>
          </p:cNvSpPr>
          <p:nvPr/>
        </p:nvSpPr>
        <p:spPr bwMode="auto">
          <a:xfrm>
            <a:off x="609600" y="6096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63" name="Straight Arrow Connector 62"/>
          <p:cNvCxnSpPr/>
          <p:nvPr/>
        </p:nvCxnSpPr>
        <p:spPr>
          <a:xfrm rot="16200000" flipH="1">
            <a:off x="3457694" y="6108700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rot="16200000" flipH="1">
            <a:off x="3457694" y="3077634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rot="16200000" flipH="1">
            <a:off x="3457694" y="1914878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ine 99"/>
          <p:cNvSpPr>
            <a:spLocks noChangeShapeType="1"/>
          </p:cNvSpPr>
          <p:nvPr/>
        </p:nvSpPr>
        <p:spPr bwMode="auto">
          <a:xfrm flipV="1">
            <a:off x="3689924" y="4495800"/>
            <a:ext cx="2101276" cy="160019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0" name="Line 100"/>
          <p:cNvSpPr>
            <a:spLocks noChangeShapeType="1"/>
          </p:cNvSpPr>
          <p:nvPr/>
        </p:nvSpPr>
        <p:spPr bwMode="auto">
          <a:xfrm>
            <a:off x="3689924" y="6096000"/>
            <a:ext cx="2101276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1" name="Rectangle 98"/>
          <p:cNvSpPr>
            <a:spLocks noChangeArrowheads="1"/>
          </p:cNvSpPr>
          <p:nvPr/>
        </p:nvSpPr>
        <p:spPr bwMode="auto">
          <a:xfrm>
            <a:off x="5791200" y="4495800"/>
            <a:ext cx="2872581" cy="1846659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endParaRPr lang="en-US" sz="2000" b="1" dirty="0" smtClean="0">
              <a:latin typeface="Comic Sans MS" pitchFamily="66" charset="0"/>
            </a:endParaRP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Peak Finding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Charge determination 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De-</a:t>
            </a:r>
            <a:r>
              <a:rPr lang="en-US" sz="2000" b="1" dirty="0" err="1" smtClean="0">
                <a:latin typeface="Comic Sans MS" pitchFamily="66" charset="0"/>
              </a:rPr>
              <a:t>isotoping</a:t>
            </a:r>
            <a:endParaRPr lang="en-US" sz="2000" b="1" dirty="0" smtClean="0">
              <a:latin typeface="Comic Sans MS" pitchFamily="66" charset="0"/>
            </a:endParaRP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Searching </a:t>
            </a:r>
          </a:p>
          <a:p>
            <a:pPr algn="ctr"/>
            <a:endParaRPr lang="en-US" sz="2000" b="1" dirty="0">
              <a:latin typeface="Comic Sans MS" pitchFamily="66" charset="0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1" animBg="1"/>
      <p:bldP spid="30" grpId="1" animBg="1"/>
      <p:bldP spid="31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7"/>
          <p:cNvSpPr txBox="1">
            <a:spLocks noChangeArrowheads="1"/>
          </p:cNvSpPr>
          <p:nvPr/>
        </p:nvSpPr>
        <p:spPr bwMode="auto">
          <a:xfrm>
            <a:off x="2986088" y="3570287"/>
            <a:ext cx="72390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/>
              <a:t>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95425" y="4457700"/>
            <a:ext cx="2286000" cy="1071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1566069" y="5172869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2101850" y="5351463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2101850" y="5422900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656404" y="0"/>
            <a:ext cx="78518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omic Sans MS" pitchFamily="66" charset="0"/>
              </a:rPr>
              <a:t>Identification – Peptide Mass Fingerprinting</a:t>
            </a:r>
          </a:p>
        </p:txBody>
      </p:sp>
      <p:sp>
        <p:nvSpPr>
          <p:cNvPr id="6153" name="TextBox 7"/>
          <p:cNvSpPr txBox="1">
            <a:spLocks noChangeArrowheads="1"/>
          </p:cNvSpPr>
          <p:nvPr/>
        </p:nvSpPr>
        <p:spPr bwMode="auto">
          <a:xfrm>
            <a:off x="3209925" y="4386262"/>
            <a:ext cx="64611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/>
              <a:t>MS</a:t>
            </a:r>
          </a:p>
        </p:txBody>
      </p:sp>
      <p:cxnSp>
        <p:nvCxnSpPr>
          <p:cNvPr id="36" name="Straight Connector 35"/>
          <p:cNvCxnSpPr/>
          <p:nvPr/>
        </p:nvCxnSpPr>
        <p:spPr>
          <a:xfrm rot="5400000">
            <a:off x="2280444" y="5242718"/>
            <a:ext cx="5715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>
            <a:off x="2780506" y="5314156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5400000">
            <a:off x="2317751" y="5421312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2029619" y="5064919"/>
            <a:ext cx="9302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5400000">
            <a:off x="2566194" y="5244306"/>
            <a:ext cx="573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2673350" y="5422900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2780506" y="5171281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3352006" y="5314156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>
            <a:off x="3209131" y="5457031"/>
            <a:ext cx="1428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63" name="TextBox 7"/>
          <p:cNvSpPr txBox="1">
            <a:spLocks noChangeArrowheads="1"/>
          </p:cNvSpPr>
          <p:nvPr/>
        </p:nvSpPr>
        <p:spPr bwMode="auto">
          <a:xfrm>
            <a:off x="3316288" y="2835275"/>
            <a:ext cx="182245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/>
              <a:t>Digestion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710113" y="4457700"/>
            <a:ext cx="2286000" cy="1071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rot="5400000">
            <a:off x="4673600" y="5064125"/>
            <a:ext cx="92868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rot="16200000" flipH="1">
            <a:off x="5031581" y="5066506"/>
            <a:ext cx="9286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rot="5400000">
            <a:off x="4959350" y="5065712"/>
            <a:ext cx="928688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rot="5400000">
            <a:off x="5316538" y="5064125"/>
            <a:ext cx="928687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rot="5400000">
            <a:off x="5745163" y="5064125"/>
            <a:ext cx="928687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rot="5400000">
            <a:off x="5175250" y="5064125"/>
            <a:ext cx="92868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rot="5400000">
            <a:off x="5245100" y="5064125"/>
            <a:ext cx="92868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rot="5400000">
            <a:off x="5603081" y="5064919"/>
            <a:ext cx="9286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rot="5400000">
            <a:off x="5530850" y="5065712"/>
            <a:ext cx="928688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rot="5400000">
            <a:off x="5888038" y="5064125"/>
            <a:ext cx="928687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>
            <a:off x="6316663" y="5060950"/>
            <a:ext cx="928687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rot="5400000">
            <a:off x="6030913" y="5064125"/>
            <a:ext cx="928687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7" name="TextBox 7"/>
          <p:cNvSpPr txBox="1">
            <a:spLocks noChangeArrowheads="1"/>
          </p:cNvSpPr>
          <p:nvPr/>
        </p:nvSpPr>
        <p:spPr bwMode="auto">
          <a:xfrm>
            <a:off x="4710113" y="3684587"/>
            <a:ext cx="2139950" cy="76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/>
              <a:t>All Peptide </a:t>
            </a:r>
          </a:p>
          <a:p>
            <a:pPr algn="ctr">
              <a:lnSpc>
                <a:spcPts val="2600"/>
              </a:lnSpc>
            </a:pPr>
            <a:r>
              <a:rPr lang="en-US" sz="2800" b="1"/>
              <a:t>Masses</a:t>
            </a:r>
          </a:p>
        </p:txBody>
      </p:sp>
      <p:cxnSp>
        <p:nvCxnSpPr>
          <p:cNvPr id="89" name="Straight Arrow Connector 88"/>
          <p:cNvCxnSpPr/>
          <p:nvPr/>
        </p:nvCxnSpPr>
        <p:spPr>
          <a:xfrm rot="16200000" flipH="1">
            <a:off x="4708525" y="1965325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9" name="TextBox 7"/>
          <p:cNvSpPr txBox="1">
            <a:spLocks noChangeArrowheads="1"/>
          </p:cNvSpPr>
          <p:nvPr/>
        </p:nvSpPr>
        <p:spPr bwMode="auto">
          <a:xfrm>
            <a:off x="4649788" y="2087562"/>
            <a:ext cx="226060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Pick Protein</a:t>
            </a:r>
          </a:p>
        </p:txBody>
      </p:sp>
      <p:sp>
        <p:nvSpPr>
          <p:cNvPr id="91" name="Oval 90"/>
          <p:cNvSpPr/>
          <p:nvPr/>
        </p:nvSpPr>
        <p:spPr>
          <a:xfrm>
            <a:off x="3281363" y="1042987"/>
            <a:ext cx="285750" cy="3571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424113" y="685800"/>
            <a:ext cx="1643062" cy="1071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3" name="Straight Arrow Connector 92"/>
          <p:cNvCxnSpPr/>
          <p:nvPr/>
        </p:nvCxnSpPr>
        <p:spPr>
          <a:xfrm rot="16200000" flipH="1">
            <a:off x="2889250" y="2359025"/>
            <a:ext cx="12128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rot="5400000">
            <a:off x="3981450" y="5383212"/>
            <a:ext cx="5397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rot="10800000">
            <a:off x="4352925" y="5102225"/>
            <a:ext cx="357188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3781425" y="5102225"/>
            <a:ext cx="357188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86" name="TextBox 7"/>
          <p:cNvSpPr txBox="1">
            <a:spLocks noChangeArrowheads="1"/>
          </p:cNvSpPr>
          <p:nvPr/>
        </p:nvSpPr>
        <p:spPr bwMode="auto">
          <a:xfrm>
            <a:off x="1184275" y="5580062"/>
            <a:ext cx="61690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Compare, Score, Test Significance </a:t>
            </a:r>
          </a:p>
        </p:txBody>
      </p:sp>
      <p:cxnSp>
        <p:nvCxnSpPr>
          <p:cNvPr id="100" name="Straight Arrow Connector 99"/>
          <p:cNvCxnSpPr/>
          <p:nvPr/>
        </p:nvCxnSpPr>
        <p:spPr>
          <a:xfrm>
            <a:off x="7138988" y="5883275"/>
            <a:ext cx="928687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rot="5400000" flipH="1" flipV="1">
            <a:off x="6283325" y="4110037"/>
            <a:ext cx="35702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rot="10800000">
            <a:off x="6853238" y="2324100"/>
            <a:ext cx="1214437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0" name="TextBox 7"/>
          <p:cNvSpPr txBox="1">
            <a:spLocks noChangeArrowheads="1"/>
          </p:cNvSpPr>
          <p:nvPr/>
        </p:nvSpPr>
        <p:spPr bwMode="auto">
          <a:xfrm rot="5400000">
            <a:off x="6204745" y="3877468"/>
            <a:ext cx="42021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Repeat for each protein</a:t>
            </a:r>
          </a:p>
        </p:txBody>
      </p:sp>
      <p:cxnSp>
        <p:nvCxnSpPr>
          <p:cNvPr id="109" name="Straight Arrow Connector 108"/>
          <p:cNvCxnSpPr/>
          <p:nvPr/>
        </p:nvCxnSpPr>
        <p:spPr>
          <a:xfrm rot="10800000">
            <a:off x="4067175" y="5102225"/>
            <a:ext cx="357188" cy="1587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rot="16200000" flipH="1">
            <a:off x="4708525" y="2751137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rot="16200000" flipH="1">
            <a:off x="4708525" y="3465512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rot="16200000" flipH="1">
            <a:off x="4708525" y="4211637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rot="16200000" flipH="1">
            <a:off x="3279775" y="3468687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rot="16200000" flipH="1">
            <a:off x="3279775" y="4214812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7" name="TextBox 24"/>
          <p:cNvSpPr txBox="1">
            <a:spLocks noChangeArrowheads="1"/>
          </p:cNvSpPr>
          <p:nvPr/>
        </p:nvSpPr>
        <p:spPr bwMode="auto">
          <a:xfrm>
            <a:off x="4730750" y="1093787"/>
            <a:ext cx="1882775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 dirty="0">
                <a:cs typeface="Arial" charset="0"/>
              </a:rPr>
              <a:t>Sequence</a:t>
            </a:r>
          </a:p>
          <a:p>
            <a:pPr algn="ctr">
              <a:lnSpc>
                <a:spcPts val="2600"/>
              </a:lnSpc>
            </a:pPr>
            <a:r>
              <a:rPr lang="en-US" sz="2800" b="1" dirty="0">
                <a:cs typeface="Arial" charset="0"/>
              </a:rPr>
              <a:t>DB</a:t>
            </a:r>
          </a:p>
        </p:txBody>
      </p:sp>
      <p:sp>
        <p:nvSpPr>
          <p:cNvPr id="6198" name="Flowchart: Magnetic Disk 23"/>
          <p:cNvSpPr>
            <a:spLocks noChangeArrowheads="1"/>
          </p:cNvSpPr>
          <p:nvPr/>
        </p:nvSpPr>
        <p:spPr bwMode="auto">
          <a:xfrm>
            <a:off x="4852988" y="728662"/>
            <a:ext cx="1643062" cy="1073150"/>
          </a:xfrm>
          <a:prstGeom prst="flowChartMagneticDisk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6199" name="Line 88"/>
          <p:cNvSpPr>
            <a:spLocks noChangeShapeType="1"/>
          </p:cNvSpPr>
          <p:nvPr/>
        </p:nvSpPr>
        <p:spPr bwMode="auto">
          <a:xfrm>
            <a:off x="609600" y="6096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3" name="TextBox 7"/>
          <p:cNvSpPr txBox="1">
            <a:spLocks noChangeArrowheads="1"/>
          </p:cNvSpPr>
          <p:nvPr/>
        </p:nvSpPr>
        <p:spPr bwMode="auto">
          <a:xfrm>
            <a:off x="2602089" y="6334780"/>
            <a:ext cx="332014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/>
              <a:t>Identified Proteins</a:t>
            </a:r>
            <a:endParaRPr lang="en-US" sz="2800" b="1" dirty="0"/>
          </a:p>
        </p:txBody>
      </p:sp>
      <p:cxnSp>
        <p:nvCxnSpPr>
          <p:cNvPr id="64" name="Straight Arrow Connector 63"/>
          <p:cNvCxnSpPr/>
          <p:nvPr/>
        </p:nvCxnSpPr>
        <p:spPr>
          <a:xfrm rot="16200000" flipH="1">
            <a:off x="4046259" y="6206369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6177" grpId="0"/>
      <p:bldP spid="6179" grpId="0"/>
      <p:bldP spid="6186" grpId="0"/>
      <p:bldP spid="6190" grpId="0"/>
      <p:bldP spid="6197" grpId="0"/>
      <p:bldP spid="6198" grpId="0" animBg="1"/>
      <p:bldP spid="6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1818586" y="0"/>
            <a:ext cx="552747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err="1" smtClean="0">
                <a:latin typeface="Comic Sans MS" pitchFamily="66" charset="0"/>
              </a:rPr>
              <a:t>ProFound</a:t>
            </a:r>
            <a:r>
              <a:rPr lang="en-US" sz="2800" b="1" dirty="0" smtClean="0">
                <a:latin typeface="Comic Sans MS" pitchFamily="66" charset="0"/>
              </a:rPr>
              <a:t> – Search Parameters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199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07874" name="Picture 2"/>
          <p:cNvPicPr>
            <a:picLocks noChangeAspect="1" noChangeArrowheads="1"/>
          </p:cNvPicPr>
          <p:nvPr/>
        </p:nvPicPr>
        <p:blipFill>
          <a:blip r:embed="rId3" cstate="print"/>
          <a:srcRect l="21972" t="31739" r="7874" b="11751"/>
          <a:stretch>
            <a:fillRect/>
          </a:stretch>
        </p:blipFill>
        <p:spPr bwMode="auto">
          <a:xfrm>
            <a:off x="838200" y="685799"/>
            <a:ext cx="7696200" cy="5491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7" name="TextBox 66"/>
          <p:cNvSpPr txBox="1"/>
          <p:nvPr/>
        </p:nvSpPr>
        <p:spPr>
          <a:xfrm>
            <a:off x="1828800" y="6217356"/>
            <a:ext cx="5533694" cy="5847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http://prowl.rockefeller.edu/</a:t>
            </a:r>
            <a:endParaRPr lang="en-US" sz="3200" b="1" dirty="0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3023239" y="0"/>
            <a:ext cx="31181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err="1" smtClean="0">
                <a:latin typeface="Comic Sans MS" pitchFamily="66" charset="0"/>
              </a:rPr>
              <a:t>ProFound</a:t>
            </a:r>
            <a:r>
              <a:rPr lang="en-US" sz="2800" b="1" dirty="0" smtClean="0">
                <a:latin typeface="Comic Sans MS" pitchFamily="66" charset="0"/>
              </a:rPr>
              <a:t> Results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199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3" cstate="print"/>
          <a:srcRect l="25397" t="60146" r="13492" b="6863"/>
          <a:stretch>
            <a:fillRect/>
          </a:stretch>
        </p:blipFill>
        <p:spPr bwMode="auto">
          <a:xfrm>
            <a:off x="25834" y="914400"/>
            <a:ext cx="9071866" cy="2487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8900" name="Picture 4"/>
          <p:cNvPicPr>
            <a:picLocks noChangeAspect="1" noChangeArrowheads="1"/>
          </p:cNvPicPr>
          <p:nvPr/>
        </p:nvPicPr>
        <p:blipFill>
          <a:blip r:embed="rId4" cstate="print"/>
          <a:srcRect l="40909" t="24964" r="6818" b="55128"/>
          <a:stretch>
            <a:fillRect/>
          </a:stretch>
        </p:blipFill>
        <p:spPr bwMode="auto">
          <a:xfrm>
            <a:off x="1752600" y="2133600"/>
            <a:ext cx="5715000" cy="1929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 cstate="print"/>
          <a:srcRect l="2893" t="49339" r="32162" b="19385"/>
          <a:stretch>
            <a:fillRect/>
          </a:stretch>
        </p:blipFill>
        <p:spPr bwMode="auto">
          <a:xfrm>
            <a:off x="1524000" y="4191000"/>
            <a:ext cx="62484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Example data – ESI-LC-MS/MS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3" cstate="print"/>
          <a:srcRect l="11884" t="15813" r="50000" b="22599"/>
          <a:stretch>
            <a:fillRect/>
          </a:stretch>
        </p:blipFill>
        <p:spPr bwMode="auto">
          <a:xfrm>
            <a:off x="1905000" y="762000"/>
            <a:ext cx="5105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4" cstate="print"/>
          <a:srcRect l="63288" t="62422" r="-40" b="10021"/>
          <a:stretch>
            <a:fillRect/>
          </a:stretch>
        </p:blipFill>
        <p:spPr bwMode="auto">
          <a:xfrm>
            <a:off x="5791200" y="1219200"/>
            <a:ext cx="2895600" cy="1676400"/>
          </a:xfrm>
          <a:prstGeom prst="rect">
            <a:avLst/>
          </a:prstGeom>
          <a:noFill/>
          <a:ln w="38100">
            <a:solidFill>
              <a:srgbClr val="C00000"/>
            </a:solidFill>
            <a:miter lim="800000"/>
            <a:headEnd/>
            <a:tailEnd/>
          </a:ln>
        </p:spPr>
      </p:pic>
      <p:sp>
        <p:nvSpPr>
          <p:cNvPr id="28" name="TextBox 27"/>
          <p:cNvSpPr txBox="1"/>
          <p:nvPr/>
        </p:nvSpPr>
        <p:spPr>
          <a:xfrm>
            <a:off x="4038600" y="6511512"/>
            <a:ext cx="777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Time</a:t>
            </a:r>
            <a:endParaRPr lang="en-US" sz="2000" b="1" dirty="0"/>
          </a:p>
        </p:txBody>
      </p:sp>
      <p:sp>
        <p:nvSpPr>
          <p:cNvPr id="29" name="TextBox 28"/>
          <p:cNvSpPr txBox="1"/>
          <p:nvPr/>
        </p:nvSpPr>
        <p:spPr>
          <a:xfrm rot="-5400000">
            <a:off x="1342323" y="3380612"/>
            <a:ext cx="6110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m/z</a:t>
            </a:r>
            <a:endParaRPr lang="en-US" sz="2000" b="1" dirty="0"/>
          </a:p>
        </p:txBody>
      </p:sp>
      <p:sp>
        <p:nvSpPr>
          <p:cNvPr id="30" name="Rectangle 29"/>
          <p:cNvSpPr/>
          <p:nvPr/>
        </p:nvSpPr>
        <p:spPr>
          <a:xfrm>
            <a:off x="4083756" y="3014133"/>
            <a:ext cx="127000" cy="1016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endCxn id="30" idx="0"/>
          </p:cNvCxnSpPr>
          <p:nvPr/>
        </p:nvCxnSpPr>
        <p:spPr>
          <a:xfrm rot="5400000">
            <a:off x="4071763" y="1294695"/>
            <a:ext cx="1794931" cy="164394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30" idx="2"/>
          </p:cNvCxnSpPr>
          <p:nvPr/>
        </p:nvCxnSpPr>
        <p:spPr>
          <a:xfrm rot="10800000" flipV="1">
            <a:off x="4147256" y="2895599"/>
            <a:ext cx="1643944" cy="220133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5" name="Rectangle 464"/>
          <p:cNvSpPr/>
          <p:nvPr/>
        </p:nvSpPr>
        <p:spPr>
          <a:xfrm>
            <a:off x="3733800" y="3907473"/>
            <a:ext cx="5257800" cy="236220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4" name="Group 463"/>
          <p:cNvGrpSpPr/>
          <p:nvPr/>
        </p:nvGrpSpPr>
        <p:grpSpPr>
          <a:xfrm>
            <a:off x="3749993" y="3886200"/>
            <a:ext cx="5241607" cy="2434101"/>
            <a:chOff x="3902393" y="588327"/>
            <a:chExt cx="5241607" cy="2434101"/>
          </a:xfrm>
        </p:grpSpPr>
        <p:sp>
          <p:nvSpPr>
            <p:cNvPr id="37" name="Rectangle 39"/>
            <p:cNvSpPr>
              <a:spLocks noChangeArrowheads="1"/>
            </p:cNvSpPr>
            <p:nvPr/>
          </p:nvSpPr>
          <p:spPr bwMode="auto">
            <a:xfrm>
              <a:off x="6299835" y="2744787"/>
              <a:ext cx="434414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m/z</a:t>
              </a:r>
            </a:p>
          </p:txBody>
        </p:sp>
        <p:sp>
          <p:nvSpPr>
            <p:cNvPr id="42" name="Line 40"/>
            <p:cNvSpPr>
              <a:spLocks noChangeShapeType="1"/>
            </p:cNvSpPr>
            <p:nvPr/>
          </p:nvSpPr>
          <p:spPr bwMode="auto">
            <a:xfrm flipV="1">
              <a:off x="439007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" name="Line 41"/>
            <p:cNvSpPr>
              <a:spLocks noChangeShapeType="1"/>
            </p:cNvSpPr>
            <p:nvPr/>
          </p:nvSpPr>
          <p:spPr bwMode="auto">
            <a:xfrm flipV="1">
              <a:off x="44100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4" name="Line 42"/>
            <p:cNvSpPr>
              <a:spLocks noChangeShapeType="1"/>
            </p:cNvSpPr>
            <p:nvPr/>
          </p:nvSpPr>
          <p:spPr bwMode="auto">
            <a:xfrm flipV="1">
              <a:off x="44319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5" name="Line 43"/>
            <p:cNvSpPr>
              <a:spLocks noChangeShapeType="1"/>
            </p:cNvSpPr>
            <p:nvPr/>
          </p:nvSpPr>
          <p:spPr bwMode="auto">
            <a:xfrm flipV="1">
              <a:off x="44453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6" name="Line 44"/>
            <p:cNvSpPr>
              <a:spLocks noChangeShapeType="1"/>
            </p:cNvSpPr>
            <p:nvPr/>
          </p:nvSpPr>
          <p:spPr bwMode="auto">
            <a:xfrm flipV="1">
              <a:off x="44996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7" name="Line 45"/>
            <p:cNvSpPr>
              <a:spLocks noChangeShapeType="1"/>
            </p:cNvSpPr>
            <p:nvPr/>
          </p:nvSpPr>
          <p:spPr bwMode="auto">
            <a:xfrm flipV="1">
              <a:off x="45062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8" name="Line 46"/>
            <p:cNvSpPr>
              <a:spLocks noChangeShapeType="1"/>
            </p:cNvSpPr>
            <p:nvPr/>
          </p:nvSpPr>
          <p:spPr bwMode="auto">
            <a:xfrm flipV="1">
              <a:off x="45129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56" name="Line 47"/>
            <p:cNvSpPr>
              <a:spLocks noChangeShapeType="1"/>
            </p:cNvSpPr>
            <p:nvPr/>
          </p:nvSpPr>
          <p:spPr bwMode="auto">
            <a:xfrm flipV="1">
              <a:off x="45196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57" name="Line 48"/>
            <p:cNvSpPr>
              <a:spLocks noChangeShapeType="1"/>
            </p:cNvSpPr>
            <p:nvPr/>
          </p:nvSpPr>
          <p:spPr bwMode="auto">
            <a:xfrm flipV="1">
              <a:off x="45272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58" name="Line 49"/>
            <p:cNvSpPr>
              <a:spLocks noChangeShapeType="1"/>
            </p:cNvSpPr>
            <p:nvPr/>
          </p:nvSpPr>
          <p:spPr bwMode="auto">
            <a:xfrm flipV="1">
              <a:off x="45339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59" name="Line 50"/>
            <p:cNvSpPr>
              <a:spLocks noChangeShapeType="1"/>
            </p:cNvSpPr>
            <p:nvPr/>
          </p:nvSpPr>
          <p:spPr bwMode="auto">
            <a:xfrm flipV="1">
              <a:off x="455390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0" name="Line 51"/>
            <p:cNvSpPr>
              <a:spLocks noChangeShapeType="1"/>
            </p:cNvSpPr>
            <p:nvPr/>
          </p:nvSpPr>
          <p:spPr bwMode="auto">
            <a:xfrm flipV="1">
              <a:off x="45615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1" name="Line 52"/>
            <p:cNvSpPr>
              <a:spLocks noChangeShapeType="1"/>
            </p:cNvSpPr>
            <p:nvPr/>
          </p:nvSpPr>
          <p:spPr bwMode="auto">
            <a:xfrm flipV="1">
              <a:off x="45681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2" name="Line 53"/>
            <p:cNvSpPr>
              <a:spLocks noChangeShapeType="1"/>
            </p:cNvSpPr>
            <p:nvPr/>
          </p:nvSpPr>
          <p:spPr bwMode="auto">
            <a:xfrm flipV="1">
              <a:off x="45748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3" name="Line 54"/>
            <p:cNvSpPr>
              <a:spLocks noChangeShapeType="1"/>
            </p:cNvSpPr>
            <p:nvPr/>
          </p:nvSpPr>
          <p:spPr bwMode="auto">
            <a:xfrm flipV="1">
              <a:off x="45815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4" name="Line 55"/>
            <p:cNvSpPr>
              <a:spLocks noChangeShapeType="1"/>
            </p:cNvSpPr>
            <p:nvPr/>
          </p:nvSpPr>
          <p:spPr bwMode="auto">
            <a:xfrm flipV="1">
              <a:off x="45881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5" name="Line 56"/>
            <p:cNvSpPr>
              <a:spLocks noChangeShapeType="1"/>
            </p:cNvSpPr>
            <p:nvPr/>
          </p:nvSpPr>
          <p:spPr bwMode="auto">
            <a:xfrm flipV="1">
              <a:off x="4594860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6" name="Line 57"/>
            <p:cNvSpPr>
              <a:spLocks noChangeShapeType="1"/>
            </p:cNvSpPr>
            <p:nvPr/>
          </p:nvSpPr>
          <p:spPr bwMode="auto">
            <a:xfrm flipV="1">
              <a:off x="460152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7" name="Line 58"/>
            <p:cNvSpPr>
              <a:spLocks noChangeShapeType="1"/>
            </p:cNvSpPr>
            <p:nvPr/>
          </p:nvSpPr>
          <p:spPr bwMode="auto">
            <a:xfrm flipV="1">
              <a:off x="46081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8" name="Line 59"/>
            <p:cNvSpPr>
              <a:spLocks noChangeShapeType="1"/>
            </p:cNvSpPr>
            <p:nvPr/>
          </p:nvSpPr>
          <p:spPr bwMode="auto">
            <a:xfrm flipV="1">
              <a:off x="461581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69" name="Line 60"/>
            <p:cNvSpPr>
              <a:spLocks noChangeShapeType="1"/>
            </p:cNvSpPr>
            <p:nvPr/>
          </p:nvSpPr>
          <p:spPr bwMode="auto">
            <a:xfrm flipV="1">
              <a:off x="46224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0" name="Line 61"/>
            <p:cNvSpPr>
              <a:spLocks noChangeShapeType="1"/>
            </p:cNvSpPr>
            <p:nvPr/>
          </p:nvSpPr>
          <p:spPr bwMode="auto">
            <a:xfrm flipV="1">
              <a:off x="46367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1" name="Line 62"/>
            <p:cNvSpPr>
              <a:spLocks noChangeShapeType="1"/>
            </p:cNvSpPr>
            <p:nvPr/>
          </p:nvSpPr>
          <p:spPr bwMode="auto">
            <a:xfrm flipV="1">
              <a:off x="46501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2" name="Line 63"/>
            <p:cNvSpPr>
              <a:spLocks noChangeShapeType="1"/>
            </p:cNvSpPr>
            <p:nvPr/>
          </p:nvSpPr>
          <p:spPr bwMode="auto">
            <a:xfrm flipV="1">
              <a:off x="4656773" y="2560955"/>
              <a:ext cx="0" cy="3619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3" name="Line 64"/>
            <p:cNvSpPr>
              <a:spLocks noChangeShapeType="1"/>
            </p:cNvSpPr>
            <p:nvPr/>
          </p:nvSpPr>
          <p:spPr bwMode="auto">
            <a:xfrm flipV="1">
              <a:off x="466344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4" name="Line 65"/>
            <p:cNvSpPr>
              <a:spLocks noChangeShapeType="1"/>
            </p:cNvSpPr>
            <p:nvPr/>
          </p:nvSpPr>
          <p:spPr bwMode="auto">
            <a:xfrm flipV="1">
              <a:off x="46767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5" name="Line 66"/>
            <p:cNvSpPr>
              <a:spLocks noChangeShapeType="1"/>
            </p:cNvSpPr>
            <p:nvPr/>
          </p:nvSpPr>
          <p:spPr bwMode="auto">
            <a:xfrm flipV="1">
              <a:off x="46843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6" name="Line 67"/>
            <p:cNvSpPr>
              <a:spLocks noChangeShapeType="1"/>
            </p:cNvSpPr>
            <p:nvPr/>
          </p:nvSpPr>
          <p:spPr bwMode="auto">
            <a:xfrm flipV="1">
              <a:off x="46901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7" name="Line 68"/>
            <p:cNvSpPr>
              <a:spLocks noChangeShapeType="1"/>
            </p:cNvSpPr>
            <p:nvPr/>
          </p:nvSpPr>
          <p:spPr bwMode="auto">
            <a:xfrm flipV="1">
              <a:off x="469677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8" name="Line 69"/>
            <p:cNvSpPr>
              <a:spLocks noChangeShapeType="1"/>
            </p:cNvSpPr>
            <p:nvPr/>
          </p:nvSpPr>
          <p:spPr bwMode="auto">
            <a:xfrm flipV="1">
              <a:off x="47120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79" name="Line 70"/>
            <p:cNvSpPr>
              <a:spLocks noChangeShapeType="1"/>
            </p:cNvSpPr>
            <p:nvPr/>
          </p:nvSpPr>
          <p:spPr bwMode="auto">
            <a:xfrm flipV="1">
              <a:off x="4718685" y="2390457"/>
              <a:ext cx="0" cy="20669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0" name="Line 71"/>
            <p:cNvSpPr>
              <a:spLocks noChangeShapeType="1"/>
            </p:cNvSpPr>
            <p:nvPr/>
          </p:nvSpPr>
          <p:spPr bwMode="auto">
            <a:xfrm flipV="1">
              <a:off x="4725353" y="2573337"/>
              <a:ext cx="0" cy="238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1" name="Line 72"/>
            <p:cNvSpPr>
              <a:spLocks noChangeShapeType="1"/>
            </p:cNvSpPr>
            <p:nvPr/>
          </p:nvSpPr>
          <p:spPr bwMode="auto">
            <a:xfrm flipV="1">
              <a:off x="47386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2" name="Line 73"/>
            <p:cNvSpPr>
              <a:spLocks noChangeShapeType="1"/>
            </p:cNvSpPr>
            <p:nvPr/>
          </p:nvSpPr>
          <p:spPr bwMode="auto">
            <a:xfrm flipV="1">
              <a:off x="47453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3" name="Line 74"/>
            <p:cNvSpPr>
              <a:spLocks noChangeShapeType="1"/>
            </p:cNvSpPr>
            <p:nvPr/>
          </p:nvSpPr>
          <p:spPr bwMode="auto">
            <a:xfrm flipV="1">
              <a:off x="47586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4" name="Line 75"/>
            <p:cNvSpPr>
              <a:spLocks noChangeShapeType="1"/>
            </p:cNvSpPr>
            <p:nvPr/>
          </p:nvSpPr>
          <p:spPr bwMode="auto">
            <a:xfrm flipV="1">
              <a:off x="47663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5" name="Line 76"/>
            <p:cNvSpPr>
              <a:spLocks noChangeShapeType="1"/>
            </p:cNvSpPr>
            <p:nvPr/>
          </p:nvSpPr>
          <p:spPr bwMode="auto">
            <a:xfrm flipV="1">
              <a:off x="4772978" y="2543810"/>
              <a:ext cx="0" cy="5334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6" name="Line 77"/>
            <p:cNvSpPr>
              <a:spLocks noChangeShapeType="1"/>
            </p:cNvSpPr>
            <p:nvPr/>
          </p:nvSpPr>
          <p:spPr bwMode="auto">
            <a:xfrm flipV="1">
              <a:off x="4779645" y="2538095"/>
              <a:ext cx="0" cy="5905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7" name="Line 78"/>
            <p:cNvSpPr>
              <a:spLocks noChangeShapeType="1"/>
            </p:cNvSpPr>
            <p:nvPr/>
          </p:nvSpPr>
          <p:spPr bwMode="auto">
            <a:xfrm flipV="1">
              <a:off x="478726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8" name="Line 79"/>
            <p:cNvSpPr>
              <a:spLocks noChangeShapeType="1"/>
            </p:cNvSpPr>
            <p:nvPr/>
          </p:nvSpPr>
          <p:spPr bwMode="auto">
            <a:xfrm flipV="1">
              <a:off x="48139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89" name="Line 80"/>
            <p:cNvSpPr>
              <a:spLocks noChangeShapeType="1"/>
            </p:cNvSpPr>
            <p:nvPr/>
          </p:nvSpPr>
          <p:spPr bwMode="auto">
            <a:xfrm flipV="1">
              <a:off x="48215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0" name="Line 81"/>
            <p:cNvSpPr>
              <a:spLocks noChangeShapeType="1"/>
            </p:cNvSpPr>
            <p:nvPr/>
          </p:nvSpPr>
          <p:spPr bwMode="auto">
            <a:xfrm flipV="1">
              <a:off x="48272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1" name="Line 82"/>
            <p:cNvSpPr>
              <a:spLocks noChangeShapeType="1"/>
            </p:cNvSpPr>
            <p:nvPr/>
          </p:nvSpPr>
          <p:spPr bwMode="auto">
            <a:xfrm flipV="1">
              <a:off x="4834890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2" name="Line 83"/>
            <p:cNvSpPr>
              <a:spLocks noChangeShapeType="1"/>
            </p:cNvSpPr>
            <p:nvPr/>
          </p:nvSpPr>
          <p:spPr bwMode="auto">
            <a:xfrm flipV="1">
              <a:off x="48415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3" name="Line 84"/>
            <p:cNvSpPr>
              <a:spLocks noChangeShapeType="1"/>
            </p:cNvSpPr>
            <p:nvPr/>
          </p:nvSpPr>
          <p:spPr bwMode="auto">
            <a:xfrm flipV="1">
              <a:off x="48482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4" name="Line 85"/>
            <p:cNvSpPr>
              <a:spLocks noChangeShapeType="1"/>
            </p:cNvSpPr>
            <p:nvPr/>
          </p:nvSpPr>
          <p:spPr bwMode="auto">
            <a:xfrm flipV="1">
              <a:off x="48558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5" name="Line 86"/>
            <p:cNvSpPr>
              <a:spLocks noChangeShapeType="1"/>
            </p:cNvSpPr>
            <p:nvPr/>
          </p:nvSpPr>
          <p:spPr bwMode="auto">
            <a:xfrm flipV="1">
              <a:off x="48748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6" name="Line 87"/>
            <p:cNvSpPr>
              <a:spLocks noChangeShapeType="1"/>
            </p:cNvSpPr>
            <p:nvPr/>
          </p:nvSpPr>
          <p:spPr bwMode="auto">
            <a:xfrm flipV="1">
              <a:off x="49034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7" name="Line 88"/>
            <p:cNvSpPr>
              <a:spLocks noChangeShapeType="1"/>
            </p:cNvSpPr>
            <p:nvPr/>
          </p:nvSpPr>
          <p:spPr bwMode="auto">
            <a:xfrm flipV="1">
              <a:off x="4910138" y="2225675"/>
              <a:ext cx="0" cy="3714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8" name="Line 89"/>
            <p:cNvSpPr>
              <a:spLocks noChangeShapeType="1"/>
            </p:cNvSpPr>
            <p:nvPr/>
          </p:nvSpPr>
          <p:spPr bwMode="auto">
            <a:xfrm flipV="1">
              <a:off x="4916805" y="2538095"/>
              <a:ext cx="0" cy="5905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99" name="Line 90"/>
            <p:cNvSpPr>
              <a:spLocks noChangeShapeType="1"/>
            </p:cNvSpPr>
            <p:nvPr/>
          </p:nvSpPr>
          <p:spPr bwMode="auto">
            <a:xfrm flipV="1">
              <a:off x="49244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0" name="Line 91"/>
            <p:cNvSpPr>
              <a:spLocks noChangeShapeType="1"/>
            </p:cNvSpPr>
            <p:nvPr/>
          </p:nvSpPr>
          <p:spPr bwMode="auto">
            <a:xfrm flipV="1">
              <a:off x="49368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1" name="Line 92"/>
            <p:cNvSpPr>
              <a:spLocks noChangeShapeType="1"/>
            </p:cNvSpPr>
            <p:nvPr/>
          </p:nvSpPr>
          <p:spPr bwMode="auto">
            <a:xfrm flipV="1">
              <a:off x="49434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2" name="Line 93"/>
            <p:cNvSpPr>
              <a:spLocks noChangeShapeType="1"/>
            </p:cNvSpPr>
            <p:nvPr/>
          </p:nvSpPr>
          <p:spPr bwMode="auto">
            <a:xfrm flipV="1">
              <a:off x="49777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3" name="Line 94"/>
            <p:cNvSpPr>
              <a:spLocks noChangeShapeType="1"/>
            </p:cNvSpPr>
            <p:nvPr/>
          </p:nvSpPr>
          <p:spPr bwMode="auto">
            <a:xfrm flipV="1">
              <a:off x="49911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4" name="Line 95"/>
            <p:cNvSpPr>
              <a:spLocks noChangeShapeType="1"/>
            </p:cNvSpPr>
            <p:nvPr/>
          </p:nvSpPr>
          <p:spPr bwMode="auto">
            <a:xfrm flipV="1">
              <a:off x="499872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5" name="Line 96"/>
            <p:cNvSpPr>
              <a:spLocks noChangeShapeType="1"/>
            </p:cNvSpPr>
            <p:nvPr/>
          </p:nvSpPr>
          <p:spPr bwMode="auto">
            <a:xfrm flipV="1">
              <a:off x="50053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6" name="Line 97"/>
            <p:cNvSpPr>
              <a:spLocks noChangeShapeType="1"/>
            </p:cNvSpPr>
            <p:nvPr/>
          </p:nvSpPr>
          <p:spPr bwMode="auto">
            <a:xfrm flipV="1">
              <a:off x="50120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7" name="Line 98"/>
            <p:cNvSpPr>
              <a:spLocks noChangeShapeType="1"/>
            </p:cNvSpPr>
            <p:nvPr/>
          </p:nvSpPr>
          <p:spPr bwMode="auto">
            <a:xfrm flipV="1">
              <a:off x="50187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8" name="Line 99"/>
            <p:cNvSpPr>
              <a:spLocks noChangeShapeType="1"/>
            </p:cNvSpPr>
            <p:nvPr/>
          </p:nvSpPr>
          <p:spPr bwMode="auto">
            <a:xfrm flipV="1">
              <a:off x="502539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09" name="Line 100"/>
            <p:cNvSpPr>
              <a:spLocks noChangeShapeType="1"/>
            </p:cNvSpPr>
            <p:nvPr/>
          </p:nvSpPr>
          <p:spPr bwMode="auto">
            <a:xfrm flipV="1">
              <a:off x="50320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0" name="Line 101"/>
            <p:cNvSpPr>
              <a:spLocks noChangeShapeType="1"/>
            </p:cNvSpPr>
            <p:nvPr/>
          </p:nvSpPr>
          <p:spPr bwMode="auto">
            <a:xfrm flipV="1">
              <a:off x="50463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1" name="Line 102"/>
            <p:cNvSpPr>
              <a:spLocks noChangeShapeType="1"/>
            </p:cNvSpPr>
            <p:nvPr/>
          </p:nvSpPr>
          <p:spPr bwMode="auto">
            <a:xfrm flipV="1">
              <a:off x="50530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2" name="Line 103"/>
            <p:cNvSpPr>
              <a:spLocks noChangeShapeType="1"/>
            </p:cNvSpPr>
            <p:nvPr/>
          </p:nvSpPr>
          <p:spPr bwMode="auto">
            <a:xfrm flipV="1">
              <a:off x="50596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3" name="Line 104"/>
            <p:cNvSpPr>
              <a:spLocks noChangeShapeType="1"/>
            </p:cNvSpPr>
            <p:nvPr/>
          </p:nvSpPr>
          <p:spPr bwMode="auto">
            <a:xfrm flipV="1">
              <a:off x="506634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4" name="Line 105"/>
            <p:cNvSpPr>
              <a:spLocks noChangeShapeType="1"/>
            </p:cNvSpPr>
            <p:nvPr/>
          </p:nvSpPr>
          <p:spPr bwMode="auto">
            <a:xfrm flipV="1">
              <a:off x="50796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5" name="Line 106"/>
            <p:cNvSpPr>
              <a:spLocks noChangeShapeType="1"/>
            </p:cNvSpPr>
            <p:nvPr/>
          </p:nvSpPr>
          <p:spPr bwMode="auto">
            <a:xfrm flipV="1">
              <a:off x="50939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6" name="Line 107"/>
            <p:cNvSpPr>
              <a:spLocks noChangeShapeType="1"/>
            </p:cNvSpPr>
            <p:nvPr/>
          </p:nvSpPr>
          <p:spPr bwMode="auto">
            <a:xfrm flipV="1">
              <a:off x="51006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7" name="Line 108"/>
            <p:cNvSpPr>
              <a:spLocks noChangeShapeType="1"/>
            </p:cNvSpPr>
            <p:nvPr/>
          </p:nvSpPr>
          <p:spPr bwMode="auto">
            <a:xfrm flipV="1">
              <a:off x="51082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8" name="Line 109"/>
            <p:cNvSpPr>
              <a:spLocks noChangeShapeType="1"/>
            </p:cNvSpPr>
            <p:nvPr/>
          </p:nvSpPr>
          <p:spPr bwMode="auto">
            <a:xfrm flipV="1">
              <a:off x="51149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19" name="Line 110"/>
            <p:cNvSpPr>
              <a:spLocks noChangeShapeType="1"/>
            </p:cNvSpPr>
            <p:nvPr/>
          </p:nvSpPr>
          <p:spPr bwMode="auto">
            <a:xfrm flipV="1">
              <a:off x="512826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0" name="Line 111"/>
            <p:cNvSpPr>
              <a:spLocks noChangeShapeType="1"/>
            </p:cNvSpPr>
            <p:nvPr/>
          </p:nvSpPr>
          <p:spPr bwMode="auto">
            <a:xfrm flipV="1">
              <a:off x="513492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1" name="Line 112"/>
            <p:cNvSpPr>
              <a:spLocks noChangeShapeType="1"/>
            </p:cNvSpPr>
            <p:nvPr/>
          </p:nvSpPr>
          <p:spPr bwMode="auto">
            <a:xfrm flipV="1">
              <a:off x="51415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2" name="Line 113"/>
            <p:cNvSpPr>
              <a:spLocks noChangeShapeType="1"/>
            </p:cNvSpPr>
            <p:nvPr/>
          </p:nvSpPr>
          <p:spPr bwMode="auto">
            <a:xfrm flipV="1">
              <a:off x="51482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3" name="Line 114"/>
            <p:cNvSpPr>
              <a:spLocks noChangeShapeType="1"/>
            </p:cNvSpPr>
            <p:nvPr/>
          </p:nvSpPr>
          <p:spPr bwMode="auto">
            <a:xfrm flipV="1">
              <a:off x="51558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4" name="Line 115"/>
            <p:cNvSpPr>
              <a:spLocks noChangeShapeType="1"/>
            </p:cNvSpPr>
            <p:nvPr/>
          </p:nvSpPr>
          <p:spPr bwMode="auto">
            <a:xfrm flipV="1">
              <a:off x="516159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5" name="Line 116"/>
            <p:cNvSpPr>
              <a:spLocks noChangeShapeType="1"/>
            </p:cNvSpPr>
            <p:nvPr/>
          </p:nvSpPr>
          <p:spPr bwMode="auto">
            <a:xfrm flipV="1">
              <a:off x="51682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6" name="Line 117"/>
            <p:cNvSpPr>
              <a:spLocks noChangeShapeType="1"/>
            </p:cNvSpPr>
            <p:nvPr/>
          </p:nvSpPr>
          <p:spPr bwMode="auto">
            <a:xfrm flipV="1">
              <a:off x="51749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7" name="Line 118"/>
            <p:cNvSpPr>
              <a:spLocks noChangeShapeType="1"/>
            </p:cNvSpPr>
            <p:nvPr/>
          </p:nvSpPr>
          <p:spPr bwMode="auto">
            <a:xfrm flipV="1">
              <a:off x="51835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8" name="Line 119"/>
            <p:cNvSpPr>
              <a:spLocks noChangeShapeType="1"/>
            </p:cNvSpPr>
            <p:nvPr/>
          </p:nvSpPr>
          <p:spPr bwMode="auto">
            <a:xfrm flipV="1">
              <a:off x="519017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29" name="Line 120"/>
            <p:cNvSpPr>
              <a:spLocks noChangeShapeType="1"/>
            </p:cNvSpPr>
            <p:nvPr/>
          </p:nvSpPr>
          <p:spPr bwMode="auto">
            <a:xfrm flipV="1">
              <a:off x="519684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0" name="Line 121"/>
            <p:cNvSpPr>
              <a:spLocks noChangeShapeType="1"/>
            </p:cNvSpPr>
            <p:nvPr/>
          </p:nvSpPr>
          <p:spPr bwMode="auto">
            <a:xfrm flipV="1">
              <a:off x="520350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1" name="Line 122"/>
            <p:cNvSpPr>
              <a:spLocks noChangeShapeType="1"/>
            </p:cNvSpPr>
            <p:nvPr/>
          </p:nvSpPr>
          <p:spPr bwMode="auto">
            <a:xfrm flipV="1">
              <a:off x="5210175" y="2566670"/>
              <a:ext cx="0" cy="30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2" name="Line 123"/>
            <p:cNvSpPr>
              <a:spLocks noChangeShapeType="1"/>
            </p:cNvSpPr>
            <p:nvPr/>
          </p:nvSpPr>
          <p:spPr bwMode="auto">
            <a:xfrm flipV="1">
              <a:off x="52168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3" name="Line 124"/>
            <p:cNvSpPr>
              <a:spLocks noChangeShapeType="1"/>
            </p:cNvSpPr>
            <p:nvPr/>
          </p:nvSpPr>
          <p:spPr bwMode="auto">
            <a:xfrm flipV="1">
              <a:off x="52244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4" name="Line 125"/>
            <p:cNvSpPr>
              <a:spLocks noChangeShapeType="1"/>
            </p:cNvSpPr>
            <p:nvPr/>
          </p:nvSpPr>
          <p:spPr bwMode="auto">
            <a:xfrm flipV="1">
              <a:off x="52301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5" name="Line 126"/>
            <p:cNvSpPr>
              <a:spLocks noChangeShapeType="1"/>
            </p:cNvSpPr>
            <p:nvPr/>
          </p:nvSpPr>
          <p:spPr bwMode="auto">
            <a:xfrm flipV="1">
              <a:off x="52435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6" name="Line 127"/>
            <p:cNvSpPr>
              <a:spLocks noChangeShapeType="1"/>
            </p:cNvSpPr>
            <p:nvPr/>
          </p:nvSpPr>
          <p:spPr bwMode="auto">
            <a:xfrm flipV="1">
              <a:off x="52511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7" name="Line 128"/>
            <p:cNvSpPr>
              <a:spLocks noChangeShapeType="1"/>
            </p:cNvSpPr>
            <p:nvPr/>
          </p:nvSpPr>
          <p:spPr bwMode="auto">
            <a:xfrm flipV="1">
              <a:off x="5258753" y="2560955"/>
              <a:ext cx="0" cy="3619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8" name="Line 129"/>
            <p:cNvSpPr>
              <a:spLocks noChangeShapeType="1"/>
            </p:cNvSpPr>
            <p:nvPr/>
          </p:nvSpPr>
          <p:spPr bwMode="auto">
            <a:xfrm flipV="1">
              <a:off x="52644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39" name="Line 130"/>
            <p:cNvSpPr>
              <a:spLocks noChangeShapeType="1"/>
            </p:cNvSpPr>
            <p:nvPr/>
          </p:nvSpPr>
          <p:spPr bwMode="auto">
            <a:xfrm flipV="1">
              <a:off x="5271135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0" name="Line 131"/>
            <p:cNvSpPr>
              <a:spLocks noChangeShapeType="1"/>
            </p:cNvSpPr>
            <p:nvPr/>
          </p:nvSpPr>
          <p:spPr bwMode="auto">
            <a:xfrm flipV="1">
              <a:off x="5278755" y="2408555"/>
              <a:ext cx="0" cy="18859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1" name="Line 132"/>
            <p:cNvSpPr>
              <a:spLocks noChangeShapeType="1"/>
            </p:cNvSpPr>
            <p:nvPr/>
          </p:nvSpPr>
          <p:spPr bwMode="auto">
            <a:xfrm flipV="1">
              <a:off x="5285423" y="2549525"/>
              <a:ext cx="0" cy="476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2" name="Line 133"/>
            <p:cNvSpPr>
              <a:spLocks noChangeShapeType="1"/>
            </p:cNvSpPr>
            <p:nvPr/>
          </p:nvSpPr>
          <p:spPr bwMode="auto">
            <a:xfrm flipV="1">
              <a:off x="52930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3" name="Line 134"/>
            <p:cNvSpPr>
              <a:spLocks noChangeShapeType="1"/>
            </p:cNvSpPr>
            <p:nvPr/>
          </p:nvSpPr>
          <p:spPr bwMode="auto">
            <a:xfrm flipV="1">
              <a:off x="52987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4" name="Line 135"/>
            <p:cNvSpPr>
              <a:spLocks noChangeShapeType="1"/>
            </p:cNvSpPr>
            <p:nvPr/>
          </p:nvSpPr>
          <p:spPr bwMode="auto">
            <a:xfrm flipV="1">
              <a:off x="53054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5" name="Line 136"/>
            <p:cNvSpPr>
              <a:spLocks noChangeShapeType="1"/>
            </p:cNvSpPr>
            <p:nvPr/>
          </p:nvSpPr>
          <p:spPr bwMode="auto">
            <a:xfrm flipV="1">
              <a:off x="53130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6" name="Line 137"/>
            <p:cNvSpPr>
              <a:spLocks noChangeShapeType="1"/>
            </p:cNvSpPr>
            <p:nvPr/>
          </p:nvSpPr>
          <p:spPr bwMode="auto">
            <a:xfrm flipV="1">
              <a:off x="53197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7" name="Line 138"/>
            <p:cNvSpPr>
              <a:spLocks noChangeShapeType="1"/>
            </p:cNvSpPr>
            <p:nvPr/>
          </p:nvSpPr>
          <p:spPr bwMode="auto">
            <a:xfrm flipV="1">
              <a:off x="5327333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8" name="Line 139"/>
            <p:cNvSpPr>
              <a:spLocks noChangeShapeType="1"/>
            </p:cNvSpPr>
            <p:nvPr/>
          </p:nvSpPr>
          <p:spPr bwMode="auto">
            <a:xfrm flipV="1">
              <a:off x="5333048" y="2555240"/>
              <a:ext cx="0" cy="419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49" name="Line 140"/>
            <p:cNvSpPr>
              <a:spLocks noChangeShapeType="1"/>
            </p:cNvSpPr>
            <p:nvPr/>
          </p:nvSpPr>
          <p:spPr bwMode="auto">
            <a:xfrm flipV="1">
              <a:off x="5339715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0" name="Line 141"/>
            <p:cNvSpPr>
              <a:spLocks noChangeShapeType="1"/>
            </p:cNvSpPr>
            <p:nvPr/>
          </p:nvSpPr>
          <p:spPr bwMode="auto">
            <a:xfrm flipV="1">
              <a:off x="535305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1" name="Line 142"/>
            <p:cNvSpPr>
              <a:spLocks noChangeShapeType="1"/>
            </p:cNvSpPr>
            <p:nvPr/>
          </p:nvSpPr>
          <p:spPr bwMode="auto">
            <a:xfrm flipV="1">
              <a:off x="53597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2" name="Line 143"/>
            <p:cNvSpPr>
              <a:spLocks noChangeShapeType="1"/>
            </p:cNvSpPr>
            <p:nvPr/>
          </p:nvSpPr>
          <p:spPr bwMode="auto">
            <a:xfrm flipV="1">
              <a:off x="536638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3" name="Line 144"/>
            <p:cNvSpPr>
              <a:spLocks noChangeShapeType="1"/>
            </p:cNvSpPr>
            <p:nvPr/>
          </p:nvSpPr>
          <p:spPr bwMode="auto">
            <a:xfrm flipV="1">
              <a:off x="53740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4" name="Line 145"/>
            <p:cNvSpPr>
              <a:spLocks noChangeShapeType="1"/>
            </p:cNvSpPr>
            <p:nvPr/>
          </p:nvSpPr>
          <p:spPr bwMode="auto">
            <a:xfrm flipV="1">
              <a:off x="538162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5" name="Line 146"/>
            <p:cNvSpPr>
              <a:spLocks noChangeShapeType="1"/>
            </p:cNvSpPr>
            <p:nvPr/>
          </p:nvSpPr>
          <p:spPr bwMode="auto">
            <a:xfrm flipV="1">
              <a:off x="53882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6" name="Line 147"/>
            <p:cNvSpPr>
              <a:spLocks noChangeShapeType="1"/>
            </p:cNvSpPr>
            <p:nvPr/>
          </p:nvSpPr>
          <p:spPr bwMode="auto">
            <a:xfrm flipV="1">
              <a:off x="5395913" y="2549525"/>
              <a:ext cx="0" cy="476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7" name="Line 148"/>
            <p:cNvSpPr>
              <a:spLocks noChangeShapeType="1"/>
            </p:cNvSpPr>
            <p:nvPr/>
          </p:nvSpPr>
          <p:spPr bwMode="auto">
            <a:xfrm flipV="1">
              <a:off x="5401628" y="2284730"/>
              <a:ext cx="0" cy="3124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8" name="Line 149"/>
            <p:cNvSpPr>
              <a:spLocks noChangeShapeType="1"/>
            </p:cNvSpPr>
            <p:nvPr/>
          </p:nvSpPr>
          <p:spPr bwMode="auto">
            <a:xfrm flipV="1">
              <a:off x="5408295" y="2538095"/>
              <a:ext cx="0" cy="5905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59" name="Line 150"/>
            <p:cNvSpPr>
              <a:spLocks noChangeShapeType="1"/>
            </p:cNvSpPr>
            <p:nvPr/>
          </p:nvSpPr>
          <p:spPr bwMode="auto">
            <a:xfrm flipV="1">
              <a:off x="541496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0" name="Line 151"/>
            <p:cNvSpPr>
              <a:spLocks noChangeShapeType="1"/>
            </p:cNvSpPr>
            <p:nvPr/>
          </p:nvSpPr>
          <p:spPr bwMode="auto">
            <a:xfrm flipV="1">
              <a:off x="542163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1" name="Line 152"/>
            <p:cNvSpPr>
              <a:spLocks noChangeShapeType="1"/>
            </p:cNvSpPr>
            <p:nvPr/>
          </p:nvSpPr>
          <p:spPr bwMode="auto">
            <a:xfrm flipV="1">
              <a:off x="542829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2" name="Line 153"/>
            <p:cNvSpPr>
              <a:spLocks noChangeShapeType="1"/>
            </p:cNvSpPr>
            <p:nvPr/>
          </p:nvSpPr>
          <p:spPr bwMode="auto">
            <a:xfrm flipV="1">
              <a:off x="54349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3" name="Line 154"/>
            <p:cNvSpPr>
              <a:spLocks noChangeShapeType="1"/>
            </p:cNvSpPr>
            <p:nvPr/>
          </p:nvSpPr>
          <p:spPr bwMode="auto">
            <a:xfrm flipV="1">
              <a:off x="54416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4" name="Line 155"/>
            <p:cNvSpPr>
              <a:spLocks noChangeShapeType="1"/>
            </p:cNvSpPr>
            <p:nvPr/>
          </p:nvSpPr>
          <p:spPr bwMode="auto">
            <a:xfrm flipV="1">
              <a:off x="545592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5" name="Line 156"/>
            <p:cNvSpPr>
              <a:spLocks noChangeShapeType="1"/>
            </p:cNvSpPr>
            <p:nvPr/>
          </p:nvSpPr>
          <p:spPr bwMode="auto">
            <a:xfrm flipV="1">
              <a:off x="54644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6" name="Line 157"/>
            <p:cNvSpPr>
              <a:spLocks noChangeShapeType="1"/>
            </p:cNvSpPr>
            <p:nvPr/>
          </p:nvSpPr>
          <p:spPr bwMode="auto">
            <a:xfrm flipV="1">
              <a:off x="547020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7" name="Line 158"/>
            <p:cNvSpPr>
              <a:spLocks noChangeShapeType="1"/>
            </p:cNvSpPr>
            <p:nvPr/>
          </p:nvSpPr>
          <p:spPr bwMode="auto">
            <a:xfrm flipV="1">
              <a:off x="54768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8" name="Line 159"/>
            <p:cNvSpPr>
              <a:spLocks noChangeShapeType="1"/>
            </p:cNvSpPr>
            <p:nvPr/>
          </p:nvSpPr>
          <p:spPr bwMode="auto">
            <a:xfrm flipV="1">
              <a:off x="54835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69" name="Line 160"/>
            <p:cNvSpPr>
              <a:spLocks noChangeShapeType="1"/>
            </p:cNvSpPr>
            <p:nvPr/>
          </p:nvSpPr>
          <p:spPr bwMode="auto">
            <a:xfrm flipV="1">
              <a:off x="54968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0" name="Line 161"/>
            <p:cNvSpPr>
              <a:spLocks noChangeShapeType="1"/>
            </p:cNvSpPr>
            <p:nvPr/>
          </p:nvSpPr>
          <p:spPr bwMode="auto">
            <a:xfrm flipV="1">
              <a:off x="55035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1" name="Line 162"/>
            <p:cNvSpPr>
              <a:spLocks noChangeShapeType="1"/>
            </p:cNvSpPr>
            <p:nvPr/>
          </p:nvSpPr>
          <p:spPr bwMode="auto">
            <a:xfrm flipV="1">
              <a:off x="55102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2" name="Line 163"/>
            <p:cNvSpPr>
              <a:spLocks noChangeShapeType="1"/>
            </p:cNvSpPr>
            <p:nvPr/>
          </p:nvSpPr>
          <p:spPr bwMode="auto">
            <a:xfrm flipV="1">
              <a:off x="55178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3" name="Line 164"/>
            <p:cNvSpPr>
              <a:spLocks noChangeShapeType="1"/>
            </p:cNvSpPr>
            <p:nvPr/>
          </p:nvSpPr>
          <p:spPr bwMode="auto">
            <a:xfrm flipV="1">
              <a:off x="55245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4" name="Line 165"/>
            <p:cNvSpPr>
              <a:spLocks noChangeShapeType="1"/>
            </p:cNvSpPr>
            <p:nvPr/>
          </p:nvSpPr>
          <p:spPr bwMode="auto">
            <a:xfrm flipV="1">
              <a:off x="55311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5" name="Line 166"/>
            <p:cNvSpPr>
              <a:spLocks noChangeShapeType="1"/>
            </p:cNvSpPr>
            <p:nvPr/>
          </p:nvSpPr>
          <p:spPr bwMode="auto">
            <a:xfrm flipV="1">
              <a:off x="5544503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6" name="Line 167"/>
            <p:cNvSpPr>
              <a:spLocks noChangeShapeType="1"/>
            </p:cNvSpPr>
            <p:nvPr/>
          </p:nvSpPr>
          <p:spPr bwMode="auto">
            <a:xfrm flipV="1">
              <a:off x="55511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7" name="Line 168"/>
            <p:cNvSpPr>
              <a:spLocks noChangeShapeType="1"/>
            </p:cNvSpPr>
            <p:nvPr/>
          </p:nvSpPr>
          <p:spPr bwMode="auto">
            <a:xfrm flipV="1">
              <a:off x="55587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8" name="Line 169"/>
            <p:cNvSpPr>
              <a:spLocks noChangeShapeType="1"/>
            </p:cNvSpPr>
            <p:nvPr/>
          </p:nvSpPr>
          <p:spPr bwMode="auto">
            <a:xfrm flipV="1">
              <a:off x="557212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79" name="Line 170"/>
            <p:cNvSpPr>
              <a:spLocks noChangeShapeType="1"/>
            </p:cNvSpPr>
            <p:nvPr/>
          </p:nvSpPr>
          <p:spPr bwMode="auto">
            <a:xfrm flipV="1">
              <a:off x="5586413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0" name="Line 171"/>
            <p:cNvSpPr>
              <a:spLocks noChangeShapeType="1"/>
            </p:cNvSpPr>
            <p:nvPr/>
          </p:nvSpPr>
          <p:spPr bwMode="auto">
            <a:xfrm flipV="1">
              <a:off x="55930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1" name="Line 172"/>
            <p:cNvSpPr>
              <a:spLocks noChangeShapeType="1"/>
            </p:cNvSpPr>
            <p:nvPr/>
          </p:nvSpPr>
          <p:spPr bwMode="auto">
            <a:xfrm flipV="1">
              <a:off x="559974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2" name="Line 173"/>
            <p:cNvSpPr>
              <a:spLocks noChangeShapeType="1"/>
            </p:cNvSpPr>
            <p:nvPr/>
          </p:nvSpPr>
          <p:spPr bwMode="auto">
            <a:xfrm flipV="1">
              <a:off x="560641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3" name="Line 174"/>
            <p:cNvSpPr>
              <a:spLocks noChangeShapeType="1"/>
            </p:cNvSpPr>
            <p:nvPr/>
          </p:nvSpPr>
          <p:spPr bwMode="auto">
            <a:xfrm flipV="1">
              <a:off x="56130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4" name="Line 175"/>
            <p:cNvSpPr>
              <a:spLocks noChangeShapeType="1"/>
            </p:cNvSpPr>
            <p:nvPr/>
          </p:nvSpPr>
          <p:spPr bwMode="auto">
            <a:xfrm flipV="1">
              <a:off x="561975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5" name="Line 176"/>
            <p:cNvSpPr>
              <a:spLocks noChangeShapeType="1"/>
            </p:cNvSpPr>
            <p:nvPr/>
          </p:nvSpPr>
          <p:spPr bwMode="auto">
            <a:xfrm flipV="1">
              <a:off x="562737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6" name="Line 177"/>
            <p:cNvSpPr>
              <a:spLocks noChangeShapeType="1"/>
            </p:cNvSpPr>
            <p:nvPr/>
          </p:nvSpPr>
          <p:spPr bwMode="auto">
            <a:xfrm flipV="1">
              <a:off x="563308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7" name="Line 178"/>
            <p:cNvSpPr>
              <a:spLocks noChangeShapeType="1"/>
            </p:cNvSpPr>
            <p:nvPr/>
          </p:nvSpPr>
          <p:spPr bwMode="auto">
            <a:xfrm flipV="1">
              <a:off x="563975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8" name="Line 179"/>
            <p:cNvSpPr>
              <a:spLocks noChangeShapeType="1"/>
            </p:cNvSpPr>
            <p:nvPr/>
          </p:nvSpPr>
          <p:spPr bwMode="auto">
            <a:xfrm flipV="1">
              <a:off x="56549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89" name="Line 180"/>
            <p:cNvSpPr>
              <a:spLocks noChangeShapeType="1"/>
            </p:cNvSpPr>
            <p:nvPr/>
          </p:nvSpPr>
          <p:spPr bwMode="auto">
            <a:xfrm flipV="1">
              <a:off x="566832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0" name="Line 181"/>
            <p:cNvSpPr>
              <a:spLocks noChangeShapeType="1"/>
            </p:cNvSpPr>
            <p:nvPr/>
          </p:nvSpPr>
          <p:spPr bwMode="auto">
            <a:xfrm flipV="1">
              <a:off x="56749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1" name="Line 182"/>
            <p:cNvSpPr>
              <a:spLocks noChangeShapeType="1"/>
            </p:cNvSpPr>
            <p:nvPr/>
          </p:nvSpPr>
          <p:spPr bwMode="auto">
            <a:xfrm flipV="1">
              <a:off x="56816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2" name="Line 183"/>
            <p:cNvSpPr>
              <a:spLocks noChangeShapeType="1"/>
            </p:cNvSpPr>
            <p:nvPr/>
          </p:nvSpPr>
          <p:spPr bwMode="auto">
            <a:xfrm flipV="1">
              <a:off x="5688330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3" name="Line 184"/>
            <p:cNvSpPr>
              <a:spLocks noChangeShapeType="1"/>
            </p:cNvSpPr>
            <p:nvPr/>
          </p:nvSpPr>
          <p:spPr bwMode="auto">
            <a:xfrm flipV="1">
              <a:off x="569595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4" name="Line 185"/>
            <p:cNvSpPr>
              <a:spLocks noChangeShapeType="1"/>
            </p:cNvSpPr>
            <p:nvPr/>
          </p:nvSpPr>
          <p:spPr bwMode="auto">
            <a:xfrm flipV="1">
              <a:off x="57016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5" name="Line 186"/>
            <p:cNvSpPr>
              <a:spLocks noChangeShapeType="1"/>
            </p:cNvSpPr>
            <p:nvPr/>
          </p:nvSpPr>
          <p:spPr bwMode="auto">
            <a:xfrm flipV="1">
              <a:off x="57083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6" name="Line 187"/>
            <p:cNvSpPr>
              <a:spLocks noChangeShapeType="1"/>
            </p:cNvSpPr>
            <p:nvPr/>
          </p:nvSpPr>
          <p:spPr bwMode="auto">
            <a:xfrm flipV="1">
              <a:off x="57150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7" name="Line 188"/>
            <p:cNvSpPr>
              <a:spLocks noChangeShapeType="1"/>
            </p:cNvSpPr>
            <p:nvPr/>
          </p:nvSpPr>
          <p:spPr bwMode="auto">
            <a:xfrm flipV="1">
              <a:off x="57216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8" name="Line 189"/>
            <p:cNvSpPr>
              <a:spLocks noChangeShapeType="1"/>
            </p:cNvSpPr>
            <p:nvPr/>
          </p:nvSpPr>
          <p:spPr bwMode="auto">
            <a:xfrm flipV="1">
              <a:off x="573024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199" name="Line 190"/>
            <p:cNvSpPr>
              <a:spLocks noChangeShapeType="1"/>
            </p:cNvSpPr>
            <p:nvPr/>
          </p:nvSpPr>
          <p:spPr bwMode="auto">
            <a:xfrm flipV="1">
              <a:off x="57359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0" name="Line 191"/>
            <p:cNvSpPr>
              <a:spLocks noChangeShapeType="1"/>
            </p:cNvSpPr>
            <p:nvPr/>
          </p:nvSpPr>
          <p:spPr bwMode="auto">
            <a:xfrm flipV="1">
              <a:off x="575024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1" name="Line 192"/>
            <p:cNvSpPr>
              <a:spLocks noChangeShapeType="1"/>
            </p:cNvSpPr>
            <p:nvPr/>
          </p:nvSpPr>
          <p:spPr bwMode="auto">
            <a:xfrm flipV="1">
              <a:off x="575691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2" name="Line 193"/>
            <p:cNvSpPr>
              <a:spLocks noChangeShapeType="1"/>
            </p:cNvSpPr>
            <p:nvPr/>
          </p:nvSpPr>
          <p:spPr bwMode="auto">
            <a:xfrm flipV="1">
              <a:off x="5764530" y="2546667"/>
              <a:ext cx="0" cy="5048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3" name="Line 194"/>
            <p:cNvSpPr>
              <a:spLocks noChangeShapeType="1"/>
            </p:cNvSpPr>
            <p:nvPr/>
          </p:nvSpPr>
          <p:spPr bwMode="auto">
            <a:xfrm flipV="1">
              <a:off x="5770245" y="2573337"/>
              <a:ext cx="0" cy="238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4" name="Line 195"/>
            <p:cNvSpPr>
              <a:spLocks noChangeShapeType="1"/>
            </p:cNvSpPr>
            <p:nvPr/>
          </p:nvSpPr>
          <p:spPr bwMode="auto">
            <a:xfrm flipV="1">
              <a:off x="57835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5" name="Line 196"/>
            <p:cNvSpPr>
              <a:spLocks noChangeShapeType="1"/>
            </p:cNvSpPr>
            <p:nvPr/>
          </p:nvSpPr>
          <p:spPr bwMode="auto">
            <a:xfrm flipV="1">
              <a:off x="57912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6" name="Line 197"/>
            <p:cNvSpPr>
              <a:spLocks noChangeShapeType="1"/>
            </p:cNvSpPr>
            <p:nvPr/>
          </p:nvSpPr>
          <p:spPr bwMode="auto">
            <a:xfrm flipV="1">
              <a:off x="579882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7" name="Line 198"/>
            <p:cNvSpPr>
              <a:spLocks noChangeShapeType="1"/>
            </p:cNvSpPr>
            <p:nvPr/>
          </p:nvSpPr>
          <p:spPr bwMode="auto">
            <a:xfrm flipV="1">
              <a:off x="58045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8" name="Line 199"/>
            <p:cNvSpPr>
              <a:spLocks noChangeShapeType="1"/>
            </p:cNvSpPr>
            <p:nvPr/>
          </p:nvSpPr>
          <p:spPr bwMode="auto">
            <a:xfrm flipV="1">
              <a:off x="581120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09" name="Line 200"/>
            <p:cNvSpPr>
              <a:spLocks noChangeShapeType="1"/>
            </p:cNvSpPr>
            <p:nvPr/>
          </p:nvSpPr>
          <p:spPr bwMode="auto">
            <a:xfrm flipV="1">
              <a:off x="58178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0" name="Line 201"/>
            <p:cNvSpPr>
              <a:spLocks noChangeShapeType="1"/>
            </p:cNvSpPr>
            <p:nvPr/>
          </p:nvSpPr>
          <p:spPr bwMode="auto">
            <a:xfrm flipV="1">
              <a:off x="582453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1" name="Line 202"/>
            <p:cNvSpPr>
              <a:spLocks noChangeShapeType="1"/>
            </p:cNvSpPr>
            <p:nvPr/>
          </p:nvSpPr>
          <p:spPr bwMode="auto">
            <a:xfrm flipV="1">
              <a:off x="5831205" y="2479040"/>
              <a:ext cx="0" cy="1181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2" name="Line 203"/>
            <p:cNvSpPr>
              <a:spLocks noChangeShapeType="1"/>
            </p:cNvSpPr>
            <p:nvPr/>
          </p:nvSpPr>
          <p:spPr bwMode="auto">
            <a:xfrm flipV="1">
              <a:off x="5838825" y="2531427"/>
              <a:ext cx="0" cy="6572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3" name="Line 204"/>
            <p:cNvSpPr>
              <a:spLocks noChangeShapeType="1"/>
            </p:cNvSpPr>
            <p:nvPr/>
          </p:nvSpPr>
          <p:spPr bwMode="auto">
            <a:xfrm flipV="1">
              <a:off x="58454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4" name="Line 205"/>
            <p:cNvSpPr>
              <a:spLocks noChangeShapeType="1"/>
            </p:cNvSpPr>
            <p:nvPr/>
          </p:nvSpPr>
          <p:spPr bwMode="auto">
            <a:xfrm flipV="1">
              <a:off x="585216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5" name="Line 206"/>
            <p:cNvSpPr>
              <a:spLocks noChangeShapeType="1"/>
            </p:cNvSpPr>
            <p:nvPr/>
          </p:nvSpPr>
          <p:spPr bwMode="auto">
            <a:xfrm flipV="1">
              <a:off x="5867400" y="2343785"/>
              <a:ext cx="0" cy="25336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6" name="Line 207"/>
            <p:cNvSpPr>
              <a:spLocks noChangeShapeType="1"/>
            </p:cNvSpPr>
            <p:nvPr/>
          </p:nvSpPr>
          <p:spPr bwMode="auto">
            <a:xfrm flipV="1">
              <a:off x="5873115" y="2549525"/>
              <a:ext cx="0" cy="476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7" name="Line 208"/>
            <p:cNvSpPr>
              <a:spLocks noChangeShapeType="1"/>
            </p:cNvSpPr>
            <p:nvPr/>
          </p:nvSpPr>
          <p:spPr bwMode="auto">
            <a:xfrm flipV="1">
              <a:off x="5886450" y="2519997"/>
              <a:ext cx="0" cy="7715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8" name="Line 209"/>
            <p:cNvSpPr>
              <a:spLocks noChangeShapeType="1"/>
            </p:cNvSpPr>
            <p:nvPr/>
          </p:nvSpPr>
          <p:spPr bwMode="auto">
            <a:xfrm flipV="1">
              <a:off x="5893118" y="2531427"/>
              <a:ext cx="0" cy="6572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19" name="Line 210"/>
            <p:cNvSpPr>
              <a:spLocks noChangeShapeType="1"/>
            </p:cNvSpPr>
            <p:nvPr/>
          </p:nvSpPr>
          <p:spPr bwMode="auto">
            <a:xfrm flipV="1">
              <a:off x="589978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0" name="Line 211"/>
            <p:cNvSpPr>
              <a:spLocks noChangeShapeType="1"/>
            </p:cNvSpPr>
            <p:nvPr/>
          </p:nvSpPr>
          <p:spPr bwMode="auto">
            <a:xfrm flipV="1">
              <a:off x="590645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1" name="Line 212"/>
            <p:cNvSpPr>
              <a:spLocks noChangeShapeType="1"/>
            </p:cNvSpPr>
            <p:nvPr/>
          </p:nvSpPr>
          <p:spPr bwMode="auto">
            <a:xfrm flipV="1">
              <a:off x="591312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2" name="Line 213"/>
            <p:cNvSpPr>
              <a:spLocks noChangeShapeType="1"/>
            </p:cNvSpPr>
            <p:nvPr/>
          </p:nvSpPr>
          <p:spPr bwMode="auto">
            <a:xfrm flipV="1">
              <a:off x="59197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3" name="Line 214"/>
            <p:cNvSpPr>
              <a:spLocks noChangeShapeType="1"/>
            </p:cNvSpPr>
            <p:nvPr/>
          </p:nvSpPr>
          <p:spPr bwMode="auto">
            <a:xfrm flipV="1">
              <a:off x="59274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4" name="Line 215"/>
            <p:cNvSpPr>
              <a:spLocks noChangeShapeType="1"/>
            </p:cNvSpPr>
            <p:nvPr/>
          </p:nvSpPr>
          <p:spPr bwMode="auto">
            <a:xfrm flipV="1">
              <a:off x="59416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5" name="Line 216"/>
            <p:cNvSpPr>
              <a:spLocks noChangeShapeType="1"/>
            </p:cNvSpPr>
            <p:nvPr/>
          </p:nvSpPr>
          <p:spPr bwMode="auto">
            <a:xfrm flipV="1">
              <a:off x="59483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6" name="Line 217"/>
            <p:cNvSpPr>
              <a:spLocks noChangeShapeType="1"/>
            </p:cNvSpPr>
            <p:nvPr/>
          </p:nvSpPr>
          <p:spPr bwMode="auto">
            <a:xfrm flipV="1">
              <a:off x="595503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7" name="Line 218"/>
            <p:cNvSpPr>
              <a:spLocks noChangeShapeType="1"/>
            </p:cNvSpPr>
            <p:nvPr/>
          </p:nvSpPr>
          <p:spPr bwMode="auto">
            <a:xfrm flipV="1">
              <a:off x="5961698" y="2432367"/>
              <a:ext cx="0" cy="16478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8" name="Line 219"/>
            <p:cNvSpPr>
              <a:spLocks noChangeShapeType="1"/>
            </p:cNvSpPr>
            <p:nvPr/>
          </p:nvSpPr>
          <p:spPr bwMode="auto">
            <a:xfrm flipV="1">
              <a:off x="5968365" y="2555240"/>
              <a:ext cx="0" cy="419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29" name="Line 220"/>
            <p:cNvSpPr>
              <a:spLocks noChangeShapeType="1"/>
            </p:cNvSpPr>
            <p:nvPr/>
          </p:nvSpPr>
          <p:spPr bwMode="auto">
            <a:xfrm flipV="1">
              <a:off x="59750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0" name="Line 221"/>
            <p:cNvSpPr>
              <a:spLocks noChangeShapeType="1"/>
            </p:cNvSpPr>
            <p:nvPr/>
          </p:nvSpPr>
          <p:spPr bwMode="auto">
            <a:xfrm flipV="1">
              <a:off x="59817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1" name="Line 222"/>
            <p:cNvSpPr>
              <a:spLocks noChangeShapeType="1"/>
            </p:cNvSpPr>
            <p:nvPr/>
          </p:nvSpPr>
          <p:spPr bwMode="auto">
            <a:xfrm flipV="1">
              <a:off x="5988368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2" name="Line 223"/>
            <p:cNvSpPr>
              <a:spLocks noChangeShapeType="1"/>
            </p:cNvSpPr>
            <p:nvPr/>
          </p:nvSpPr>
          <p:spPr bwMode="auto">
            <a:xfrm flipV="1">
              <a:off x="59959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3" name="Line 224"/>
            <p:cNvSpPr>
              <a:spLocks noChangeShapeType="1"/>
            </p:cNvSpPr>
            <p:nvPr/>
          </p:nvSpPr>
          <p:spPr bwMode="auto">
            <a:xfrm flipV="1">
              <a:off x="60026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4" name="Line 225"/>
            <p:cNvSpPr>
              <a:spLocks noChangeShapeType="1"/>
            </p:cNvSpPr>
            <p:nvPr/>
          </p:nvSpPr>
          <p:spPr bwMode="auto">
            <a:xfrm flipV="1">
              <a:off x="60093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5" name="Line 226"/>
            <p:cNvSpPr>
              <a:spLocks noChangeShapeType="1"/>
            </p:cNvSpPr>
            <p:nvPr/>
          </p:nvSpPr>
          <p:spPr bwMode="auto">
            <a:xfrm flipV="1">
              <a:off x="60159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6" name="Line 227"/>
            <p:cNvSpPr>
              <a:spLocks noChangeShapeType="1"/>
            </p:cNvSpPr>
            <p:nvPr/>
          </p:nvSpPr>
          <p:spPr bwMode="auto">
            <a:xfrm flipV="1">
              <a:off x="602265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7" name="Line 228"/>
            <p:cNvSpPr>
              <a:spLocks noChangeShapeType="1"/>
            </p:cNvSpPr>
            <p:nvPr/>
          </p:nvSpPr>
          <p:spPr bwMode="auto">
            <a:xfrm flipV="1">
              <a:off x="60302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8" name="Line 229"/>
            <p:cNvSpPr>
              <a:spLocks noChangeShapeType="1"/>
            </p:cNvSpPr>
            <p:nvPr/>
          </p:nvSpPr>
          <p:spPr bwMode="auto">
            <a:xfrm flipV="1">
              <a:off x="60369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39" name="Line 230"/>
            <p:cNvSpPr>
              <a:spLocks noChangeShapeType="1"/>
            </p:cNvSpPr>
            <p:nvPr/>
          </p:nvSpPr>
          <p:spPr bwMode="auto">
            <a:xfrm flipV="1">
              <a:off x="604361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0" name="Line 231"/>
            <p:cNvSpPr>
              <a:spLocks noChangeShapeType="1"/>
            </p:cNvSpPr>
            <p:nvPr/>
          </p:nvSpPr>
          <p:spPr bwMode="auto">
            <a:xfrm flipV="1">
              <a:off x="60502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1" name="Line 232"/>
            <p:cNvSpPr>
              <a:spLocks noChangeShapeType="1"/>
            </p:cNvSpPr>
            <p:nvPr/>
          </p:nvSpPr>
          <p:spPr bwMode="auto">
            <a:xfrm flipV="1">
              <a:off x="605694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2" name="Line 233"/>
            <p:cNvSpPr>
              <a:spLocks noChangeShapeType="1"/>
            </p:cNvSpPr>
            <p:nvPr/>
          </p:nvSpPr>
          <p:spPr bwMode="auto">
            <a:xfrm flipV="1">
              <a:off x="60645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3" name="Line 234"/>
            <p:cNvSpPr>
              <a:spLocks noChangeShapeType="1"/>
            </p:cNvSpPr>
            <p:nvPr/>
          </p:nvSpPr>
          <p:spPr bwMode="auto">
            <a:xfrm flipV="1">
              <a:off x="60712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4" name="Line 235"/>
            <p:cNvSpPr>
              <a:spLocks noChangeShapeType="1"/>
            </p:cNvSpPr>
            <p:nvPr/>
          </p:nvSpPr>
          <p:spPr bwMode="auto">
            <a:xfrm flipV="1">
              <a:off x="6077903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5" name="Line 236"/>
            <p:cNvSpPr>
              <a:spLocks noChangeShapeType="1"/>
            </p:cNvSpPr>
            <p:nvPr/>
          </p:nvSpPr>
          <p:spPr bwMode="auto">
            <a:xfrm flipV="1">
              <a:off x="608457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6" name="Line 237"/>
            <p:cNvSpPr>
              <a:spLocks noChangeShapeType="1"/>
            </p:cNvSpPr>
            <p:nvPr/>
          </p:nvSpPr>
          <p:spPr bwMode="auto">
            <a:xfrm flipV="1">
              <a:off x="6098858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7" name="Line 238"/>
            <p:cNvSpPr>
              <a:spLocks noChangeShapeType="1"/>
            </p:cNvSpPr>
            <p:nvPr/>
          </p:nvSpPr>
          <p:spPr bwMode="auto">
            <a:xfrm flipV="1">
              <a:off x="6104573" y="2549525"/>
              <a:ext cx="0" cy="476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8" name="Line 239"/>
            <p:cNvSpPr>
              <a:spLocks noChangeShapeType="1"/>
            </p:cNvSpPr>
            <p:nvPr/>
          </p:nvSpPr>
          <p:spPr bwMode="auto">
            <a:xfrm flipV="1">
              <a:off x="611124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49" name="Line 240"/>
            <p:cNvSpPr>
              <a:spLocks noChangeShapeType="1"/>
            </p:cNvSpPr>
            <p:nvPr/>
          </p:nvSpPr>
          <p:spPr bwMode="auto">
            <a:xfrm flipV="1">
              <a:off x="611790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0" name="Line 241"/>
            <p:cNvSpPr>
              <a:spLocks noChangeShapeType="1"/>
            </p:cNvSpPr>
            <p:nvPr/>
          </p:nvSpPr>
          <p:spPr bwMode="auto">
            <a:xfrm flipV="1">
              <a:off x="612552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1" name="Line 242"/>
            <p:cNvSpPr>
              <a:spLocks noChangeShapeType="1"/>
            </p:cNvSpPr>
            <p:nvPr/>
          </p:nvSpPr>
          <p:spPr bwMode="auto">
            <a:xfrm flipV="1">
              <a:off x="613314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2" name="Line 243"/>
            <p:cNvSpPr>
              <a:spLocks noChangeShapeType="1"/>
            </p:cNvSpPr>
            <p:nvPr/>
          </p:nvSpPr>
          <p:spPr bwMode="auto">
            <a:xfrm flipV="1">
              <a:off x="6139815" y="2484755"/>
              <a:ext cx="0" cy="11239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3" name="Line 244"/>
            <p:cNvSpPr>
              <a:spLocks noChangeShapeType="1"/>
            </p:cNvSpPr>
            <p:nvPr/>
          </p:nvSpPr>
          <p:spPr bwMode="auto">
            <a:xfrm flipV="1">
              <a:off x="6146483" y="2566670"/>
              <a:ext cx="0" cy="30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4" name="Line 245"/>
            <p:cNvSpPr>
              <a:spLocks noChangeShapeType="1"/>
            </p:cNvSpPr>
            <p:nvPr/>
          </p:nvSpPr>
          <p:spPr bwMode="auto">
            <a:xfrm flipV="1">
              <a:off x="6153150" y="2490470"/>
              <a:ext cx="0" cy="1066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5" name="Line 246"/>
            <p:cNvSpPr>
              <a:spLocks noChangeShapeType="1"/>
            </p:cNvSpPr>
            <p:nvPr/>
          </p:nvSpPr>
          <p:spPr bwMode="auto">
            <a:xfrm flipV="1">
              <a:off x="61598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6" name="Line 247"/>
            <p:cNvSpPr>
              <a:spLocks noChangeShapeType="1"/>
            </p:cNvSpPr>
            <p:nvPr/>
          </p:nvSpPr>
          <p:spPr bwMode="auto">
            <a:xfrm flipV="1">
              <a:off x="61674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7" name="Line 248"/>
            <p:cNvSpPr>
              <a:spLocks noChangeShapeType="1"/>
            </p:cNvSpPr>
            <p:nvPr/>
          </p:nvSpPr>
          <p:spPr bwMode="auto">
            <a:xfrm flipV="1">
              <a:off x="617315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8" name="Line 249"/>
            <p:cNvSpPr>
              <a:spLocks noChangeShapeType="1"/>
            </p:cNvSpPr>
            <p:nvPr/>
          </p:nvSpPr>
          <p:spPr bwMode="auto">
            <a:xfrm flipV="1">
              <a:off x="6179820" y="1700847"/>
              <a:ext cx="0" cy="89630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59" name="Line 250"/>
            <p:cNvSpPr>
              <a:spLocks noChangeShapeType="1"/>
            </p:cNvSpPr>
            <p:nvPr/>
          </p:nvSpPr>
          <p:spPr bwMode="auto">
            <a:xfrm flipV="1">
              <a:off x="6186488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0" name="Line 251"/>
            <p:cNvSpPr>
              <a:spLocks noChangeShapeType="1"/>
            </p:cNvSpPr>
            <p:nvPr/>
          </p:nvSpPr>
          <p:spPr bwMode="auto">
            <a:xfrm flipV="1">
              <a:off x="619315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1" name="Line 252"/>
            <p:cNvSpPr>
              <a:spLocks noChangeShapeType="1"/>
            </p:cNvSpPr>
            <p:nvPr/>
          </p:nvSpPr>
          <p:spPr bwMode="auto">
            <a:xfrm flipV="1">
              <a:off x="61998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2" name="Line 253"/>
            <p:cNvSpPr>
              <a:spLocks noChangeShapeType="1"/>
            </p:cNvSpPr>
            <p:nvPr/>
          </p:nvSpPr>
          <p:spPr bwMode="auto">
            <a:xfrm flipV="1">
              <a:off x="62074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3" name="Line 254"/>
            <p:cNvSpPr>
              <a:spLocks noChangeShapeType="1"/>
            </p:cNvSpPr>
            <p:nvPr/>
          </p:nvSpPr>
          <p:spPr bwMode="auto">
            <a:xfrm flipV="1">
              <a:off x="624173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4" name="Line 255"/>
            <p:cNvSpPr>
              <a:spLocks noChangeShapeType="1"/>
            </p:cNvSpPr>
            <p:nvPr/>
          </p:nvSpPr>
          <p:spPr bwMode="auto">
            <a:xfrm flipV="1">
              <a:off x="62484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5" name="Line 256"/>
            <p:cNvSpPr>
              <a:spLocks noChangeShapeType="1"/>
            </p:cNvSpPr>
            <p:nvPr/>
          </p:nvSpPr>
          <p:spPr bwMode="auto">
            <a:xfrm flipV="1">
              <a:off x="62550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6" name="Line 257"/>
            <p:cNvSpPr>
              <a:spLocks noChangeShapeType="1"/>
            </p:cNvSpPr>
            <p:nvPr/>
          </p:nvSpPr>
          <p:spPr bwMode="auto">
            <a:xfrm flipV="1">
              <a:off x="62617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7" name="Line 258"/>
            <p:cNvSpPr>
              <a:spLocks noChangeShapeType="1"/>
            </p:cNvSpPr>
            <p:nvPr/>
          </p:nvSpPr>
          <p:spPr bwMode="auto">
            <a:xfrm flipV="1">
              <a:off x="62760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8" name="Line 259"/>
            <p:cNvSpPr>
              <a:spLocks noChangeShapeType="1"/>
            </p:cNvSpPr>
            <p:nvPr/>
          </p:nvSpPr>
          <p:spPr bwMode="auto">
            <a:xfrm flipV="1">
              <a:off x="62893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69" name="Line 260"/>
            <p:cNvSpPr>
              <a:spLocks noChangeShapeType="1"/>
            </p:cNvSpPr>
            <p:nvPr/>
          </p:nvSpPr>
          <p:spPr bwMode="auto">
            <a:xfrm flipV="1">
              <a:off x="63026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0" name="Line 261"/>
            <p:cNvSpPr>
              <a:spLocks noChangeShapeType="1"/>
            </p:cNvSpPr>
            <p:nvPr/>
          </p:nvSpPr>
          <p:spPr bwMode="auto">
            <a:xfrm flipV="1">
              <a:off x="63103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1" name="Line 262"/>
            <p:cNvSpPr>
              <a:spLocks noChangeShapeType="1"/>
            </p:cNvSpPr>
            <p:nvPr/>
          </p:nvSpPr>
          <p:spPr bwMode="auto">
            <a:xfrm flipV="1">
              <a:off x="6316980" y="2560955"/>
              <a:ext cx="0" cy="3619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2" name="Line 263"/>
            <p:cNvSpPr>
              <a:spLocks noChangeShapeType="1"/>
            </p:cNvSpPr>
            <p:nvPr/>
          </p:nvSpPr>
          <p:spPr bwMode="auto">
            <a:xfrm flipV="1">
              <a:off x="632364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3" name="Line 264"/>
            <p:cNvSpPr>
              <a:spLocks noChangeShapeType="1"/>
            </p:cNvSpPr>
            <p:nvPr/>
          </p:nvSpPr>
          <p:spPr bwMode="auto">
            <a:xfrm flipV="1">
              <a:off x="633031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4" name="Line 265"/>
            <p:cNvSpPr>
              <a:spLocks noChangeShapeType="1"/>
            </p:cNvSpPr>
            <p:nvPr/>
          </p:nvSpPr>
          <p:spPr bwMode="auto">
            <a:xfrm flipV="1">
              <a:off x="6338888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5" name="Line 266"/>
            <p:cNvSpPr>
              <a:spLocks noChangeShapeType="1"/>
            </p:cNvSpPr>
            <p:nvPr/>
          </p:nvSpPr>
          <p:spPr bwMode="auto">
            <a:xfrm flipV="1">
              <a:off x="634460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6" name="Line 267"/>
            <p:cNvSpPr>
              <a:spLocks noChangeShapeType="1"/>
            </p:cNvSpPr>
            <p:nvPr/>
          </p:nvSpPr>
          <p:spPr bwMode="auto">
            <a:xfrm flipV="1">
              <a:off x="63512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7" name="Line 268"/>
            <p:cNvSpPr>
              <a:spLocks noChangeShapeType="1"/>
            </p:cNvSpPr>
            <p:nvPr/>
          </p:nvSpPr>
          <p:spPr bwMode="auto">
            <a:xfrm flipV="1">
              <a:off x="635793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8" name="Line 269"/>
            <p:cNvSpPr>
              <a:spLocks noChangeShapeType="1"/>
            </p:cNvSpPr>
            <p:nvPr/>
          </p:nvSpPr>
          <p:spPr bwMode="auto">
            <a:xfrm flipV="1">
              <a:off x="63646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79" name="Line 270"/>
            <p:cNvSpPr>
              <a:spLocks noChangeShapeType="1"/>
            </p:cNvSpPr>
            <p:nvPr/>
          </p:nvSpPr>
          <p:spPr bwMode="auto">
            <a:xfrm flipV="1">
              <a:off x="6371273" y="2579052"/>
              <a:ext cx="0" cy="180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0" name="Line 271"/>
            <p:cNvSpPr>
              <a:spLocks noChangeShapeType="1"/>
            </p:cNvSpPr>
            <p:nvPr/>
          </p:nvSpPr>
          <p:spPr bwMode="auto">
            <a:xfrm flipV="1">
              <a:off x="637794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1" name="Line 272"/>
            <p:cNvSpPr>
              <a:spLocks noChangeShapeType="1"/>
            </p:cNvSpPr>
            <p:nvPr/>
          </p:nvSpPr>
          <p:spPr bwMode="auto">
            <a:xfrm flipV="1">
              <a:off x="63846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2" name="Line 273"/>
            <p:cNvSpPr>
              <a:spLocks noChangeShapeType="1"/>
            </p:cNvSpPr>
            <p:nvPr/>
          </p:nvSpPr>
          <p:spPr bwMode="auto">
            <a:xfrm flipV="1">
              <a:off x="6391275" y="2055177"/>
              <a:ext cx="0" cy="54197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3" name="Line 274"/>
            <p:cNvSpPr>
              <a:spLocks noChangeShapeType="1"/>
            </p:cNvSpPr>
            <p:nvPr/>
          </p:nvSpPr>
          <p:spPr bwMode="auto">
            <a:xfrm flipV="1">
              <a:off x="6398895" y="2449512"/>
              <a:ext cx="0" cy="147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4" name="Line 275"/>
            <p:cNvSpPr>
              <a:spLocks noChangeShapeType="1"/>
            </p:cNvSpPr>
            <p:nvPr/>
          </p:nvSpPr>
          <p:spPr bwMode="auto">
            <a:xfrm flipV="1">
              <a:off x="6407468" y="2560955"/>
              <a:ext cx="0" cy="3619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5" name="Line 276"/>
            <p:cNvSpPr>
              <a:spLocks noChangeShapeType="1"/>
            </p:cNvSpPr>
            <p:nvPr/>
          </p:nvSpPr>
          <p:spPr bwMode="auto">
            <a:xfrm flipV="1">
              <a:off x="641985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6" name="Line 277"/>
            <p:cNvSpPr>
              <a:spLocks noChangeShapeType="1"/>
            </p:cNvSpPr>
            <p:nvPr/>
          </p:nvSpPr>
          <p:spPr bwMode="auto">
            <a:xfrm flipV="1">
              <a:off x="643318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7" name="Line 278"/>
            <p:cNvSpPr>
              <a:spLocks noChangeShapeType="1"/>
            </p:cNvSpPr>
            <p:nvPr/>
          </p:nvSpPr>
          <p:spPr bwMode="auto">
            <a:xfrm flipV="1">
              <a:off x="643985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8" name="Line 279"/>
            <p:cNvSpPr>
              <a:spLocks noChangeShapeType="1"/>
            </p:cNvSpPr>
            <p:nvPr/>
          </p:nvSpPr>
          <p:spPr bwMode="auto">
            <a:xfrm flipV="1">
              <a:off x="6446520" y="2549525"/>
              <a:ext cx="0" cy="476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89" name="Line 280"/>
            <p:cNvSpPr>
              <a:spLocks noChangeShapeType="1"/>
            </p:cNvSpPr>
            <p:nvPr/>
          </p:nvSpPr>
          <p:spPr bwMode="auto">
            <a:xfrm flipV="1">
              <a:off x="64531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0" name="Line 281"/>
            <p:cNvSpPr>
              <a:spLocks noChangeShapeType="1"/>
            </p:cNvSpPr>
            <p:nvPr/>
          </p:nvSpPr>
          <p:spPr bwMode="auto">
            <a:xfrm flipV="1">
              <a:off x="64674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1" name="Line 282"/>
            <p:cNvSpPr>
              <a:spLocks noChangeShapeType="1"/>
            </p:cNvSpPr>
            <p:nvPr/>
          </p:nvSpPr>
          <p:spPr bwMode="auto">
            <a:xfrm flipV="1">
              <a:off x="64731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2" name="Line 283"/>
            <p:cNvSpPr>
              <a:spLocks noChangeShapeType="1"/>
            </p:cNvSpPr>
            <p:nvPr/>
          </p:nvSpPr>
          <p:spPr bwMode="auto">
            <a:xfrm flipV="1">
              <a:off x="64808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3" name="Line 284"/>
            <p:cNvSpPr>
              <a:spLocks noChangeShapeType="1"/>
            </p:cNvSpPr>
            <p:nvPr/>
          </p:nvSpPr>
          <p:spPr bwMode="auto">
            <a:xfrm flipV="1">
              <a:off x="64874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4" name="Line 285"/>
            <p:cNvSpPr>
              <a:spLocks noChangeShapeType="1"/>
            </p:cNvSpPr>
            <p:nvPr/>
          </p:nvSpPr>
          <p:spPr bwMode="auto">
            <a:xfrm flipV="1">
              <a:off x="649509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5" name="Line 286"/>
            <p:cNvSpPr>
              <a:spLocks noChangeShapeType="1"/>
            </p:cNvSpPr>
            <p:nvPr/>
          </p:nvSpPr>
          <p:spPr bwMode="auto">
            <a:xfrm flipV="1">
              <a:off x="65151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6" name="Line 287"/>
            <p:cNvSpPr>
              <a:spLocks noChangeShapeType="1"/>
            </p:cNvSpPr>
            <p:nvPr/>
          </p:nvSpPr>
          <p:spPr bwMode="auto">
            <a:xfrm flipV="1">
              <a:off x="6521768" y="2531427"/>
              <a:ext cx="0" cy="6572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7" name="Line 288"/>
            <p:cNvSpPr>
              <a:spLocks noChangeShapeType="1"/>
            </p:cNvSpPr>
            <p:nvPr/>
          </p:nvSpPr>
          <p:spPr bwMode="auto">
            <a:xfrm flipV="1">
              <a:off x="6528435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8" name="Line 289"/>
            <p:cNvSpPr>
              <a:spLocks noChangeShapeType="1"/>
            </p:cNvSpPr>
            <p:nvPr/>
          </p:nvSpPr>
          <p:spPr bwMode="auto">
            <a:xfrm flipV="1">
              <a:off x="6536055" y="2584767"/>
              <a:ext cx="0" cy="1238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299" name="Line 290"/>
            <p:cNvSpPr>
              <a:spLocks noChangeShapeType="1"/>
            </p:cNvSpPr>
            <p:nvPr/>
          </p:nvSpPr>
          <p:spPr bwMode="auto">
            <a:xfrm flipV="1">
              <a:off x="657606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0" name="Line 291"/>
            <p:cNvSpPr>
              <a:spLocks noChangeShapeType="1"/>
            </p:cNvSpPr>
            <p:nvPr/>
          </p:nvSpPr>
          <p:spPr bwMode="auto">
            <a:xfrm flipV="1">
              <a:off x="66046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1" name="Line 292"/>
            <p:cNvSpPr>
              <a:spLocks noChangeShapeType="1"/>
            </p:cNvSpPr>
            <p:nvPr/>
          </p:nvSpPr>
          <p:spPr bwMode="auto">
            <a:xfrm flipV="1">
              <a:off x="66389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2" name="Line 293"/>
            <p:cNvSpPr>
              <a:spLocks noChangeShapeType="1"/>
            </p:cNvSpPr>
            <p:nvPr/>
          </p:nvSpPr>
          <p:spPr bwMode="auto">
            <a:xfrm flipV="1">
              <a:off x="66513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3" name="Line 294"/>
            <p:cNvSpPr>
              <a:spLocks noChangeShapeType="1"/>
            </p:cNvSpPr>
            <p:nvPr/>
          </p:nvSpPr>
          <p:spPr bwMode="auto">
            <a:xfrm flipV="1">
              <a:off x="66646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4" name="Line 295"/>
            <p:cNvSpPr>
              <a:spLocks noChangeShapeType="1"/>
            </p:cNvSpPr>
            <p:nvPr/>
          </p:nvSpPr>
          <p:spPr bwMode="auto">
            <a:xfrm flipV="1">
              <a:off x="66713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5" name="Line 296"/>
            <p:cNvSpPr>
              <a:spLocks noChangeShapeType="1"/>
            </p:cNvSpPr>
            <p:nvPr/>
          </p:nvSpPr>
          <p:spPr bwMode="auto">
            <a:xfrm flipV="1">
              <a:off x="66779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6" name="Line 297"/>
            <p:cNvSpPr>
              <a:spLocks noChangeShapeType="1"/>
            </p:cNvSpPr>
            <p:nvPr/>
          </p:nvSpPr>
          <p:spPr bwMode="auto">
            <a:xfrm flipV="1">
              <a:off x="66932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7" name="Line 298"/>
            <p:cNvSpPr>
              <a:spLocks noChangeShapeType="1"/>
            </p:cNvSpPr>
            <p:nvPr/>
          </p:nvSpPr>
          <p:spPr bwMode="auto">
            <a:xfrm flipV="1">
              <a:off x="669988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8" name="Line 299"/>
            <p:cNvSpPr>
              <a:spLocks noChangeShapeType="1"/>
            </p:cNvSpPr>
            <p:nvPr/>
          </p:nvSpPr>
          <p:spPr bwMode="auto">
            <a:xfrm flipV="1">
              <a:off x="671322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09" name="Line 300"/>
            <p:cNvSpPr>
              <a:spLocks noChangeShapeType="1"/>
            </p:cNvSpPr>
            <p:nvPr/>
          </p:nvSpPr>
          <p:spPr bwMode="auto">
            <a:xfrm flipV="1">
              <a:off x="67198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0" name="Line 301"/>
            <p:cNvSpPr>
              <a:spLocks noChangeShapeType="1"/>
            </p:cNvSpPr>
            <p:nvPr/>
          </p:nvSpPr>
          <p:spPr bwMode="auto">
            <a:xfrm flipV="1">
              <a:off x="673322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1" name="Line 302"/>
            <p:cNvSpPr>
              <a:spLocks noChangeShapeType="1"/>
            </p:cNvSpPr>
            <p:nvPr/>
          </p:nvSpPr>
          <p:spPr bwMode="auto">
            <a:xfrm flipV="1">
              <a:off x="675417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2" name="Line 303"/>
            <p:cNvSpPr>
              <a:spLocks noChangeShapeType="1"/>
            </p:cNvSpPr>
            <p:nvPr/>
          </p:nvSpPr>
          <p:spPr bwMode="auto">
            <a:xfrm flipV="1">
              <a:off x="676084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3" name="Line 304"/>
            <p:cNvSpPr>
              <a:spLocks noChangeShapeType="1"/>
            </p:cNvSpPr>
            <p:nvPr/>
          </p:nvSpPr>
          <p:spPr bwMode="auto">
            <a:xfrm flipV="1">
              <a:off x="676751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4" name="Line 305"/>
            <p:cNvSpPr>
              <a:spLocks noChangeShapeType="1"/>
            </p:cNvSpPr>
            <p:nvPr/>
          </p:nvSpPr>
          <p:spPr bwMode="auto">
            <a:xfrm flipV="1">
              <a:off x="67741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5" name="Line 306"/>
            <p:cNvSpPr>
              <a:spLocks noChangeShapeType="1"/>
            </p:cNvSpPr>
            <p:nvPr/>
          </p:nvSpPr>
          <p:spPr bwMode="auto">
            <a:xfrm flipV="1">
              <a:off x="67818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6" name="Line 307"/>
            <p:cNvSpPr>
              <a:spLocks noChangeShapeType="1"/>
            </p:cNvSpPr>
            <p:nvPr/>
          </p:nvSpPr>
          <p:spPr bwMode="auto">
            <a:xfrm flipV="1">
              <a:off x="67884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7" name="Line 308"/>
            <p:cNvSpPr>
              <a:spLocks noChangeShapeType="1"/>
            </p:cNvSpPr>
            <p:nvPr/>
          </p:nvSpPr>
          <p:spPr bwMode="auto">
            <a:xfrm flipV="1">
              <a:off x="679513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8" name="Line 309"/>
            <p:cNvSpPr>
              <a:spLocks noChangeShapeType="1"/>
            </p:cNvSpPr>
            <p:nvPr/>
          </p:nvSpPr>
          <p:spPr bwMode="auto">
            <a:xfrm flipV="1">
              <a:off x="680180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19" name="Line 310"/>
            <p:cNvSpPr>
              <a:spLocks noChangeShapeType="1"/>
            </p:cNvSpPr>
            <p:nvPr/>
          </p:nvSpPr>
          <p:spPr bwMode="auto">
            <a:xfrm flipV="1">
              <a:off x="68084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0" name="Line 311"/>
            <p:cNvSpPr>
              <a:spLocks noChangeShapeType="1"/>
            </p:cNvSpPr>
            <p:nvPr/>
          </p:nvSpPr>
          <p:spPr bwMode="auto">
            <a:xfrm flipV="1">
              <a:off x="681609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1" name="Line 312"/>
            <p:cNvSpPr>
              <a:spLocks noChangeShapeType="1"/>
            </p:cNvSpPr>
            <p:nvPr/>
          </p:nvSpPr>
          <p:spPr bwMode="auto">
            <a:xfrm flipV="1">
              <a:off x="682275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2" name="Line 313"/>
            <p:cNvSpPr>
              <a:spLocks noChangeShapeType="1"/>
            </p:cNvSpPr>
            <p:nvPr/>
          </p:nvSpPr>
          <p:spPr bwMode="auto">
            <a:xfrm flipV="1">
              <a:off x="68294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3" name="Line 314"/>
            <p:cNvSpPr>
              <a:spLocks noChangeShapeType="1"/>
            </p:cNvSpPr>
            <p:nvPr/>
          </p:nvSpPr>
          <p:spPr bwMode="auto">
            <a:xfrm flipV="1">
              <a:off x="68360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4" name="Line 315"/>
            <p:cNvSpPr>
              <a:spLocks noChangeShapeType="1"/>
            </p:cNvSpPr>
            <p:nvPr/>
          </p:nvSpPr>
          <p:spPr bwMode="auto">
            <a:xfrm flipV="1">
              <a:off x="68703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5" name="Line 316"/>
            <p:cNvSpPr>
              <a:spLocks noChangeShapeType="1"/>
            </p:cNvSpPr>
            <p:nvPr/>
          </p:nvSpPr>
          <p:spPr bwMode="auto">
            <a:xfrm flipV="1">
              <a:off x="6877050" y="2519997"/>
              <a:ext cx="0" cy="7715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6" name="Line 317"/>
            <p:cNvSpPr>
              <a:spLocks noChangeShapeType="1"/>
            </p:cNvSpPr>
            <p:nvPr/>
          </p:nvSpPr>
          <p:spPr bwMode="auto">
            <a:xfrm flipV="1">
              <a:off x="68846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7" name="Line 318"/>
            <p:cNvSpPr>
              <a:spLocks noChangeShapeType="1"/>
            </p:cNvSpPr>
            <p:nvPr/>
          </p:nvSpPr>
          <p:spPr bwMode="auto">
            <a:xfrm flipV="1">
              <a:off x="68980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8" name="Line 319"/>
            <p:cNvSpPr>
              <a:spLocks noChangeShapeType="1"/>
            </p:cNvSpPr>
            <p:nvPr/>
          </p:nvSpPr>
          <p:spPr bwMode="auto">
            <a:xfrm flipV="1">
              <a:off x="690467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29" name="Line 320"/>
            <p:cNvSpPr>
              <a:spLocks noChangeShapeType="1"/>
            </p:cNvSpPr>
            <p:nvPr/>
          </p:nvSpPr>
          <p:spPr bwMode="auto">
            <a:xfrm flipV="1">
              <a:off x="69180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0" name="Line 321"/>
            <p:cNvSpPr>
              <a:spLocks noChangeShapeType="1"/>
            </p:cNvSpPr>
            <p:nvPr/>
          </p:nvSpPr>
          <p:spPr bwMode="auto">
            <a:xfrm flipV="1">
              <a:off x="69246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1" name="Line 322"/>
            <p:cNvSpPr>
              <a:spLocks noChangeShapeType="1"/>
            </p:cNvSpPr>
            <p:nvPr/>
          </p:nvSpPr>
          <p:spPr bwMode="auto">
            <a:xfrm flipV="1">
              <a:off x="693896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2" name="Line 323"/>
            <p:cNvSpPr>
              <a:spLocks noChangeShapeType="1"/>
            </p:cNvSpPr>
            <p:nvPr/>
          </p:nvSpPr>
          <p:spPr bwMode="auto">
            <a:xfrm flipV="1">
              <a:off x="694467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3" name="Line 324"/>
            <p:cNvSpPr>
              <a:spLocks noChangeShapeType="1"/>
            </p:cNvSpPr>
            <p:nvPr/>
          </p:nvSpPr>
          <p:spPr bwMode="auto">
            <a:xfrm flipV="1">
              <a:off x="6951345" y="804545"/>
              <a:ext cx="0" cy="179260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4" name="Line 325"/>
            <p:cNvSpPr>
              <a:spLocks noChangeShapeType="1"/>
            </p:cNvSpPr>
            <p:nvPr/>
          </p:nvSpPr>
          <p:spPr bwMode="auto">
            <a:xfrm flipV="1">
              <a:off x="6958965" y="1942782"/>
              <a:ext cx="0" cy="65436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5" name="Line 326"/>
            <p:cNvSpPr>
              <a:spLocks noChangeShapeType="1"/>
            </p:cNvSpPr>
            <p:nvPr/>
          </p:nvSpPr>
          <p:spPr bwMode="auto">
            <a:xfrm flipV="1">
              <a:off x="6966585" y="2502852"/>
              <a:ext cx="0" cy="942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6" name="Line 327"/>
            <p:cNvSpPr>
              <a:spLocks noChangeShapeType="1"/>
            </p:cNvSpPr>
            <p:nvPr/>
          </p:nvSpPr>
          <p:spPr bwMode="auto">
            <a:xfrm flipV="1">
              <a:off x="697325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7" name="Line 328"/>
            <p:cNvSpPr>
              <a:spLocks noChangeShapeType="1"/>
            </p:cNvSpPr>
            <p:nvPr/>
          </p:nvSpPr>
          <p:spPr bwMode="auto">
            <a:xfrm flipV="1">
              <a:off x="699992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8" name="Line 329"/>
            <p:cNvSpPr>
              <a:spLocks noChangeShapeType="1"/>
            </p:cNvSpPr>
            <p:nvPr/>
          </p:nvSpPr>
          <p:spPr bwMode="auto">
            <a:xfrm flipV="1">
              <a:off x="70075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39" name="Line 330"/>
            <p:cNvSpPr>
              <a:spLocks noChangeShapeType="1"/>
            </p:cNvSpPr>
            <p:nvPr/>
          </p:nvSpPr>
          <p:spPr bwMode="auto">
            <a:xfrm flipV="1">
              <a:off x="701325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0" name="Line 331"/>
            <p:cNvSpPr>
              <a:spLocks noChangeShapeType="1"/>
            </p:cNvSpPr>
            <p:nvPr/>
          </p:nvSpPr>
          <p:spPr bwMode="auto">
            <a:xfrm flipV="1">
              <a:off x="7020878" y="2549525"/>
              <a:ext cx="0" cy="476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1" name="Line 332"/>
            <p:cNvSpPr>
              <a:spLocks noChangeShapeType="1"/>
            </p:cNvSpPr>
            <p:nvPr/>
          </p:nvSpPr>
          <p:spPr bwMode="auto">
            <a:xfrm flipV="1">
              <a:off x="7027545" y="2573337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2" name="Line 333"/>
            <p:cNvSpPr>
              <a:spLocks noChangeShapeType="1"/>
            </p:cNvSpPr>
            <p:nvPr/>
          </p:nvSpPr>
          <p:spPr bwMode="auto">
            <a:xfrm flipV="1">
              <a:off x="7034213" y="2573337"/>
              <a:ext cx="0" cy="238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3" name="Line 334"/>
            <p:cNvSpPr>
              <a:spLocks noChangeShapeType="1"/>
            </p:cNvSpPr>
            <p:nvPr/>
          </p:nvSpPr>
          <p:spPr bwMode="auto">
            <a:xfrm flipV="1">
              <a:off x="705421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4" name="Line 335"/>
            <p:cNvSpPr>
              <a:spLocks noChangeShapeType="1"/>
            </p:cNvSpPr>
            <p:nvPr/>
          </p:nvSpPr>
          <p:spPr bwMode="auto">
            <a:xfrm flipV="1">
              <a:off x="70818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5" name="Line 336"/>
            <p:cNvSpPr>
              <a:spLocks noChangeShapeType="1"/>
            </p:cNvSpPr>
            <p:nvPr/>
          </p:nvSpPr>
          <p:spPr bwMode="auto">
            <a:xfrm flipV="1">
              <a:off x="70894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6" name="Line 337"/>
            <p:cNvSpPr>
              <a:spLocks noChangeShapeType="1"/>
            </p:cNvSpPr>
            <p:nvPr/>
          </p:nvSpPr>
          <p:spPr bwMode="auto">
            <a:xfrm flipV="1">
              <a:off x="71027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7" name="Line 338"/>
            <p:cNvSpPr>
              <a:spLocks noChangeShapeType="1"/>
            </p:cNvSpPr>
            <p:nvPr/>
          </p:nvSpPr>
          <p:spPr bwMode="auto">
            <a:xfrm flipV="1">
              <a:off x="71227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8" name="Line 339"/>
            <p:cNvSpPr>
              <a:spLocks noChangeShapeType="1"/>
            </p:cNvSpPr>
            <p:nvPr/>
          </p:nvSpPr>
          <p:spPr bwMode="auto">
            <a:xfrm flipV="1">
              <a:off x="712946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49" name="Line 340"/>
            <p:cNvSpPr>
              <a:spLocks noChangeShapeType="1"/>
            </p:cNvSpPr>
            <p:nvPr/>
          </p:nvSpPr>
          <p:spPr bwMode="auto">
            <a:xfrm flipV="1">
              <a:off x="71580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0" name="Line 341"/>
            <p:cNvSpPr>
              <a:spLocks noChangeShapeType="1"/>
            </p:cNvSpPr>
            <p:nvPr/>
          </p:nvSpPr>
          <p:spPr bwMode="auto">
            <a:xfrm flipV="1">
              <a:off x="71647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1" name="Line 342"/>
            <p:cNvSpPr>
              <a:spLocks noChangeShapeType="1"/>
            </p:cNvSpPr>
            <p:nvPr/>
          </p:nvSpPr>
          <p:spPr bwMode="auto">
            <a:xfrm flipV="1">
              <a:off x="717137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2" name="Line 343"/>
            <p:cNvSpPr>
              <a:spLocks noChangeShapeType="1"/>
            </p:cNvSpPr>
            <p:nvPr/>
          </p:nvSpPr>
          <p:spPr bwMode="auto">
            <a:xfrm flipV="1">
              <a:off x="717899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3" name="Line 344"/>
            <p:cNvSpPr>
              <a:spLocks noChangeShapeType="1"/>
            </p:cNvSpPr>
            <p:nvPr/>
          </p:nvSpPr>
          <p:spPr bwMode="auto">
            <a:xfrm flipV="1">
              <a:off x="71847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4" name="Line 345"/>
            <p:cNvSpPr>
              <a:spLocks noChangeShapeType="1"/>
            </p:cNvSpPr>
            <p:nvPr/>
          </p:nvSpPr>
          <p:spPr bwMode="auto">
            <a:xfrm flipV="1">
              <a:off x="72113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5" name="Line 346"/>
            <p:cNvSpPr>
              <a:spLocks noChangeShapeType="1"/>
            </p:cNvSpPr>
            <p:nvPr/>
          </p:nvSpPr>
          <p:spPr bwMode="auto">
            <a:xfrm flipV="1">
              <a:off x="72247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6" name="Line 347"/>
            <p:cNvSpPr>
              <a:spLocks noChangeShapeType="1"/>
            </p:cNvSpPr>
            <p:nvPr/>
          </p:nvSpPr>
          <p:spPr bwMode="auto">
            <a:xfrm flipV="1">
              <a:off x="72390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7" name="Line 348"/>
            <p:cNvSpPr>
              <a:spLocks noChangeShapeType="1"/>
            </p:cNvSpPr>
            <p:nvPr/>
          </p:nvSpPr>
          <p:spPr bwMode="auto">
            <a:xfrm flipV="1">
              <a:off x="725995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8" name="Line 349"/>
            <p:cNvSpPr>
              <a:spLocks noChangeShapeType="1"/>
            </p:cNvSpPr>
            <p:nvPr/>
          </p:nvSpPr>
          <p:spPr bwMode="auto">
            <a:xfrm flipV="1">
              <a:off x="728662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59" name="Line 350"/>
            <p:cNvSpPr>
              <a:spLocks noChangeShapeType="1"/>
            </p:cNvSpPr>
            <p:nvPr/>
          </p:nvSpPr>
          <p:spPr bwMode="auto">
            <a:xfrm flipV="1">
              <a:off x="729424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0" name="Line 351"/>
            <p:cNvSpPr>
              <a:spLocks noChangeShapeType="1"/>
            </p:cNvSpPr>
            <p:nvPr/>
          </p:nvSpPr>
          <p:spPr bwMode="auto">
            <a:xfrm flipV="1">
              <a:off x="73075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1" name="Line 352"/>
            <p:cNvSpPr>
              <a:spLocks noChangeShapeType="1"/>
            </p:cNvSpPr>
            <p:nvPr/>
          </p:nvSpPr>
          <p:spPr bwMode="auto">
            <a:xfrm flipV="1">
              <a:off x="731424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2" name="Line 353"/>
            <p:cNvSpPr>
              <a:spLocks noChangeShapeType="1"/>
            </p:cNvSpPr>
            <p:nvPr/>
          </p:nvSpPr>
          <p:spPr bwMode="auto">
            <a:xfrm flipV="1">
              <a:off x="73275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3" name="Line 354"/>
            <p:cNvSpPr>
              <a:spLocks noChangeShapeType="1"/>
            </p:cNvSpPr>
            <p:nvPr/>
          </p:nvSpPr>
          <p:spPr bwMode="auto">
            <a:xfrm flipV="1">
              <a:off x="73418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4" name="Line 355"/>
            <p:cNvSpPr>
              <a:spLocks noChangeShapeType="1"/>
            </p:cNvSpPr>
            <p:nvPr/>
          </p:nvSpPr>
          <p:spPr bwMode="auto">
            <a:xfrm flipV="1">
              <a:off x="73485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5" name="Line 356"/>
            <p:cNvSpPr>
              <a:spLocks noChangeShapeType="1"/>
            </p:cNvSpPr>
            <p:nvPr/>
          </p:nvSpPr>
          <p:spPr bwMode="auto">
            <a:xfrm flipV="1">
              <a:off x="735520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6" name="Line 357"/>
            <p:cNvSpPr>
              <a:spLocks noChangeShapeType="1"/>
            </p:cNvSpPr>
            <p:nvPr/>
          </p:nvSpPr>
          <p:spPr bwMode="auto">
            <a:xfrm flipV="1">
              <a:off x="736949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7" name="Line 358"/>
            <p:cNvSpPr>
              <a:spLocks noChangeShapeType="1"/>
            </p:cNvSpPr>
            <p:nvPr/>
          </p:nvSpPr>
          <p:spPr bwMode="auto">
            <a:xfrm flipV="1">
              <a:off x="738282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8" name="Line 359"/>
            <p:cNvSpPr>
              <a:spLocks noChangeShapeType="1"/>
            </p:cNvSpPr>
            <p:nvPr/>
          </p:nvSpPr>
          <p:spPr bwMode="auto">
            <a:xfrm flipV="1">
              <a:off x="73894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69" name="Line 360"/>
            <p:cNvSpPr>
              <a:spLocks noChangeShapeType="1"/>
            </p:cNvSpPr>
            <p:nvPr/>
          </p:nvSpPr>
          <p:spPr bwMode="auto">
            <a:xfrm flipV="1">
              <a:off x="73961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0" name="Line 361"/>
            <p:cNvSpPr>
              <a:spLocks noChangeShapeType="1"/>
            </p:cNvSpPr>
            <p:nvPr/>
          </p:nvSpPr>
          <p:spPr bwMode="auto">
            <a:xfrm flipV="1">
              <a:off x="74161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1" name="Line 362"/>
            <p:cNvSpPr>
              <a:spLocks noChangeShapeType="1"/>
            </p:cNvSpPr>
            <p:nvPr/>
          </p:nvSpPr>
          <p:spPr bwMode="auto">
            <a:xfrm flipV="1">
              <a:off x="74228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2" name="Line 363"/>
            <p:cNvSpPr>
              <a:spLocks noChangeShapeType="1"/>
            </p:cNvSpPr>
            <p:nvPr/>
          </p:nvSpPr>
          <p:spPr bwMode="auto">
            <a:xfrm flipV="1">
              <a:off x="742950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3" name="Line 364"/>
            <p:cNvSpPr>
              <a:spLocks noChangeShapeType="1"/>
            </p:cNvSpPr>
            <p:nvPr/>
          </p:nvSpPr>
          <p:spPr bwMode="auto">
            <a:xfrm flipV="1">
              <a:off x="743807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4" name="Line 365"/>
            <p:cNvSpPr>
              <a:spLocks noChangeShapeType="1"/>
            </p:cNvSpPr>
            <p:nvPr/>
          </p:nvSpPr>
          <p:spPr bwMode="auto">
            <a:xfrm flipV="1">
              <a:off x="7444740" y="1412240"/>
              <a:ext cx="0" cy="11849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5" name="Line 366"/>
            <p:cNvSpPr>
              <a:spLocks noChangeShapeType="1"/>
            </p:cNvSpPr>
            <p:nvPr/>
          </p:nvSpPr>
          <p:spPr bwMode="auto">
            <a:xfrm flipV="1">
              <a:off x="7451408" y="2149475"/>
              <a:ext cx="0" cy="4476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6" name="Line 367"/>
            <p:cNvSpPr>
              <a:spLocks noChangeShapeType="1"/>
            </p:cNvSpPr>
            <p:nvPr/>
          </p:nvSpPr>
          <p:spPr bwMode="auto">
            <a:xfrm flipV="1">
              <a:off x="74647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7" name="Line 368"/>
            <p:cNvSpPr>
              <a:spLocks noChangeShapeType="1"/>
            </p:cNvSpPr>
            <p:nvPr/>
          </p:nvSpPr>
          <p:spPr bwMode="auto">
            <a:xfrm flipV="1">
              <a:off x="74914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8" name="Line 369"/>
            <p:cNvSpPr>
              <a:spLocks noChangeShapeType="1"/>
            </p:cNvSpPr>
            <p:nvPr/>
          </p:nvSpPr>
          <p:spPr bwMode="auto">
            <a:xfrm flipV="1">
              <a:off x="7505700" y="2549525"/>
              <a:ext cx="0" cy="476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79" name="Line 370"/>
            <p:cNvSpPr>
              <a:spLocks noChangeShapeType="1"/>
            </p:cNvSpPr>
            <p:nvPr/>
          </p:nvSpPr>
          <p:spPr bwMode="auto">
            <a:xfrm flipV="1">
              <a:off x="751332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0" name="Line 371"/>
            <p:cNvSpPr>
              <a:spLocks noChangeShapeType="1"/>
            </p:cNvSpPr>
            <p:nvPr/>
          </p:nvSpPr>
          <p:spPr bwMode="auto">
            <a:xfrm flipV="1">
              <a:off x="751903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1" name="Line 372"/>
            <p:cNvSpPr>
              <a:spLocks noChangeShapeType="1"/>
            </p:cNvSpPr>
            <p:nvPr/>
          </p:nvSpPr>
          <p:spPr bwMode="auto">
            <a:xfrm flipV="1">
              <a:off x="754761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2" name="Line 373"/>
            <p:cNvSpPr>
              <a:spLocks noChangeShapeType="1"/>
            </p:cNvSpPr>
            <p:nvPr/>
          </p:nvSpPr>
          <p:spPr bwMode="auto">
            <a:xfrm flipV="1">
              <a:off x="7581900" y="2502852"/>
              <a:ext cx="0" cy="9429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3" name="Line 374"/>
            <p:cNvSpPr>
              <a:spLocks noChangeShapeType="1"/>
            </p:cNvSpPr>
            <p:nvPr/>
          </p:nvSpPr>
          <p:spPr bwMode="auto">
            <a:xfrm flipV="1">
              <a:off x="7587615" y="2555240"/>
              <a:ext cx="0" cy="419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4" name="Line 375"/>
            <p:cNvSpPr>
              <a:spLocks noChangeShapeType="1"/>
            </p:cNvSpPr>
            <p:nvPr/>
          </p:nvSpPr>
          <p:spPr bwMode="auto">
            <a:xfrm flipV="1">
              <a:off x="75942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5" name="Line 376"/>
            <p:cNvSpPr>
              <a:spLocks noChangeShapeType="1"/>
            </p:cNvSpPr>
            <p:nvPr/>
          </p:nvSpPr>
          <p:spPr bwMode="auto">
            <a:xfrm flipV="1">
              <a:off x="762857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6" name="Line 377"/>
            <p:cNvSpPr>
              <a:spLocks noChangeShapeType="1"/>
            </p:cNvSpPr>
            <p:nvPr/>
          </p:nvSpPr>
          <p:spPr bwMode="auto">
            <a:xfrm flipV="1">
              <a:off x="765048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7" name="Line 378"/>
            <p:cNvSpPr>
              <a:spLocks noChangeShapeType="1"/>
            </p:cNvSpPr>
            <p:nvPr/>
          </p:nvSpPr>
          <p:spPr bwMode="auto">
            <a:xfrm flipV="1">
              <a:off x="76628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8" name="Line 379"/>
            <p:cNvSpPr>
              <a:spLocks noChangeShapeType="1"/>
            </p:cNvSpPr>
            <p:nvPr/>
          </p:nvSpPr>
          <p:spPr bwMode="auto">
            <a:xfrm flipV="1">
              <a:off x="768286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89" name="Line 380"/>
            <p:cNvSpPr>
              <a:spLocks noChangeShapeType="1"/>
            </p:cNvSpPr>
            <p:nvPr/>
          </p:nvSpPr>
          <p:spPr bwMode="auto">
            <a:xfrm flipV="1">
              <a:off x="770286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0" name="Line 381"/>
            <p:cNvSpPr>
              <a:spLocks noChangeShapeType="1"/>
            </p:cNvSpPr>
            <p:nvPr/>
          </p:nvSpPr>
          <p:spPr bwMode="auto">
            <a:xfrm flipV="1">
              <a:off x="771906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1" name="Line 382"/>
            <p:cNvSpPr>
              <a:spLocks noChangeShapeType="1"/>
            </p:cNvSpPr>
            <p:nvPr/>
          </p:nvSpPr>
          <p:spPr bwMode="auto">
            <a:xfrm flipV="1">
              <a:off x="77247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2" name="Line 383"/>
            <p:cNvSpPr>
              <a:spLocks noChangeShapeType="1"/>
            </p:cNvSpPr>
            <p:nvPr/>
          </p:nvSpPr>
          <p:spPr bwMode="auto">
            <a:xfrm flipV="1">
              <a:off x="773144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3" name="Line 384"/>
            <p:cNvSpPr>
              <a:spLocks noChangeShapeType="1"/>
            </p:cNvSpPr>
            <p:nvPr/>
          </p:nvSpPr>
          <p:spPr bwMode="auto">
            <a:xfrm flipV="1">
              <a:off x="77447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4" name="Line 385"/>
            <p:cNvSpPr>
              <a:spLocks noChangeShapeType="1"/>
            </p:cNvSpPr>
            <p:nvPr/>
          </p:nvSpPr>
          <p:spPr bwMode="auto">
            <a:xfrm flipV="1">
              <a:off x="775811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5" name="Line 386"/>
            <p:cNvSpPr>
              <a:spLocks noChangeShapeType="1"/>
            </p:cNvSpPr>
            <p:nvPr/>
          </p:nvSpPr>
          <p:spPr bwMode="auto">
            <a:xfrm flipV="1">
              <a:off x="779907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6" name="Line 387"/>
            <p:cNvSpPr>
              <a:spLocks noChangeShapeType="1"/>
            </p:cNvSpPr>
            <p:nvPr/>
          </p:nvSpPr>
          <p:spPr bwMode="auto">
            <a:xfrm flipV="1">
              <a:off x="78057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7" name="Line 388"/>
            <p:cNvSpPr>
              <a:spLocks noChangeShapeType="1"/>
            </p:cNvSpPr>
            <p:nvPr/>
          </p:nvSpPr>
          <p:spPr bwMode="auto">
            <a:xfrm flipV="1">
              <a:off x="781335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8" name="Line 389"/>
            <p:cNvSpPr>
              <a:spLocks noChangeShapeType="1"/>
            </p:cNvSpPr>
            <p:nvPr/>
          </p:nvSpPr>
          <p:spPr bwMode="auto">
            <a:xfrm flipV="1">
              <a:off x="782002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399" name="Line 390"/>
            <p:cNvSpPr>
              <a:spLocks noChangeShapeType="1"/>
            </p:cNvSpPr>
            <p:nvPr/>
          </p:nvSpPr>
          <p:spPr bwMode="auto">
            <a:xfrm flipV="1">
              <a:off x="78743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0" name="Line 391"/>
            <p:cNvSpPr>
              <a:spLocks noChangeShapeType="1"/>
            </p:cNvSpPr>
            <p:nvPr/>
          </p:nvSpPr>
          <p:spPr bwMode="auto">
            <a:xfrm flipV="1">
              <a:off x="788193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1" name="Line 392"/>
            <p:cNvSpPr>
              <a:spLocks noChangeShapeType="1"/>
            </p:cNvSpPr>
            <p:nvPr/>
          </p:nvSpPr>
          <p:spPr bwMode="auto">
            <a:xfrm flipV="1">
              <a:off x="791622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2" name="Line 393"/>
            <p:cNvSpPr>
              <a:spLocks noChangeShapeType="1"/>
            </p:cNvSpPr>
            <p:nvPr/>
          </p:nvSpPr>
          <p:spPr bwMode="auto">
            <a:xfrm flipV="1">
              <a:off x="7922895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3" name="Line 394"/>
            <p:cNvSpPr>
              <a:spLocks noChangeShapeType="1"/>
            </p:cNvSpPr>
            <p:nvPr/>
          </p:nvSpPr>
          <p:spPr bwMode="auto">
            <a:xfrm flipV="1">
              <a:off x="792956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4" name="Line 395"/>
            <p:cNvSpPr>
              <a:spLocks noChangeShapeType="1"/>
            </p:cNvSpPr>
            <p:nvPr/>
          </p:nvSpPr>
          <p:spPr bwMode="auto">
            <a:xfrm flipV="1">
              <a:off x="794289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5" name="Line 396"/>
            <p:cNvSpPr>
              <a:spLocks noChangeShapeType="1"/>
            </p:cNvSpPr>
            <p:nvPr/>
          </p:nvSpPr>
          <p:spPr bwMode="auto">
            <a:xfrm flipV="1">
              <a:off x="7950518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6" name="Line 397"/>
            <p:cNvSpPr>
              <a:spLocks noChangeShapeType="1"/>
            </p:cNvSpPr>
            <p:nvPr/>
          </p:nvSpPr>
          <p:spPr bwMode="auto">
            <a:xfrm flipV="1">
              <a:off x="795623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7" name="Line 398"/>
            <p:cNvSpPr>
              <a:spLocks noChangeShapeType="1"/>
            </p:cNvSpPr>
            <p:nvPr/>
          </p:nvSpPr>
          <p:spPr bwMode="auto">
            <a:xfrm flipV="1">
              <a:off x="796290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8" name="Line 399"/>
            <p:cNvSpPr>
              <a:spLocks noChangeShapeType="1"/>
            </p:cNvSpPr>
            <p:nvPr/>
          </p:nvSpPr>
          <p:spPr bwMode="auto">
            <a:xfrm flipV="1">
              <a:off x="798480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09" name="Line 400"/>
            <p:cNvSpPr>
              <a:spLocks noChangeShapeType="1"/>
            </p:cNvSpPr>
            <p:nvPr/>
          </p:nvSpPr>
          <p:spPr bwMode="auto">
            <a:xfrm flipV="1">
              <a:off x="7998143" y="2555240"/>
              <a:ext cx="0" cy="419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0" name="Line 401"/>
            <p:cNvSpPr>
              <a:spLocks noChangeShapeType="1"/>
            </p:cNvSpPr>
            <p:nvPr/>
          </p:nvSpPr>
          <p:spPr bwMode="auto">
            <a:xfrm flipV="1">
              <a:off x="800481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1" name="Line 402"/>
            <p:cNvSpPr>
              <a:spLocks noChangeShapeType="1"/>
            </p:cNvSpPr>
            <p:nvPr/>
          </p:nvSpPr>
          <p:spPr bwMode="auto">
            <a:xfrm flipV="1">
              <a:off x="801147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2" name="Line 403"/>
            <p:cNvSpPr>
              <a:spLocks noChangeShapeType="1"/>
            </p:cNvSpPr>
            <p:nvPr/>
          </p:nvSpPr>
          <p:spPr bwMode="auto">
            <a:xfrm flipV="1">
              <a:off x="805338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3" name="Line 404"/>
            <p:cNvSpPr>
              <a:spLocks noChangeShapeType="1"/>
            </p:cNvSpPr>
            <p:nvPr/>
          </p:nvSpPr>
          <p:spPr bwMode="auto">
            <a:xfrm flipV="1">
              <a:off x="805910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4" name="Line 405"/>
            <p:cNvSpPr>
              <a:spLocks noChangeShapeType="1"/>
            </p:cNvSpPr>
            <p:nvPr/>
          </p:nvSpPr>
          <p:spPr bwMode="auto">
            <a:xfrm flipV="1">
              <a:off x="8065770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5" name="Line 406"/>
            <p:cNvSpPr>
              <a:spLocks noChangeShapeType="1"/>
            </p:cNvSpPr>
            <p:nvPr/>
          </p:nvSpPr>
          <p:spPr bwMode="auto">
            <a:xfrm flipV="1">
              <a:off x="8072438" y="2460942"/>
              <a:ext cx="0" cy="13620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6" name="Line 407"/>
            <p:cNvSpPr>
              <a:spLocks noChangeShapeType="1"/>
            </p:cNvSpPr>
            <p:nvPr/>
          </p:nvSpPr>
          <p:spPr bwMode="auto">
            <a:xfrm flipV="1">
              <a:off x="8079105" y="2519997"/>
              <a:ext cx="0" cy="7715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7" name="Line 408"/>
            <p:cNvSpPr>
              <a:spLocks noChangeShapeType="1"/>
            </p:cNvSpPr>
            <p:nvPr/>
          </p:nvSpPr>
          <p:spPr bwMode="auto">
            <a:xfrm flipV="1">
              <a:off x="8085773" y="2531427"/>
              <a:ext cx="0" cy="6572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8" name="Line 409"/>
            <p:cNvSpPr>
              <a:spLocks noChangeShapeType="1"/>
            </p:cNvSpPr>
            <p:nvPr/>
          </p:nvSpPr>
          <p:spPr bwMode="auto">
            <a:xfrm flipV="1">
              <a:off x="8093393" y="2584767"/>
              <a:ext cx="0" cy="123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19" name="Line 410"/>
            <p:cNvSpPr>
              <a:spLocks noChangeShapeType="1"/>
            </p:cNvSpPr>
            <p:nvPr/>
          </p:nvSpPr>
          <p:spPr bwMode="auto">
            <a:xfrm flipV="1">
              <a:off x="814101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0" name="Line 411"/>
            <p:cNvSpPr>
              <a:spLocks noChangeShapeType="1"/>
            </p:cNvSpPr>
            <p:nvPr/>
          </p:nvSpPr>
          <p:spPr bwMode="auto">
            <a:xfrm flipV="1">
              <a:off x="814768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1" name="Line 412"/>
            <p:cNvSpPr>
              <a:spLocks noChangeShapeType="1"/>
            </p:cNvSpPr>
            <p:nvPr/>
          </p:nvSpPr>
          <p:spPr bwMode="auto">
            <a:xfrm flipV="1">
              <a:off x="815435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2" name="Line 413"/>
            <p:cNvSpPr>
              <a:spLocks noChangeShapeType="1"/>
            </p:cNvSpPr>
            <p:nvPr/>
          </p:nvSpPr>
          <p:spPr bwMode="auto">
            <a:xfrm flipV="1">
              <a:off x="818197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3" name="Line 414"/>
            <p:cNvSpPr>
              <a:spLocks noChangeShapeType="1"/>
            </p:cNvSpPr>
            <p:nvPr/>
          </p:nvSpPr>
          <p:spPr bwMode="auto">
            <a:xfrm flipV="1">
              <a:off x="8332470" y="2566670"/>
              <a:ext cx="0" cy="30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4" name="Line 415"/>
            <p:cNvSpPr>
              <a:spLocks noChangeShapeType="1"/>
            </p:cNvSpPr>
            <p:nvPr/>
          </p:nvSpPr>
          <p:spPr bwMode="auto">
            <a:xfrm flipV="1">
              <a:off x="8339138" y="2584767"/>
              <a:ext cx="0" cy="1238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5" name="Line 416"/>
            <p:cNvSpPr>
              <a:spLocks noChangeShapeType="1"/>
            </p:cNvSpPr>
            <p:nvPr/>
          </p:nvSpPr>
          <p:spPr bwMode="auto">
            <a:xfrm flipV="1">
              <a:off x="8380095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6" name="Line 417"/>
            <p:cNvSpPr>
              <a:spLocks noChangeShapeType="1"/>
            </p:cNvSpPr>
            <p:nvPr/>
          </p:nvSpPr>
          <p:spPr bwMode="auto">
            <a:xfrm flipV="1">
              <a:off x="839438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7" name="Line 418"/>
            <p:cNvSpPr>
              <a:spLocks noChangeShapeType="1"/>
            </p:cNvSpPr>
            <p:nvPr/>
          </p:nvSpPr>
          <p:spPr bwMode="auto">
            <a:xfrm flipV="1">
              <a:off x="855726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8" name="Line 419"/>
            <p:cNvSpPr>
              <a:spLocks noChangeShapeType="1"/>
            </p:cNvSpPr>
            <p:nvPr/>
          </p:nvSpPr>
          <p:spPr bwMode="auto">
            <a:xfrm flipV="1">
              <a:off x="8625840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29" name="Line 420"/>
            <p:cNvSpPr>
              <a:spLocks noChangeShapeType="1"/>
            </p:cNvSpPr>
            <p:nvPr/>
          </p:nvSpPr>
          <p:spPr bwMode="auto">
            <a:xfrm flipV="1">
              <a:off x="8687753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0" name="Line 421"/>
            <p:cNvSpPr>
              <a:spLocks noChangeShapeType="1"/>
            </p:cNvSpPr>
            <p:nvPr/>
          </p:nvSpPr>
          <p:spPr bwMode="auto">
            <a:xfrm flipV="1">
              <a:off x="8830628" y="2591435"/>
              <a:ext cx="0" cy="571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1" name="Line 422"/>
            <p:cNvSpPr>
              <a:spLocks noChangeShapeType="1"/>
            </p:cNvSpPr>
            <p:nvPr/>
          </p:nvSpPr>
          <p:spPr bwMode="auto">
            <a:xfrm>
              <a:off x="6898005" y="2605722"/>
              <a:ext cx="0" cy="485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2" name="Line 423"/>
            <p:cNvSpPr>
              <a:spLocks noChangeShapeType="1"/>
            </p:cNvSpPr>
            <p:nvPr/>
          </p:nvSpPr>
          <p:spPr bwMode="auto">
            <a:xfrm>
              <a:off x="5817870" y="2605722"/>
              <a:ext cx="0" cy="485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3" name="Line 424"/>
            <p:cNvSpPr>
              <a:spLocks noChangeShapeType="1"/>
            </p:cNvSpPr>
            <p:nvPr/>
          </p:nvSpPr>
          <p:spPr bwMode="auto">
            <a:xfrm>
              <a:off x="4732973" y="2605722"/>
              <a:ext cx="0" cy="485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4" name="Line 425"/>
            <p:cNvSpPr>
              <a:spLocks noChangeShapeType="1"/>
            </p:cNvSpPr>
            <p:nvPr/>
          </p:nvSpPr>
          <p:spPr bwMode="auto">
            <a:xfrm>
              <a:off x="4342448" y="2601912"/>
              <a:ext cx="0" cy="14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5" name="Line 426"/>
            <p:cNvSpPr>
              <a:spLocks noChangeShapeType="1"/>
            </p:cNvSpPr>
            <p:nvPr/>
          </p:nvSpPr>
          <p:spPr bwMode="auto">
            <a:xfrm>
              <a:off x="7982903" y="2605722"/>
              <a:ext cx="0" cy="485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6" name="Line 427"/>
            <p:cNvSpPr>
              <a:spLocks noChangeShapeType="1"/>
            </p:cNvSpPr>
            <p:nvPr/>
          </p:nvSpPr>
          <p:spPr bwMode="auto">
            <a:xfrm>
              <a:off x="4219575" y="813117"/>
              <a:ext cx="12287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7" name="Line 428"/>
            <p:cNvSpPr>
              <a:spLocks noChangeShapeType="1"/>
            </p:cNvSpPr>
            <p:nvPr/>
          </p:nvSpPr>
          <p:spPr bwMode="auto">
            <a:xfrm>
              <a:off x="4210050" y="2607627"/>
              <a:ext cx="1238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8" name="Line 429"/>
            <p:cNvSpPr>
              <a:spLocks noChangeShapeType="1"/>
            </p:cNvSpPr>
            <p:nvPr/>
          </p:nvSpPr>
          <p:spPr bwMode="auto">
            <a:xfrm>
              <a:off x="4343400" y="2579052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39" name="Line 430"/>
            <p:cNvSpPr>
              <a:spLocks noChangeShapeType="1"/>
            </p:cNvSpPr>
            <p:nvPr/>
          </p:nvSpPr>
          <p:spPr bwMode="auto">
            <a:xfrm>
              <a:off x="4335780" y="2607627"/>
              <a:ext cx="480822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40" name="Line 431"/>
            <p:cNvSpPr>
              <a:spLocks noChangeShapeType="1"/>
            </p:cNvSpPr>
            <p:nvPr/>
          </p:nvSpPr>
          <p:spPr bwMode="auto">
            <a:xfrm flipV="1">
              <a:off x="4343400" y="815975"/>
              <a:ext cx="0" cy="180403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200"/>
            </a:p>
          </p:txBody>
        </p:sp>
        <p:sp>
          <p:nvSpPr>
            <p:cNvPr id="441" name="Rectangle 432"/>
            <p:cNvSpPr>
              <a:spLocks noChangeArrowheads="1"/>
            </p:cNvSpPr>
            <p:nvPr/>
          </p:nvSpPr>
          <p:spPr bwMode="auto">
            <a:xfrm rot="16200000">
              <a:off x="3236718" y="1629655"/>
              <a:ext cx="1727589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% Relative Abundance</a:t>
              </a:r>
            </a:p>
          </p:txBody>
        </p:sp>
        <p:sp>
          <p:nvSpPr>
            <p:cNvPr id="442" name="Rectangle 433"/>
            <p:cNvSpPr>
              <a:spLocks noChangeArrowheads="1"/>
            </p:cNvSpPr>
            <p:nvPr/>
          </p:nvSpPr>
          <p:spPr bwMode="auto">
            <a:xfrm>
              <a:off x="3902393" y="745490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100</a:t>
              </a:r>
            </a:p>
          </p:txBody>
        </p:sp>
        <p:sp>
          <p:nvSpPr>
            <p:cNvPr id="443" name="Rectangle 434"/>
            <p:cNvSpPr>
              <a:spLocks noChangeArrowheads="1"/>
            </p:cNvSpPr>
            <p:nvPr/>
          </p:nvSpPr>
          <p:spPr bwMode="auto">
            <a:xfrm>
              <a:off x="4016693" y="2528570"/>
              <a:ext cx="270908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0</a:t>
              </a:r>
            </a:p>
          </p:txBody>
        </p:sp>
        <p:sp>
          <p:nvSpPr>
            <p:cNvPr id="444" name="Rectangle 435"/>
            <p:cNvSpPr>
              <a:spLocks noChangeArrowheads="1"/>
            </p:cNvSpPr>
            <p:nvPr/>
          </p:nvSpPr>
          <p:spPr bwMode="auto">
            <a:xfrm>
              <a:off x="4523423" y="26609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250</a:t>
              </a:r>
            </a:p>
          </p:txBody>
        </p:sp>
        <p:sp>
          <p:nvSpPr>
            <p:cNvPr id="445" name="Rectangle 436"/>
            <p:cNvSpPr>
              <a:spLocks noChangeArrowheads="1"/>
            </p:cNvSpPr>
            <p:nvPr/>
          </p:nvSpPr>
          <p:spPr bwMode="auto">
            <a:xfrm>
              <a:off x="5608320" y="26609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500</a:t>
              </a:r>
            </a:p>
          </p:txBody>
        </p:sp>
        <p:sp>
          <p:nvSpPr>
            <p:cNvPr id="446" name="Rectangle 437"/>
            <p:cNvSpPr>
              <a:spLocks noChangeArrowheads="1"/>
            </p:cNvSpPr>
            <p:nvPr/>
          </p:nvSpPr>
          <p:spPr bwMode="auto">
            <a:xfrm>
              <a:off x="6687503" y="26609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750</a:t>
              </a:r>
            </a:p>
          </p:txBody>
        </p:sp>
        <p:sp>
          <p:nvSpPr>
            <p:cNvPr id="447" name="Rectangle 438"/>
            <p:cNvSpPr>
              <a:spLocks noChangeArrowheads="1"/>
            </p:cNvSpPr>
            <p:nvPr/>
          </p:nvSpPr>
          <p:spPr bwMode="auto">
            <a:xfrm>
              <a:off x="7720013" y="2660967"/>
              <a:ext cx="525785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1000</a:t>
              </a:r>
            </a:p>
          </p:txBody>
        </p:sp>
        <p:sp>
          <p:nvSpPr>
            <p:cNvPr id="448" name="Rectangle 450"/>
            <p:cNvSpPr>
              <a:spLocks noChangeArrowheads="1"/>
            </p:cNvSpPr>
            <p:nvPr/>
          </p:nvSpPr>
          <p:spPr bwMode="auto">
            <a:xfrm>
              <a:off x="5863590" y="1444625"/>
              <a:ext cx="803105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FFFFFF"/>
                  </a:solidFill>
                </a:rPr>
                <a:t>[M+2H]</a:t>
              </a:r>
              <a:r>
                <a:rPr lang="en-US" sz="12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449" name="Rectangle 443"/>
            <p:cNvSpPr>
              <a:spLocks noChangeArrowheads="1"/>
            </p:cNvSpPr>
            <p:nvPr/>
          </p:nvSpPr>
          <p:spPr bwMode="auto">
            <a:xfrm>
              <a:off x="6785610" y="58832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762</a:t>
              </a:r>
              <a:endParaRPr lang="en-US" sz="1200" baseline="-25000"/>
            </a:p>
          </p:txBody>
        </p:sp>
        <p:sp>
          <p:nvSpPr>
            <p:cNvPr id="450" name="Rectangle 439"/>
            <p:cNvSpPr>
              <a:spLocks noChangeArrowheads="1"/>
            </p:cNvSpPr>
            <p:nvPr/>
          </p:nvSpPr>
          <p:spPr bwMode="auto">
            <a:xfrm>
              <a:off x="4543425" y="2117090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260</a:t>
              </a:r>
              <a:endParaRPr lang="en-US" sz="1200" baseline="-25000" dirty="0"/>
            </a:p>
          </p:txBody>
        </p:sp>
        <p:sp>
          <p:nvSpPr>
            <p:cNvPr id="451" name="Rectangle 440"/>
            <p:cNvSpPr>
              <a:spLocks noChangeArrowheads="1"/>
            </p:cNvSpPr>
            <p:nvPr/>
          </p:nvSpPr>
          <p:spPr bwMode="auto">
            <a:xfrm>
              <a:off x="5063490" y="213518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389</a:t>
              </a:r>
              <a:endParaRPr lang="en-US" sz="1200" baseline="-25000" dirty="0"/>
            </a:p>
          </p:txBody>
        </p:sp>
        <p:sp>
          <p:nvSpPr>
            <p:cNvPr id="452" name="Rectangle 441"/>
            <p:cNvSpPr>
              <a:spLocks noChangeArrowheads="1"/>
            </p:cNvSpPr>
            <p:nvPr/>
          </p:nvSpPr>
          <p:spPr bwMode="auto">
            <a:xfrm>
              <a:off x="5574030" y="219614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504</a:t>
              </a:r>
              <a:endParaRPr lang="en-US" sz="1200" baseline="-25000"/>
            </a:p>
          </p:txBody>
        </p:sp>
        <p:sp>
          <p:nvSpPr>
            <p:cNvPr id="453" name="Rectangle 442"/>
            <p:cNvSpPr>
              <a:spLocks noChangeArrowheads="1"/>
            </p:cNvSpPr>
            <p:nvPr/>
          </p:nvSpPr>
          <p:spPr bwMode="auto">
            <a:xfrm>
              <a:off x="6221730" y="1824672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633</a:t>
              </a:r>
              <a:endParaRPr lang="en-US" sz="1200" baseline="-25000"/>
            </a:p>
          </p:txBody>
        </p:sp>
        <p:sp>
          <p:nvSpPr>
            <p:cNvPr id="454" name="Rectangle 444"/>
            <p:cNvSpPr>
              <a:spLocks noChangeArrowheads="1"/>
            </p:cNvSpPr>
            <p:nvPr/>
          </p:nvSpPr>
          <p:spPr bwMode="auto">
            <a:xfrm>
              <a:off x="7280910" y="1165542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875</a:t>
              </a:r>
              <a:endParaRPr lang="en-US" sz="1200" baseline="-25000"/>
            </a:p>
          </p:txBody>
        </p:sp>
        <p:sp>
          <p:nvSpPr>
            <p:cNvPr id="455" name="Rectangle 445"/>
            <p:cNvSpPr>
              <a:spLocks noChangeArrowheads="1"/>
            </p:cNvSpPr>
            <p:nvPr/>
          </p:nvSpPr>
          <p:spPr bwMode="auto">
            <a:xfrm>
              <a:off x="4728210" y="1920875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292</a:t>
              </a:r>
              <a:endParaRPr lang="en-US" sz="1200" baseline="-25000"/>
            </a:p>
          </p:txBody>
        </p:sp>
        <p:sp>
          <p:nvSpPr>
            <p:cNvPr id="456" name="Rectangle 446"/>
            <p:cNvSpPr>
              <a:spLocks noChangeArrowheads="1"/>
            </p:cNvSpPr>
            <p:nvPr/>
          </p:nvSpPr>
          <p:spPr bwMode="auto">
            <a:xfrm>
              <a:off x="5233035" y="20132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405</a:t>
              </a:r>
              <a:endParaRPr lang="en-US" sz="1200" baseline="-25000" dirty="0"/>
            </a:p>
          </p:txBody>
        </p:sp>
        <p:sp>
          <p:nvSpPr>
            <p:cNvPr id="457" name="Rectangle 447"/>
            <p:cNvSpPr>
              <a:spLocks noChangeArrowheads="1"/>
            </p:cNvSpPr>
            <p:nvPr/>
          </p:nvSpPr>
          <p:spPr bwMode="auto">
            <a:xfrm>
              <a:off x="5802630" y="20894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534</a:t>
              </a:r>
              <a:endParaRPr lang="en-US" sz="1200" baseline="-25000"/>
            </a:p>
          </p:txBody>
        </p:sp>
        <p:sp>
          <p:nvSpPr>
            <p:cNvPr id="458" name="Rectangle 448"/>
            <p:cNvSpPr>
              <a:spLocks noChangeArrowheads="1"/>
            </p:cNvSpPr>
            <p:nvPr/>
          </p:nvSpPr>
          <p:spPr bwMode="auto">
            <a:xfrm>
              <a:off x="7448550" y="227234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907</a:t>
              </a:r>
              <a:endParaRPr lang="en-US" sz="1200" baseline="-25000"/>
            </a:p>
          </p:txBody>
        </p:sp>
        <p:sp>
          <p:nvSpPr>
            <p:cNvPr id="459" name="Rectangle 449"/>
            <p:cNvSpPr>
              <a:spLocks noChangeArrowheads="1"/>
            </p:cNvSpPr>
            <p:nvPr/>
          </p:nvSpPr>
          <p:spPr bwMode="auto">
            <a:xfrm>
              <a:off x="7715250" y="2272347"/>
              <a:ext cx="525785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dirty="0"/>
                <a:t>1020</a:t>
              </a:r>
              <a:endParaRPr lang="en-US" sz="1200" baseline="-25000" dirty="0"/>
            </a:p>
          </p:txBody>
        </p:sp>
        <p:sp>
          <p:nvSpPr>
            <p:cNvPr id="460" name="Rectangle 451"/>
            <p:cNvSpPr>
              <a:spLocks noChangeArrowheads="1"/>
            </p:cNvSpPr>
            <p:nvPr/>
          </p:nvSpPr>
          <p:spPr bwMode="auto">
            <a:xfrm>
              <a:off x="6374130" y="2284730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663</a:t>
              </a:r>
              <a:endParaRPr lang="en-US" sz="1200" baseline="-25000"/>
            </a:p>
          </p:txBody>
        </p:sp>
        <p:sp>
          <p:nvSpPr>
            <p:cNvPr id="461" name="Rectangle 452"/>
            <p:cNvSpPr>
              <a:spLocks noChangeArrowheads="1"/>
            </p:cNvSpPr>
            <p:nvPr/>
          </p:nvSpPr>
          <p:spPr bwMode="auto">
            <a:xfrm>
              <a:off x="6937058" y="2318067"/>
              <a:ext cx="440826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778</a:t>
              </a:r>
              <a:endParaRPr lang="en-US" sz="1200" baseline="-25000"/>
            </a:p>
          </p:txBody>
        </p:sp>
        <p:sp>
          <p:nvSpPr>
            <p:cNvPr id="462" name="Rectangle 453"/>
            <p:cNvSpPr>
              <a:spLocks noChangeArrowheads="1"/>
            </p:cNvSpPr>
            <p:nvPr/>
          </p:nvSpPr>
          <p:spPr bwMode="auto">
            <a:xfrm>
              <a:off x="8262938" y="2318067"/>
              <a:ext cx="525785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1080</a:t>
              </a:r>
              <a:endParaRPr lang="en-US" sz="1200" baseline="-25000"/>
            </a:p>
          </p:txBody>
        </p:sp>
        <p:sp>
          <p:nvSpPr>
            <p:cNvPr id="463" name="Rectangle 454"/>
            <p:cNvSpPr>
              <a:spLocks noChangeArrowheads="1"/>
            </p:cNvSpPr>
            <p:nvPr/>
          </p:nvSpPr>
          <p:spPr bwMode="auto">
            <a:xfrm>
              <a:off x="7882890" y="2104707"/>
              <a:ext cx="525785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/>
                <a:t>1022</a:t>
              </a:r>
              <a:endParaRPr lang="en-US" sz="1200" baseline="-25000"/>
            </a:p>
          </p:txBody>
        </p:sp>
      </p:grpSp>
      <p:sp>
        <p:nvSpPr>
          <p:cNvPr id="470" name="Oval 469"/>
          <p:cNvSpPr/>
          <p:nvPr/>
        </p:nvSpPr>
        <p:spPr>
          <a:xfrm>
            <a:off x="6835422" y="2415822"/>
            <a:ext cx="228600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1" name="Straight Connector 470"/>
          <p:cNvCxnSpPr/>
          <p:nvPr/>
        </p:nvCxnSpPr>
        <p:spPr>
          <a:xfrm rot="10800000" flipV="1">
            <a:off x="3733800" y="2514602"/>
            <a:ext cx="3124202" cy="137159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Straight Connector 473"/>
          <p:cNvCxnSpPr>
            <a:stCxn id="470" idx="6"/>
          </p:cNvCxnSpPr>
          <p:nvPr/>
        </p:nvCxnSpPr>
        <p:spPr>
          <a:xfrm>
            <a:off x="7064022" y="2530122"/>
            <a:ext cx="1927578" cy="135607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6" name="Rectangle 465"/>
          <p:cNvSpPr/>
          <p:nvPr/>
        </p:nvSpPr>
        <p:spPr>
          <a:xfrm>
            <a:off x="7924800" y="3962400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b="1" dirty="0" smtClean="0">
                <a:latin typeface="Comic Sans MS" pitchFamily="66" charset="0"/>
              </a:rPr>
              <a:t>MS/MS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73884826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65" grpId="0" animBg="1"/>
      <p:bldP spid="470" grpId="0" animBg="1"/>
      <p:bldP spid="46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547151" y="0"/>
            <a:ext cx="407034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Peptide Fragmentation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11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30"/>
          <p:cNvGrpSpPr>
            <a:grpSpLocks noChangeAspect="1"/>
          </p:cNvGrpSpPr>
          <p:nvPr/>
        </p:nvGrpSpPr>
        <p:grpSpPr>
          <a:xfrm>
            <a:off x="914400" y="645602"/>
            <a:ext cx="7315200" cy="573598"/>
            <a:chOff x="-1253925" y="2270008"/>
            <a:chExt cx="11661500" cy="914400"/>
          </a:xfrm>
        </p:grpSpPr>
        <p:sp>
          <p:nvSpPr>
            <p:cNvPr id="12" name="Rounded Rectangle 11"/>
            <p:cNvSpPr/>
            <p:nvPr/>
          </p:nvSpPr>
          <p:spPr>
            <a:xfrm>
              <a:off x="1219200" y="2270008"/>
              <a:ext cx="1752600" cy="914400"/>
            </a:xfrm>
            <a:prstGeom prst="roundRect">
              <a:avLst/>
            </a:prstGeom>
            <a:solidFill>
              <a:srgbClr val="FFC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Mass Analyzer 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695700" y="2270008"/>
              <a:ext cx="1752600" cy="9144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 smtClean="0">
                  <a:solidFill>
                    <a:schemeClr val="tx1"/>
                  </a:solidFill>
                </a:rPr>
                <a:t>Frag-mentation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8654975" y="2270008"/>
              <a:ext cx="1752600" cy="914400"/>
            </a:xfrm>
            <a:prstGeom prst="roundRect">
              <a:avLst/>
            </a:prstGeom>
            <a:solidFill>
              <a:srgbClr val="92D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Detector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971800" y="2727208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448300" y="2727208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-1253925" y="2270008"/>
              <a:ext cx="1752600" cy="914400"/>
            </a:xfrm>
            <a:prstGeom prst="roundRect">
              <a:avLst/>
            </a:prstGeom>
            <a:solidFill>
              <a:srgbClr val="FF9933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Ion Source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172200" y="2270008"/>
              <a:ext cx="1752600" cy="914400"/>
            </a:xfrm>
            <a:prstGeom prst="roundRect">
              <a:avLst/>
            </a:prstGeom>
            <a:solidFill>
              <a:srgbClr val="FFC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Mass Analyzer 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7939750" y="2727208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87100" y="2727208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 cstate="print"/>
          <a:srcRect l="22580" t="6108" r="25807" b="38772"/>
          <a:stretch>
            <a:fillRect/>
          </a:stretch>
        </p:blipFill>
        <p:spPr bwMode="auto">
          <a:xfrm>
            <a:off x="2943842" y="2895600"/>
            <a:ext cx="3837958" cy="2362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cxnSp>
        <p:nvCxnSpPr>
          <p:cNvPr id="35" name="Straight Connector 34"/>
          <p:cNvCxnSpPr/>
          <p:nvPr/>
        </p:nvCxnSpPr>
        <p:spPr>
          <a:xfrm rot="5400000">
            <a:off x="3859389" y="4056945"/>
            <a:ext cx="16002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10800000" flipV="1">
            <a:off x="4307594" y="3254020"/>
            <a:ext cx="381003" cy="2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10800000" flipV="1">
            <a:off x="4627382" y="4854219"/>
            <a:ext cx="381003" cy="2"/>
          </a:xfrm>
          <a:prstGeom prst="line">
            <a:avLst/>
          </a:prstGeom>
          <a:ln w="571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4561" name="Picture 1" descr="C:\Users\fenyo\Desktop\MS-MS-positive.gif"/>
          <p:cNvPicPr>
            <a:picLocks noChangeAspect="1" noChangeArrowheads="1"/>
          </p:cNvPicPr>
          <p:nvPr/>
        </p:nvPicPr>
        <p:blipFill>
          <a:blip r:embed="rId3" cstate="print"/>
          <a:srcRect l="8333" t="14865" r="19748" b="69627"/>
          <a:stretch>
            <a:fillRect/>
          </a:stretch>
        </p:blipFill>
        <p:spPr bwMode="auto">
          <a:xfrm>
            <a:off x="457200" y="1436511"/>
            <a:ext cx="4471865" cy="1300726"/>
          </a:xfrm>
          <a:prstGeom prst="rect">
            <a:avLst/>
          </a:prstGeom>
          <a:noFill/>
        </p:spPr>
      </p:pic>
      <p:pic>
        <p:nvPicPr>
          <p:cNvPr id="33" name="Picture 1" descr="C:\Users\fenyo\Desktop\MS-MS-positive.gif"/>
          <p:cNvPicPr>
            <a:picLocks noChangeAspect="1" noChangeArrowheads="1"/>
          </p:cNvPicPr>
          <p:nvPr/>
        </p:nvPicPr>
        <p:blipFill>
          <a:blip r:embed="rId3" cstate="print"/>
          <a:srcRect l="6250" t="68917" r="18750" b="15639"/>
          <a:stretch>
            <a:fillRect/>
          </a:stretch>
        </p:blipFill>
        <p:spPr bwMode="auto">
          <a:xfrm>
            <a:off x="4419600" y="5410200"/>
            <a:ext cx="4663440" cy="1295400"/>
          </a:xfrm>
          <a:prstGeom prst="rect">
            <a:avLst/>
          </a:prstGeom>
          <a:noFill/>
        </p:spPr>
      </p:pic>
      <p:sp>
        <p:nvSpPr>
          <p:cNvPr id="41" name="TextBox 40"/>
          <p:cNvSpPr txBox="1"/>
          <p:nvPr/>
        </p:nvSpPr>
        <p:spPr>
          <a:xfrm>
            <a:off x="2209800" y="1524000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b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598108" y="52826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</a:rPr>
              <a:t>y</a:t>
            </a:r>
            <a:endParaRPr lang="en-US" sz="3200" b="1" dirty="0">
              <a:solidFill>
                <a:srgbClr val="0070C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572000" y="5410200"/>
            <a:ext cx="4419600" cy="12192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79778" y="1535289"/>
            <a:ext cx="4419600" cy="12192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4" grpId="0" animBg="1"/>
      <p:bldP spid="4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4"/>
          <p:cNvPicPr>
            <a:picLocks noChangeAspect="1" noChangeArrowheads="1"/>
          </p:cNvPicPr>
          <p:nvPr/>
        </p:nvPicPr>
        <p:blipFill>
          <a:blip r:embed="rId3" cstate="print"/>
          <a:srcRect r="24001" b="49916"/>
          <a:stretch>
            <a:fillRect/>
          </a:stretch>
        </p:blipFill>
        <p:spPr bwMode="auto">
          <a:xfrm>
            <a:off x="0" y="1371600"/>
            <a:ext cx="9144000" cy="451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0" y="1447800"/>
            <a:ext cx="9144000" cy="4419600"/>
            <a:chOff x="0" y="912"/>
            <a:chExt cx="5760" cy="2784"/>
          </a:xfrm>
        </p:grpSpPr>
        <p:pic>
          <p:nvPicPr>
            <p:cNvPr id="9222" name="Picture 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0" y="1288"/>
              <a:ext cx="5760" cy="23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223" name="Rectangle 3"/>
            <p:cNvSpPr>
              <a:spLocks noChangeArrowheads="1"/>
            </p:cNvSpPr>
            <p:nvPr/>
          </p:nvSpPr>
          <p:spPr bwMode="auto">
            <a:xfrm>
              <a:off x="0" y="3456"/>
              <a:ext cx="3072" cy="2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4" name="Rectangle 32"/>
            <p:cNvSpPr>
              <a:spLocks noChangeArrowheads="1"/>
            </p:cNvSpPr>
            <p:nvPr/>
          </p:nvSpPr>
          <p:spPr bwMode="auto">
            <a:xfrm>
              <a:off x="0" y="912"/>
              <a:ext cx="3072" cy="38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040597" y="0"/>
            <a:ext cx="50834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omic Sans MS" pitchFamily="66" charset="0"/>
              </a:rPr>
              <a:t>Identification – Tandem MS</a:t>
            </a:r>
          </a:p>
        </p:txBody>
      </p:sp>
      <p:sp>
        <p:nvSpPr>
          <p:cNvPr id="11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3075" name="Picture 3" descr="test"/>
          <p:cNvPicPr>
            <a:picLocks noChangeAspect="1" noChangeArrowheads="1"/>
          </p:cNvPicPr>
          <p:nvPr/>
        </p:nvPicPr>
        <p:blipFill>
          <a:blip r:embed="rId3" cstate="print"/>
          <a:srcRect l="46774" t="90804" r="36571" b="2921"/>
          <a:stretch>
            <a:fillRect/>
          </a:stretch>
        </p:blipFill>
        <p:spPr bwMode="auto">
          <a:xfrm>
            <a:off x="212725" y="835025"/>
            <a:ext cx="533400" cy="309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36600" y="836613"/>
            <a:ext cx="393700" cy="573087"/>
            <a:chOff x="3648" y="1632"/>
            <a:chExt cx="81" cy="118"/>
          </a:xfrm>
        </p:grpSpPr>
        <p:sp>
          <p:nvSpPr>
            <p:cNvPr id="3165" name="Rectangle 5"/>
            <p:cNvSpPr>
              <a:spLocks noChangeAspect="1" noChangeArrowheads="1"/>
            </p:cNvSpPr>
            <p:nvPr/>
          </p:nvSpPr>
          <p:spPr bwMode="auto">
            <a:xfrm>
              <a:off x="3648" y="1632"/>
              <a:ext cx="81" cy="11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6" name="Freeform 6"/>
            <p:cNvSpPr>
              <a:spLocks noChangeAspect="1"/>
            </p:cNvSpPr>
            <p:nvPr/>
          </p:nvSpPr>
          <p:spPr bwMode="auto">
            <a:xfrm>
              <a:off x="3699" y="1642"/>
              <a:ext cx="28" cy="32"/>
            </a:xfrm>
            <a:custGeom>
              <a:avLst/>
              <a:gdLst>
                <a:gd name="T0" fmla="*/ 177 w 196"/>
                <a:gd name="T1" fmla="*/ 9 h 254"/>
                <a:gd name="T2" fmla="*/ 170 w 196"/>
                <a:gd name="T3" fmla="*/ 0 h 254"/>
                <a:gd name="T4" fmla="*/ 164 w 196"/>
                <a:gd name="T5" fmla="*/ 2 h 254"/>
                <a:gd name="T6" fmla="*/ 160 w 196"/>
                <a:gd name="T7" fmla="*/ 11 h 254"/>
                <a:gd name="T8" fmla="*/ 154 w 196"/>
                <a:gd name="T9" fmla="*/ 24 h 254"/>
                <a:gd name="T10" fmla="*/ 148 w 196"/>
                <a:gd name="T11" fmla="*/ 34 h 254"/>
                <a:gd name="T12" fmla="*/ 130 w 196"/>
                <a:gd name="T13" fmla="*/ 50 h 254"/>
                <a:gd name="T14" fmla="*/ 110 w 196"/>
                <a:gd name="T15" fmla="*/ 64 h 254"/>
                <a:gd name="T16" fmla="*/ 110 w 196"/>
                <a:gd name="T17" fmla="*/ 76 h 254"/>
                <a:gd name="T18" fmla="*/ 120 w 196"/>
                <a:gd name="T19" fmla="*/ 88 h 254"/>
                <a:gd name="T20" fmla="*/ 140 w 196"/>
                <a:gd name="T21" fmla="*/ 115 h 254"/>
                <a:gd name="T22" fmla="*/ 150 w 196"/>
                <a:gd name="T23" fmla="*/ 133 h 254"/>
                <a:gd name="T24" fmla="*/ 160 w 196"/>
                <a:gd name="T25" fmla="*/ 150 h 254"/>
                <a:gd name="T26" fmla="*/ 166 w 196"/>
                <a:gd name="T27" fmla="*/ 166 h 254"/>
                <a:gd name="T28" fmla="*/ 170 w 196"/>
                <a:gd name="T29" fmla="*/ 189 h 254"/>
                <a:gd name="T30" fmla="*/ 168 w 196"/>
                <a:gd name="T31" fmla="*/ 210 h 254"/>
                <a:gd name="T32" fmla="*/ 167 w 196"/>
                <a:gd name="T33" fmla="*/ 211 h 254"/>
                <a:gd name="T34" fmla="*/ 167 w 196"/>
                <a:gd name="T35" fmla="*/ 218 h 254"/>
                <a:gd name="T36" fmla="*/ 125 w 196"/>
                <a:gd name="T37" fmla="*/ 178 h 254"/>
                <a:gd name="T38" fmla="*/ 86 w 196"/>
                <a:gd name="T39" fmla="*/ 151 h 254"/>
                <a:gd name="T40" fmla="*/ 49 w 196"/>
                <a:gd name="T41" fmla="*/ 135 h 254"/>
                <a:gd name="T42" fmla="*/ 15 w 196"/>
                <a:gd name="T43" fmla="*/ 132 h 254"/>
                <a:gd name="T44" fmla="*/ 0 w 196"/>
                <a:gd name="T45" fmla="*/ 150 h 254"/>
                <a:gd name="T46" fmla="*/ 8 w 196"/>
                <a:gd name="T47" fmla="*/ 173 h 254"/>
                <a:gd name="T48" fmla="*/ 32 w 196"/>
                <a:gd name="T49" fmla="*/ 184 h 254"/>
                <a:gd name="T50" fmla="*/ 75 w 196"/>
                <a:gd name="T51" fmla="*/ 191 h 254"/>
                <a:gd name="T52" fmla="*/ 107 w 196"/>
                <a:gd name="T53" fmla="*/ 206 h 254"/>
                <a:gd name="T54" fmla="*/ 140 w 196"/>
                <a:gd name="T55" fmla="*/ 229 h 254"/>
                <a:gd name="T56" fmla="*/ 162 w 196"/>
                <a:gd name="T57" fmla="*/ 246 h 254"/>
                <a:gd name="T58" fmla="*/ 174 w 196"/>
                <a:gd name="T59" fmla="*/ 254 h 254"/>
                <a:gd name="T60" fmla="*/ 181 w 196"/>
                <a:gd name="T61" fmla="*/ 254 h 254"/>
                <a:gd name="T62" fmla="*/ 193 w 196"/>
                <a:gd name="T63" fmla="*/ 232 h 254"/>
                <a:gd name="T64" fmla="*/ 194 w 196"/>
                <a:gd name="T65" fmla="*/ 222 h 254"/>
                <a:gd name="T66" fmla="*/ 195 w 196"/>
                <a:gd name="T67" fmla="*/ 193 h 254"/>
                <a:gd name="T68" fmla="*/ 194 w 196"/>
                <a:gd name="T69" fmla="*/ 189 h 254"/>
                <a:gd name="T70" fmla="*/ 194 w 196"/>
                <a:gd name="T71" fmla="*/ 183 h 254"/>
                <a:gd name="T72" fmla="*/ 189 w 196"/>
                <a:gd name="T73" fmla="*/ 162 h 254"/>
                <a:gd name="T74" fmla="*/ 186 w 196"/>
                <a:gd name="T75" fmla="*/ 152 h 254"/>
                <a:gd name="T76" fmla="*/ 167 w 196"/>
                <a:gd name="T77" fmla="*/ 109 h 254"/>
                <a:gd name="T78" fmla="*/ 148 w 196"/>
                <a:gd name="T79" fmla="*/ 81 h 254"/>
                <a:gd name="T80" fmla="*/ 147 w 196"/>
                <a:gd name="T81" fmla="*/ 71 h 254"/>
                <a:gd name="T82" fmla="*/ 160 w 196"/>
                <a:gd name="T83" fmla="*/ 55 h 254"/>
                <a:gd name="T84" fmla="*/ 176 w 196"/>
                <a:gd name="T85" fmla="*/ 28 h 25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96"/>
                <a:gd name="T130" fmla="*/ 0 h 254"/>
                <a:gd name="T131" fmla="*/ 196 w 196"/>
                <a:gd name="T132" fmla="*/ 254 h 25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96" h="254">
                  <a:moveTo>
                    <a:pt x="181" y="17"/>
                  </a:moveTo>
                  <a:lnTo>
                    <a:pt x="177" y="9"/>
                  </a:lnTo>
                  <a:lnTo>
                    <a:pt x="174" y="3"/>
                  </a:lnTo>
                  <a:lnTo>
                    <a:pt x="170" y="0"/>
                  </a:lnTo>
                  <a:lnTo>
                    <a:pt x="168" y="1"/>
                  </a:lnTo>
                  <a:lnTo>
                    <a:pt x="164" y="2"/>
                  </a:lnTo>
                  <a:lnTo>
                    <a:pt x="162" y="6"/>
                  </a:lnTo>
                  <a:lnTo>
                    <a:pt x="160" y="11"/>
                  </a:lnTo>
                  <a:lnTo>
                    <a:pt x="158" y="21"/>
                  </a:lnTo>
                  <a:lnTo>
                    <a:pt x="154" y="24"/>
                  </a:lnTo>
                  <a:lnTo>
                    <a:pt x="152" y="27"/>
                  </a:lnTo>
                  <a:lnTo>
                    <a:pt x="148" y="34"/>
                  </a:lnTo>
                  <a:lnTo>
                    <a:pt x="137" y="45"/>
                  </a:lnTo>
                  <a:lnTo>
                    <a:pt x="130" y="50"/>
                  </a:lnTo>
                  <a:lnTo>
                    <a:pt x="124" y="55"/>
                  </a:lnTo>
                  <a:lnTo>
                    <a:pt x="110" y="64"/>
                  </a:lnTo>
                  <a:lnTo>
                    <a:pt x="109" y="69"/>
                  </a:lnTo>
                  <a:lnTo>
                    <a:pt x="110" y="76"/>
                  </a:lnTo>
                  <a:lnTo>
                    <a:pt x="113" y="81"/>
                  </a:lnTo>
                  <a:lnTo>
                    <a:pt x="120" y="88"/>
                  </a:lnTo>
                  <a:lnTo>
                    <a:pt x="134" y="106"/>
                  </a:lnTo>
                  <a:lnTo>
                    <a:pt x="140" y="115"/>
                  </a:lnTo>
                  <a:lnTo>
                    <a:pt x="146" y="125"/>
                  </a:lnTo>
                  <a:lnTo>
                    <a:pt x="150" y="133"/>
                  </a:lnTo>
                  <a:lnTo>
                    <a:pt x="155" y="142"/>
                  </a:lnTo>
                  <a:lnTo>
                    <a:pt x="160" y="150"/>
                  </a:lnTo>
                  <a:lnTo>
                    <a:pt x="164" y="159"/>
                  </a:lnTo>
                  <a:lnTo>
                    <a:pt x="166" y="166"/>
                  </a:lnTo>
                  <a:lnTo>
                    <a:pt x="168" y="174"/>
                  </a:lnTo>
                  <a:lnTo>
                    <a:pt x="170" y="189"/>
                  </a:lnTo>
                  <a:lnTo>
                    <a:pt x="169" y="203"/>
                  </a:lnTo>
                  <a:lnTo>
                    <a:pt x="168" y="210"/>
                  </a:lnTo>
                  <a:lnTo>
                    <a:pt x="167" y="210"/>
                  </a:lnTo>
                  <a:lnTo>
                    <a:pt x="167" y="211"/>
                  </a:lnTo>
                  <a:lnTo>
                    <a:pt x="167" y="213"/>
                  </a:lnTo>
                  <a:lnTo>
                    <a:pt x="167" y="218"/>
                  </a:lnTo>
                  <a:lnTo>
                    <a:pt x="145" y="196"/>
                  </a:lnTo>
                  <a:lnTo>
                    <a:pt x="125" y="178"/>
                  </a:lnTo>
                  <a:lnTo>
                    <a:pt x="105" y="162"/>
                  </a:lnTo>
                  <a:lnTo>
                    <a:pt x="86" y="151"/>
                  </a:lnTo>
                  <a:lnTo>
                    <a:pt x="67" y="141"/>
                  </a:lnTo>
                  <a:lnTo>
                    <a:pt x="49" y="135"/>
                  </a:lnTo>
                  <a:lnTo>
                    <a:pt x="32" y="132"/>
                  </a:lnTo>
                  <a:lnTo>
                    <a:pt x="15" y="132"/>
                  </a:lnTo>
                  <a:lnTo>
                    <a:pt x="5" y="141"/>
                  </a:lnTo>
                  <a:lnTo>
                    <a:pt x="0" y="150"/>
                  </a:lnTo>
                  <a:lnTo>
                    <a:pt x="1" y="161"/>
                  </a:lnTo>
                  <a:lnTo>
                    <a:pt x="8" y="173"/>
                  </a:lnTo>
                  <a:lnTo>
                    <a:pt x="24" y="184"/>
                  </a:lnTo>
                  <a:lnTo>
                    <a:pt x="32" y="184"/>
                  </a:lnTo>
                  <a:lnTo>
                    <a:pt x="60" y="187"/>
                  </a:lnTo>
                  <a:lnTo>
                    <a:pt x="75" y="191"/>
                  </a:lnTo>
                  <a:lnTo>
                    <a:pt x="91" y="198"/>
                  </a:lnTo>
                  <a:lnTo>
                    <a:pt x="107" y="206"/>
                  </a:lnTo>
                  <a:lnTo>
                    <a:pt x="123" y="216"/>
                  </a:lnTo>
                  <a:lnTo>
                    <a:pt x="140" y="229"/>
                  </a:lnTo>
                  <a:lnTo>
                    <a:pt x="159" y="244"/>
                  </a:lnTo>
                  <a:lnTo>
                    <a:pt x="162" y="246"/>
                  </a:lnTo>
                  <a:lnTo>
                    <a:pt x="166" y="249"/>
                  </a:lnTo>
                  <a:lnTo>
                    <a:pt x="174" y="254"/>
                  </a:lnTo>
                  <a:lnTo>
                    <a:pt x="177" y="254"/>
                  </a:lnTo>
                  <a:lnTo>
                    <a:pt x="181" y="254"/>
                  </a:lnTo>
                  <a:lnTo>
                    <a:pt x="189" y="253"/>
                  </a:lnTo>
                  <a:lnTo>
                    <a:pt x="193" y="232"/>
                  </a:lnTo>
                  <a:lnTo>
                    <a:pt x="193" y="227"/>
                  </a:lnTo>
                  <a:lnTo>
                    <a:pt x="194" y="222"/>
                  </a:lnTo>
                  <a:lnTo>
                    <a:pt x="196" y="213"/>
                  </a:lnTo>
                  <a:lnTo>
                    <a:pt x="195" y="193"/>
                  </a:lnTo>
                  <a:lnTo>
                    <a:pt x="194" y="191"/>
                  </a:lnTo>
                  <a:lnTo>
                    <a:pt x="194" y="189"/>
                  </a:lnTo>
                  <a:lnTo>
                    <a:pt x="194" y="187"/>
                  </a:lnTo>
                  <a:lnTo>
                    <a:pt x="194" y="183"/>
                  </a:lnTo>
                  <a:lnTo>
                    <a:pt x="193" y="174"/>
                  </a:lnTo>
                  <a:lnTo>
                    <a:pt x="189" y="162"/>
                  </a:lnTo>
                  <a:lnTo>
                    <a:pt x="187" y="157"/>
                  </a:lnTo>
                  <a:lnTo>
                    <a:pt x="186" y="152"/>
                  </a:lnTo>
                  <a:lnTo>
                    <a:pt x="178" y="132"/>
                  </a:lnTo>
                  <a:lnTo>
                    <a:pt x="167" y="109"/>
                  </a:lnTo>
                  <a:lnTo>
                    <a:pt x="153" y="89"/>
                  </a:lnTo>
                  <a:lnTo>
                    <a:pt x="148" y="81"/>
                  </a:lnTo>
                  <a:lnTo>
                    <a:pt x="146" y="76"/>
                  </a:lnTo>
                  <a:lnTo>
                    <a:pt x="147" y="71"/>
                  </a:lnTo>
                  <a:lnTo>
                    <a:pt x="150" y="69"/>
                  </a:lnTo>
                  <a:lnTo>
                    <a:pt x="160" y="55"/>
                  </a:lnTo>
                  <a:lnTo>
                    <a:pt x="169" y="42"/>
                  </a:lnTo>
                  <a:lnTo>
                    <a:pt x="176" y="28"/>
                  </a:lnTo>
                  <a:lnTo>
                    <a:pt x="181" y="17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7" name="Freeform 7"/>
            <p:cNvSpPr>
              <a:spLocks noChangeAspect="1"/>
            </p:cNvSpPr>
            <p:nvPr/>
          </p:nvSpPr>
          <p:spPr bwMode="auto">
            <a:xfrm>
              <a:off x="3675" y="1635"/>
              <a:ext cx="21" cy="25"/>
            </a:xfrm>
            <a:custGeom>
              <a:avLst/>
              <a:gdLst>
                <a:gd name="T0" fmla="*/ 145 w 149"/>
                <a:gd name="T1" fmla="*/ 81 h 201"/>
                <a:gd name="T2" fmla="*/ 138 w 149"/>
                <a:gd name="T3" fmla="*/ 61 h 201"/>
                <a:gd name="T4" fmla="*/ 130 w 149"/>
                <a:gd name="T5" fmla="*/ 44 h 201"/>
                <a:gd name="T6" fmla="*/ 119 w 149"/>
                <a:gd name="T7" fmla="*/ 30 h 201"/>
                <a:gd name="T8" fmla="*/ 108 w 149"/>
                <a:gd name="T9" fmla="*/ 17 h 201"/>
                <a:gd name="T10" fmla="*/ 94 w 149"/>
                <a:gd name="T11" fmla="*/ 7 h 201"/>
                <a:gd name="T12" fmla="*/ 80 w 149"/>
                <a:gd name="T13" fmla="*/ 3 h 201"/>
                <a:gd name="T14" fmla="*/ 66 w 149"/>
                <a:gd name="T15" fmla="*/ 0 h 201"/>
                <a:gd name="T16" fmla="*/ 52 w 149"/>
                <a:gd name="T17" fmla="*/ 4 h 201"/>
                <a:gd name="T18" fmla="*/ 36 w 149"/>
                <a:gd name="T19" fmla="*/ 9 h 201"/>
                <a:gd name="T20" fmla="*/ 25 w 149"/>
                <a:gd name="T21" fmla="*/ 18 h 201"/>
                <a:gd name="T22" fmla="*/ 15 w 149"/>
                <a:gd name="T23" fmla="*/ 31 h 201"/>
                <a:gd name="T24" fmla="*/ 8 w 149"/>
                <a:gd name="T25" fmla="*/ 48 h 201"/>
                <a:gd name="T26" fmla="*/ 2 w 149"/>
                <a:gd name="T27" fmla="*/ 65 h 201"/>
                <a:gd name="T28" fmla="*/ 0 w 149"/>
                <a:gd name="T29" fmla="*/ 83 h 201"/>
                <a:gd name="T30" fmla="*/ 0 w 149"/>
                <a:gd name="T31" fmla="*/ 102 h 201"/>
                <a:gd name="T32" fmla="*/ 4 w 149"/>
                <a:gd name="T33" fmla="*/ 122 h 201"/>
                <a:gd name="T34" fmla="*/ 9 w 149"/>
                <a:gd name="T35" fmla="*/ 141 h 201"/>
                <a:gd name="T36" fmla="*/ 12 w 149"/>
                <a:gd name="T37" fmla="*/ 149 h 201"/>
                <a:gd name="T38" fmla="*/ 17 w 149"/>
                <a:gd name="T39" fmla="*/ 158 h 201"/>
                <a:gd name="T40" fmla="*/ 28 w 149"/>
                <a:gd name="T41" fmla="*/ 173 h 201"/>
                <a:gd name="T42" fmla="*/ 41 w 149"/>
                <a:gd name="T43" fmla="*/ 185 h 201"/>
                <a:gd name="T44" fmla="*/ 55 w 149"/>
                <a:gd name="T45" fmla="*/ 194 h 201"/>
                <a:gd name="T46" fmla="*/ 69 w 149"/>
                <a:gd name="T47" fmla="*/ 200 h 201"/>
                <a:gd name="T48" fmla="*/ 83 w 149"/>
                <a:gd name="T49" fmla="*/ 201 h 201"/>
                <a:gd name="T50" fmla="*/ 98 w 149"/>
                <a:gd name="T51" fmla="*/ 199 h 201"/>
                <a:gd name="T52" fmla="*/ 104 w 149"/>
                <a:gd name="T53" fmla="*/ 196 h 201"/>
                <a:gd name="T54" fmla="*/ 107 w 149"/>
                <a:gd name="T55" fmla="*/ 193 h 201"/>
                <a:gd name="T56" fmla="*/ 111 w 149"/>
                <a:gd name="T57" fmla="*/ 192 h 201"/>
                <a:gd name="T58" fmla="*/ 123 w 149"/>
                <a:gd name="T59" fmla="*/ 183 h 201"/>
                <a:gd name="T60" fmla="*/ 127 w 149"/>
                <a:gd name="T61" fmla="*/ 176 h 201"/>
                <a:gd name="T62" fmla="*/ 132 w 149"/>
                <a:gd name="T63" fmla="*/ 170 h 201"/>
                <a:gd name="T64" fmla="*/ 136 w 149"/>
                <a:gd name="T65" fmla="*/ 162 h 201"/>
                <a:gd name="T66" fmla="*/ 141 w 149"/>
                <a:gd name="T67" fmla="*/ 155 h 201"/>
                <a:gd name="T68" fmla="*/ 143 w 149"/>
                <a:gd name="T69" fmla="*/ 145 h 201"/>
                <a:gd name="T70" fmla="*/ 146 w 149"/>
                <a:gd name="T71" fmla="*/ 136 h 201"/>
                <a:gd name="T72" fmla="*/ 149 w 149"/>
                <a:gd name="T73" fmla="*/ 118 h 201"/>
                <a:gd name="T74" fmla="*/ 148 w 149"/>
                <a:gd name="T75" fmla="*/ 115 h 201"/>
                <a:gd name="T76" fmla="*/ 148 w 149"/>
                <a:gd name="T77" fmla="*/ 114 h 201"/>
                <a:gd name="T78" fmla="*/ 148 w 149"/>
                <a:gd name="T79" fmla="*/ 112 h 201"/>
                <a:gd name="T80" fmla="*/ 148 w 149"/>
                <a:gd name="T81" fmla="*/ 108 h 201"/>
                <a:gd name="T82" fmla="*/ 148 w 149"/>
                <a:gd name="T83" fmla="*/ 99 h 201"/>
                <a:gd name="T84" fmla="*/ 145 w 149"/>
                <a:gd name="T85" fmla="*/ 81 h 20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201"/>
                <a:gd name="T131" fmla="*/ 149 w 149"/>
                <a:gd name="T132" fmla="*/ 201 h 20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201">
                  <a:moveTo>
                    <a:pt x="145" y="81"/>
                  </a:moveTo>
                  <a:lnTo>
                    <a:pt x="138" y="61"/>
                  </a:lnTo>
                  <a:lnTo>
                    <a:pt x="130" y="44"/>
                  </a:lnTo>
                  <a:lnTo>
                    <a:pt x="119" y="30"/>
                  </a:lnTo>
                  <a:lnTo>
                    <a:pt x="108" y="17"/>
                  </a:lnTo>
                  <a:lnTo>
                    <a:pt x="94" y="7"/>
                  </a:lnTo>
                  <a:lnTo>
                    <a:pt x="80" y="3"/>
                  </a:lnTo>
                  <a:lnTo>
                    <a:pt x="66" y="0"/>
                  </a:lnTo>
                  <a:lnTo>
                    <a:pt x="52" y="4"/>
                  </a:lnTo>
                  <a:lnTo>
                    <a:pt x="36" y="9"/>
                  </a:lnTo>
                  <a:lnTo>
                    <a:pt x="25" y="18"/>
                  </a:lnTo>
                  <a:lnTo>
                    <a:pt x="15" y="31"/>
                  </a:lnTo>
                  <a:lnTo>
                    <a:pt x="8" y="48"/>
                  </a:lnTo>
                  <a:lnTo>
                    <a:pt x="2" y="65"/>
                  </a:lnTo>
                  <a:lnTo>
                    <a:pt x="0" y="83"/>
                  </a:lnTo>
                  <a:lnTo>
                    <a:pt x="0" y="102"/>
                  </a:lnTo>
                  <a:lnTo>
                    <a:pt x="4" y="122"/>
                  </a:lnTo>
                  <a:lnTo>
                    <a:pt x="9" y="141"/>
                  </a:lnTo>
                  <a:lnTo>
                    <a:pt x="12" y="149"/>
                  </a:lnTo>
                  <a:lnTo>
                    <a:pt x="17" y="158"/>
                  </a:lnTo>
                  <a:lnTo>
                    <a:pt x="28" y="173"/>
                  </a:lnTo>
                  <a:lnTo>
                    <a:pt x="41" y="185"/>
                  </a:lnTo>
                  <a:lnTo>
                    <a:pt x="55" y="194"/>
                  </a:lnTo>
                  <a:lnTo>
                    <a:pt x="69" y="200"/>
                  </a:lnTo>
                  <a:lnTo>
                    <a:pt x="83" y="201"/>
                  </a:lnTo>
                  <a:lnTo>
                    <a:pt x="98" y="199"/>
                  </a:lnTo>
                  <a:lnTo>
                    <a:pt x="104" y="196"/>
                  </a:lnTo>
                  <a:lnTo>
                    <a:pt x="107" y="193"/>
                  </a:lnTo>
                  <a:lnTo>
                    <a:pt x="111" y="192"/>
                  </a:lnTo>
                  <a:lnTo>
                    <a:pt x="123" y="183"/>
                  </a:lnTo>
                  <a:lnTo>
                    <a:pt x="127" y="176"/>
                  </a:lnTo>
                  <a:lnTo>
                    <a:pt x="132" y="170"/>
                  </a:lnTo>
                  <a:lnTo>
                    <a:pt x="136" y="162"/>
                  </a:lnTo>
                  <a:lnTo>
                    <a:pt x="141" y="155"/>
                  </a:lnTo>
                  <a:lnTo>
                    <a:pt x="143" y="145"/>
                  </a:lnTo>
                  <a:lnTo>
                    <a:pt x="146" y="136"/>
                  </a:lnTo>
                  <a:lnTo>
                    <a:pt x="149" y="118"/>
                  </a:lnTo>
                  <a:lnTo>
                    <a:pt x="148" y="115"/>
                  </a:lnTo>
                  <a:lnTo>
                    <a:pt x="148" y="114"/>
                  </a:lnTo>
                  <a:lnTo>
                    <a:pt x="148" y="112"/>
                  </a:lnTo>
                  <a:lnTo>
                    <a:pt x="148" y="108"/>
                  </a:lnTo>
                  <a:lnTo>
                    <a:pt x="148" y="99"/>
                  </a:lnTo>
                  <a:lnTo>
                    <a:pt x="145" y="81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8" name="Freeform 8"/>
            <p:cNvSpPr>
              <a:spLocks noChangeAspect="1"/>
            </p:cNvSpPr>
            <p:nvPr/>
          </p:nvSpPr>
          <p:spPr bwMode="auto">
            <a:xfrm>
              <a:off x="3652" y="1663"/>
              <a:ext cx="32" cy="28"/>
            </a:xfrm>
            <a:custGeom>
              <a:avLst/>
              <a:gdLst>
                <a:gd name="T0" fmla="*/ 217 w 223"/>
                <a:gd name="T1" fmla="*/ 60 h 222"/>
                <a:gd name="T2" fmla="*/ 222 w 223"/>
                <a:gd name="T3" fmla="*/ 42 h 222"/>
                <a:gd name="T4" fmla="*/ 223 w 223"/>
                <a:gd name="T5" fmla="*/ 28 h 222"/>
                <a:gd name="T6" fmla="*/ 218 w 223"/>
                <a:gd name="T7" fmla="*/ 18 h 222"/>
                <a:gd name="T8" fmla="*/ 210 w 223"/>
                <a:gd name="T9" fmla="*/ 14 h 222"/>
                <a:gd name="T10" fmla="*/ 196 w 223"/>
                <a:gd name="T11" fmla="*/ 13 h 222"/>
                <a:gd name="T12" fmla="*/ 168 w 223"/>
                <a:gd name="T13" fmla="*/ 37 h 222"/>
                <a:gd name="T14" fmla="*/ 146 w 223"/>
                <a:gd name="T15" fmla="*/ 74 h 222"/>
                <a:gd name="T16" fmla="*/ 128 w 223"/>
                <a:gd name="T17" fmla="*/ 120 h 222"/>
                <a:gd name="T18" fmla="*/ 115 w 223"/>
                <a:gd name="T19" fmla="*/ 178 h 222"/>
                <a:gd name="T20" fmla="*/ 97 w 223"/>
                <a:gd name="T21" fmla="*/ 158 h 222"/>
                <a:gd name="T22" fmla="*/ 87 w 223"/>
                <a:gd name="T23" fmla="*/ 130 h 222"/>
                <a:gd name="T24" fmla="*/ 83 w 223"/>
                <a:gd name="T25" fmla="*/ 90 h 222"/>
                <a:gd name="T26" fmla="*/ 88 w 223"/>
                <a:gd name="T27" fmla="*/ 43 h 222"/>
                <a:gd name="T28" fmla="*/ 89 w 223"/>
                <a:gd name="T29" fmla="*/ 26 h 222"/>
                <a:gd name="T30" fmla="*/ 84 w 223"/>
                <a:gd name="T31" fmla="*/ 17 h 222"/>
                <a:gd name="T32" fmla="*/ 50 w 223"/>
                <a:gd name="T33" fmla="*/ 18 h 222"/>
                <a:gd name="T34" fmla="*/ 22 w 223"/>
                <a:gd name="T35" fmla="*/ 12 h 222"/>
                <a:gd name="T36" fmla="*/ 10 w 223"/>
                <a:gd name="T37" fmla="*/ 3 h 222"/>
                <a:gd name="T38" fmla="*/ 3 w 223"/>
                <a:gd name="T39" fmla="*/ 1 h 222"/>
                <a:gd name="T40" fmla="*/ 0 w 223"/>
                <a:gd name="T41" fmla="*/ 8 h 222"/>
                <a:gd name="T42" fmla="*/ 2 w 223"/>
                <a:gd name="T43" fmla="*/ 23 h 222"/>
                <a:gd name="T44" fmla="*/ 23 w 223"/>
                <a:gd name="T45" fmla="*/ 37 h 222"/>
                <a:gd name="T46" fmla="*/ 52 w 223"/>
                <a:gd name="T47" fmla="*/ 46 h 222"/>
                <a:gd name="T48" fmla="*/ 59 w 223"/>
                <a:gd name="T49" fmla="*/ 50 h 222"/>
                <a:gd name="T50" fmla="*/ 60 w 223"/>
                <a:gd name="T51" fmla="*/ 59 h 222"/>
                <a:gd name="T52" fmla="*/ 60 w 223"/>
                <a:gd name="T53" fmla="*/ 90 h 222"/>
                <a:gd name="T54" fmla="*/ 65 w 223"/>
                <a:gd name="T55" fmla="*/ 138 h 222"/>
                <a:gd name="T56" fmla="*/ 71 w 223"/>
                <a:gd name="T57" fmla="*/ 159 h 222"/>
                <a:gd name="T58" fmla="*/ 89 w 223"/>
                <a:gd name="T59" fmla="*/ 194 h 222"/>
                <a:gd name="T60" fmla="*/ 115 w 223"/>
                <a:gd name="T61" fmla="*/ 222 h 222"/>
                <a:gd name="T62" fmla="*/ 127 w 223"/>
                <a:gd name="T63" fmla="*/ 215 h 222"/>
                <a:gd name="T64" fmla="*/ 135 w 223"/>
                <a:gd name="T65" fmla="*/ 195 h 222"/>
                <a:gd name="T66" fmla="*/ 149 w 223"/>
                <a:gd name="T67" fmla="*/ 151 h 222"/>
                <a:gd name="T68" fmla="*/ 175 w 223"/>
                <a:gd name="T69" fmla="*/ 100 h 222"/>
                <a:gd name="T70" fmla="*/ 210 w 223"/>
                <a:gd name="T71" fmla="*/ 66 h 22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23"/>
                <a:gd name="T109" fmla="*/ 0 h 222"/>
                <a:gd name="T110" fmla="*/ 223 w 223"/>
                <a:gd name="T111" fmla="*/ 222 h 22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23" h="222">
                  <a:moveTo>
                    <a:pt x="210" y="66"/>
                  </a:moveTo>
                  <a:lnTo>
                    <a:pt x="217" y="60"/>
                  </a:lnTo>
                  <a:lnTo>
                    <a:pt x="220" y="50"/>
                  </a:lnTo>
                  <a:lnTo>
                    <a:pt x="222" y="42"/>
                  </a:lnTo>
                  <a:lnTo>
                    <a:pt x="223" y="34"/>
                  </a:lnTo>
                  <a:lnTo>
                    <a:pt x="223" y="28"/>
                  </a:lnTo>
                  <a:lnTo>
                    <a:pt x="221" y="23"/>
                  </a:lnTo>
                  <a:lnTo>
                    <a:pt x="218" y="18"/>
                  </a:lnTo>
                  <a:lnTo>
                    <a:pt x="214" y="15"/>
                  </a:lnTo>
                  <a:lnTo>
                    <a:pt x="210" y="14"/>
                  </a:lnTo>
                  <a:lnTo>
                    <a:pt x="202" y="12"/>
                  </a:lnTo>
                  <a:lnTo>
                    <a:pt x="196" y="13"/>
                  </a:lnTo>
                  <a:lnTo>
                    <a:pt x="181" y="23"/>
                  </a:lnTo>
                  <a:lnTo>
                    <a:pt x="168" y="37"/>
                  </a:lnTo>
                  <a:lnTo>
                    <a:pt x="156" y="54"/>
                  </a:lnTo>
                  <a:lnTo>
                    <a:pt x="146" y="74"/>
                  </a:lnTo>
                  <a:lnTo>
                    <a:pt x="136" y="95"/>
                  </a:lnTo>
                  <a:lnTo>
                    <a:pt x="128" y="120"/>
                  </a:lnTo>
                  <a:lnTo>
                    <a:pt x="120" y="148"/>
                  </a:lnTo>
                  <a:lnTo>
                    <a:pt x="115" y="178"/>
                  </a:lnTo>
                  <a:lnTo>
                    <a:pt x="104" y="168"/>
                  </a:lnTo>
                  <a:lnTo>
                    <a:pt x="97" y="158"/>
                  </a:lnTo>
                  <a:lnTo>
                    <a:pt x="90" y="145"/>
                  </a:lnTo>
                  <a:lnTo>
                    <a:pt x="87" y="130"/>
                  </a:lnTo>
                  <a:lnTo>
                    <a:pt x="84" y="111"/>
                  </a:lnTo>
                  <a:lnTo>
                    <a:pt x="83" y="90"/>
                  </a:lnTo>
                  <a:lnTo>
                    <a:pt x="84" y="67"/>
                  </a:lnTo>
                  <a:lnTo>
                    <a:pt x="88" y="43"/>
                  </a:lnTo>
                  <a:lnTo>
                    <a:pt x="89" y="33"/>
                  </a:lnTo>
                  <a:lnTo>
                    <a:pt x="89" y="26"/>
                  </a:lnTo>
                  <a:lnTo>
                    <a:pt x="87" y="21"/>
                  </a:lnTo>
                  <a:lnTo>
                    <a:pt x="84" y="17"/>
                  </a:lnTo>
                  <a:lnTo>
                    <a:pt x="66" y="18"/>
                  </a:lnTo>
                  <a:lnTo>
                    <a:pt x="50" y="18"/>
                  </a:lnTo>
                  <a:lnTo>
                    <a:pt x="35" y="15"/>
                  </a:lnTo>
                  <a:lnTo>
                    <a:pt x="22" y="12"/>
                  </a:lnTo>
                  <a:lnTo>
                    <a:pt x="15" y="6"/>
                  </a:lnTo>
                  <a:lnTo>
                    <a:pt x="10" y="3"/>
                  </a:lnTo>
                  <a:lnTo>
                    <a:pt x="5" y="0"/>
                  </a:lnTo>
                  <a:lnTo>
                    <a:pt x="3" y="1"/>
                  </a:lnTo>
                  <a:lnTo>
                    <a:pt x="0" y="3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23"/>
                  </a:lnTo>
                  <a:lnTo>
                    <a:pt x="11" y="31"/>
                  </a:lnTo>
                  <a:lnTo>
                    <a:pt x="23" y="37"/>
                  </a:lnTo>
                  <a:lnTo>
                    <a:pt x="36" y="42"/>
                  </a:lnTo>
                  <a:lnTo>
                    <a:pt x="52" y="46"/>
                  </a:lnTo>
                  <a:lnTo>
                    <a:pt x="56" y="46"/>
                  </a:lnTo>
                  <a:lnTo>
                    <a:pt x="59" y="50"/>
                  </a:lnTo>
                  <a:lnTo>
                    <a:pt x="60" y="56"/>
                  </a:lnTo>
                  <a:lnTo>
                    <a:pt x="60" y="59"/>
                  </a:lnTo>
                  <a:lnTo>
                    <a:pt x="61" y="65"/>
                  </a:lnTo>
                  <a:lnTo>
                    <a:pt x="60" y="90"/>
                  </a:lnTo>
                  <a:lnTo>
                    <a:pt x="61" y="115"/>
                  </a:lnTo>
                  <a:lnTo>
                    <a:pt x="65" y="138"/>
                  </a:lnTo>
                  <a:lnTo>
                    <a:pt x="67" y="148"/>
                  </a:lnTo>
                  <a:lnTo>
                    <a:pt x="71" y="159"/>
                  </a:lnTo>
                  <a:lnTo>
                    <a:pt x="78" y="177"/>
                  </a:lnTo>
                  <a:lnTo>
                    <a:pt x="89" y="194"/>
                  </a:lnTo>
                  <a:lnTo>
                    <a:pt x="100" y="209"/>
                  </a:lnTo>
                  <a:lnTo>
                    <a:pt x="115" y="222"/>
                  </a:lnTo>
                  <a:lnTo>
                    <a:pt x="121" y="219"/>
                  </a:lnTo>
                  <a:lnTo>
                    <a:pt x="127" y="215"/>
                  </a:lnTo>
                  <a:lnTo>
                    <a:pt x="131" y="206"/>
                  </a:lnTo>
                  <a:lnTo>
                    <a:pt x="135" y="195"/>
                  </a:lnTo>
                  <a:lnTo>
                    <a:pt x="141" y="172"/>
                  </a:lnTo>
                  <a:lnTo>
                    <a:pt x="149" y="151"/>
                  </a:lnTo>
                  <a:lnTo>
                    <a:pt x="166" y="116"/>
                  </a:lnTo>
                  <a:lnTo>
                    <a:pt x="175" y="100"/>
                  </a:lnTo>
                  <a:lnTo>
                    <a:pt x="186" y="87"/>
                  </a:lnTo>
                  <a:lnTo>
                    <a:pt x="210" y="66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9" name="Freeform 9"/>
            <p:cNvSpPr>
              <a:spLocks noChangeAspect="1"/>
            </p:cNvSpPr>
            <p:nvPr/>
          </p:nvSpPr>
          <p:spPr bwMode="auto">
            <a:xfrm>
              <a:off x="3660" y="1661"/>
              <a:ext cx="54" cy="86"/>
            </a:xfrm>
            <a:custGeom>
              <a:avLst/>
              <a:gdLst>
                <a:gd name="T0" fmla="*/ 268 w 377"/>
                <a:gd name="T1" fmla="*/ 29 h 692"/>
                <a:gd name="T2" fmla="*/ 243 w 377"/>
                <a:gd name="T3" fmla="*/ 4 h 692"/>
                <a:gd name="T4" fmla="*/ 221 w 377"/>
                <a:gd name="T5" fmla="*/ 1 h 692"/>
                <a:gd name="T6" fmla="*/ 200 w 377"/>
                <a:gd name="T7" fmla="*/ 18 h 692"/>
                <a:gd name="T8" fmla="*/ 182 w 377"/>
                <a:gd name="T9" fmla="*/ 55 h 692"/>
                <a:gd name="T10" fmla="*/ 175 w 377"/>
                <a:gd name="T11" fmla="*/ 120 h 692"/>
                <a:gd name="T12" fmla="*/ 179 w 377"/>
                <a:gd name="T13" fmla="*/ 203 h 692"/>
                <a:gd name="T14" fmla="*/ 167 w 377"/>
                <a:gd name="T15" fmla="*/ 288 h 692"/>
                <a:gd name="T16" fmla="*/ 129 w 377"/>
                <a:gd name="T17" fmla="*/ 339 h 692"/>
                <a:gd name="T18" fmla="*/ 92 w 377"/>
                <a:gd name="T19" fmla="*/ 399 h 692"/>
                <a:gd name="T20" fmla="*/ 64 w 377"/>
                <a:gd name="T21" fmla="*/ 492 h 692"/>
                <a:gd name="T22" fmla="*/ 71 w 377"/>
                <a:gd name="T23" fmla="*/ 524 h 692"/>
                <a:gd name="T24" fmla="*/ 112 w 377"/>
                <a:gd name="T25" fmla="*/ 580 h 692"/>
                <a:gd name="T26" fmla="*/ 133 w 377"/>
                <a:gd name="T27" fmla="*/ 648 h 692"/>
                <a:gd name="T28" fmla="*/ 35 w 377"/>
                <a:gd name="T29" fmla="*/ 654 h 692"/>
                <a:gd name="T30" fmla="*/ 1 w 377"/>
                <a:gd name="T31" fmla="*/ 678 h 692"/>
                <a:gd name="T32" fmla="*/ 14 w 377"/>
                <a:gd name="T33" fmla="*/ 689 h 692"/>
                <a:gd name="T34" fmla="*/ 47 w 377"/>
                <a:gd name="T35" fmla="*/ 692 h 692"/>
                <a:gd name="T36" fmla="*/ 117 w 377"/>
                <a:gd name="T37" fmla="*/ 671 h 692"/>
                <a:gd name="T38" fmla="*/ 142 w 377"/>
                <a:gd name="T39" fmla="*/ 671 h 692"/>
                <a:gd name="T40" fmla="*/ 152 w 377"/>
                <a:gd name="T41" fmla="*/ 669 h 692"/>
                <a:gd name="T42" fmla="*/ 160 w 377"/>
                <a:gd name="T43" fmla="*/ 662 h 692"/>
                <a:gd name="T44" fmla="*/ 144 w 377"/>
                <a:gd name="T45" fmla="*/ 592 h 692"/>
                <a:gd name="T46" fmla="*/ 110 w 377"/>
                <a:gd name="T47" fmla="*/ 535 h 692"/>
                <a:gd name="T48" fmla="*/ 107 w 377"/>
                <a:gd name="T49" fmla="*/ 463 h 692"/>
                <a:gd name="T50" fmla="*/ 141 w 377"/>
                <a:gd name="T51" fmla="*/ 409 h 692"/>
                <a:gd name="T52" fmla="*/ 184 w 377"/>
                <a:gd name="T53" fmla="*/ 379 h 692"/>
                <a:gd name="T54" fmla="*/ 207 w 377"/>
                <a:gd name="T55" fmla="*/ 374 h 692"/>
                <a:gd name="T56" fmla="*/ 287 w 377"/>
                <a:gd name="T57" fmla="*/ 436 h 692"/>
                <a:gd name="T58" fmla="*/ 348 w 377"/>
                <a:gd name="T59" fmla="*/ 514 h 692"/>
                <a:gd name="T60" fmla="*/ 245 w 377"/>
                <a:gd name="T61" fmla="*/ 650 h 692"/>
                <a:gd name="T62" fmla="*/ 252 w 377"/>
                <a:gd name="T63" fmla="*/ 660 h 692"/>
                <a:gd name="T64" fmla="*/ 271 w 377"/>
                <a:gd name="T65" fmla="*/ 665 h 692"/>
                <a:gd name="T66" fmla="*/ 312 w 377"/>
                <a:gd name="T67" fmla="*/ 673 h 692"/>
                <a:gd name="T68" fmla="*/ 345 w 377"/>
                <a:gd name="T69" fmla="*/ 691 h 692"/>
                <a:gd name="T70" fmla="*/ 352 w 377"/>
                <a:gd name="T71" fmla="*/ 691 h 692"/>
                <a:gd name="T72" fmla="*/ 355 w 377"/>
                <a:gd name="T73" fmla="*/ 690 h 692"/>
                <a:gd name="T74" fmla="*/ 361 w 377"/>
                <a:gd name="T75" fmla="*/ 687 h 692"/>
                <a:gd name="T76" fmla="*/ 365 w 377"/>
                <a:gd name="T77" fmla="*/ 685 h 692"/>
                <a:gd name="T78" fmla="*/ 368 w 377"/>
                <a:gd name="T79" fmla="*/ 678 h 692"/>
                <a:gd name="T80" fmla="*/ 362 w 377"/>
                <a:gd name="T81" fmla="*/ 660 h 692"/>
                <a:gd name="T82" fmla="*/ 296 w 377"/>
                <a:gd name="T83" fmla="*/ 643 h 692"/>
                <a:gd name="T84" fmla="*/ 295 w 377"/>
                <a:gd name="T85" fmla="*/ 601 h 692"/>
                <a:gd name="T86" fmla="*/ 369 w 377"/>
                <a:gd name="T87" fmla="*/ 538 h 692"/>
                <a:gd name="T88" fmla="*/ 375 w 377"/>
                <a:gd name="T89" fmla="*/ 491 h 692"/>
                <a:gd name="T90" fmla="*/ 323 w 377"/>
                <a:gd name="T91" fmla="*/ 403 h 692"/>
                <a:gd name="T92" fmla="*/ 278 w 377"/>
                <a:gd name="T93" fmla="*/ 298 h 692"/>
                <a:gd name="T94" fmla="*/ 302 w 377"/>
                <a:gd name="T95" fmla="*/ 193 h 692"/>
                <a:gd name="T96" fmla="*/ 295 w 377"/>
                <a:gd name="T97" fmla="*/ 90 h 69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377"/>
                <a:gd name="T148" fmla="*/ 0 h 692"/>
                <a:gd name="T149" fmla="*/ 377 w 377"/>
                <a:gd name="T150" fmla="*/ 692 h 69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377" h="692">
                  <a:moveTo>
                    <a:pt x="286" y="59"/>
                  </a:moveTo>
                  <a:lnTo>
                    <a:pt x="276" y="42"/>
                  </a:lnTo>
                  <a:lnTo>
                    <a:pt x="268" y="29"/>
                  </a:lnTo>
                  <a:lnTo>
                    <a:pt x="259" y="19"/>
                  </a:lnTo>
                  <a:lnTo>
                    <a:pt x="251" y="11"/>
                  </a:lnTo>
                  <a:lnTo>
                    <a:pt x="243" y="4"/>
                  </a:lnTo>
                  <a:lnTo>
                    <a:pt x="235" y="1"/>
                  </a:lnTo>
                  <a:lnTo>
                    <a:pt x="227" y="0"/>
                  </a:lnTo>
                  <a:lnTo>
                    <a:pt x="221" y="1"/>
                  </a:lnTo>
                  <a:lnTo>
                    <a:pt x="213" y="4"/>
                  </a:lnTo>
                  <a:lnTo>
                    <a:pt x="207" y="10"/>
                  </a:lnTo>
                  <a:lnTo>
                    <a:pt x="200" y="18"/>
                  </a:lnTo>
                  <a:lnTo>
                    <a:pt x="194" y="28"/>
                  </a:lnTo>
                  <a:lnTo>
                    <a:pt x="188" y="41"/>
                  </a:lnTo>
                  <a:lnTo>
                    <a:pt x="182" y="55"/>
                  </a:lnTo>
                  <a:lnTo>
                    <a:pt x="176" y="72"/>
                  </a:lnTo>
                  <a:lnTo>
                    <a:pt x="171" y="92"/>
                  </a:lnTo>
                  <a:lnTo>
                    <a:pt x="175" y="120"/>
                  </a:lnTo>
                  <a:lnTo>
                    <a:pt x="178" y="147"/>
                  </a:lnTo>
                  <a:lnTo>
                    <a:pt x="179" y="174"/>
                  </a:lnTo>
                  <a:lnTo>
                    <a:pt x="179" y="203"/>
                  </a:lnTo>
                  <a:lnTo>
                    <a:pt x="176" y="230"/>
                  </a:lnTo>
                  <a:lnTo>
                    <a:pt x="173" y="259"/>
                  </a:lnTo>
                  <a:lnTo>
                    <a:pt x="167" y="288"/>
                  </a:lnTo>
                  <a:lnTo>
                    <a:pt x="160" y="317"/>
                  </a:lnTo>
                  <a:lnTo>
                    <a:pt x="143" y="326"/>
                  </a:lnTo>
                  <a:lnTo>
                    <a:pt x="129" y="339"/>
                  </a:lnTo>
                  <a:lnTo>
                    <a:pt x="116" y="356"/>
                  </a:lnTo>
                  <a:lnTo>
                    <a:pt x="104" y="377"/>
                  </a:lnTo>
                  <a:lnTo>
                    <a:pt x="92" y="399"/>
                  </a:lnTo>
                  <a:lnTo>
                    <a:pt x="82" y="426"/>
                  </a:lnTo>
                  <a:lnTo>
                    <a:pt x="72" y="457"/>
                  </a:lnTo>
                  <a:lnTo>
                    <a:pt x="64" y="492"/>
                  </a:lnTo>
                  <a:lnTo>
                    <a:pt x="63" y="504"/>
                  </a:lnTo>
                  <a:lnTo>
                    <a:pt x="66" y="517"/>
                  </a:lnTo>
                  <a:lnTo>
                    <a:pt x="71" y="524"/>
                  </a:lnTo>
                  <a:lnTo>
                    <a:pt x="80" y="532"/>
                  </a:lnTo>
                  <a:lnTo>
                    <a:pt x="97" y="554"/>
                  </a:lnTo>
                  <a:lnTo>
                    <a:pt x="112" y="580"/>
                  </a:lnTo>
                  <a:lnTo>
                    <a:pt x="126" y="607"/>
                  </a:lnTo>
                  <a:lnTo>
                    <a:pt x="139" y="637"/>
                  </a:lnTo>
                  <a:lnTo>
                    <a:pt x="133" y="648"/>
                  </a:lnTo>
                  <a:lnTo>
                    <a:pt x="99" y="645"/>
                  </a:lnTo>
                  <a:lnTo>
                    <a:pt x="67" y="647"/>
                  </a:lnTo>
                  <a:lnTo>
                    <a:pt x="35" y="654"/>
                  </a:lnTo>
                  <a:lnTo>
                    <a:pt x="3" y="665"/>
                  </a:lnTo>
                  <a:lnTo>
                    <a:pt x="0" y="671"/>
                  </a:lnTo>
                  <a:lnTo>
                    <a:pt x="1" y="678"/>
                  </a:lnTo>
                  <a:lnTo>
                    <a:pt x="2" y="682"/>
                  </a:lnTo>
                  <a:lnTo>
                    <a:pt x="8" y="687"/>
                  </a:lnTo>
                  <a:lnTo>
                    <a:pt x="14" y="689"/>
                  </a:lnTo>
                  <a:lnTo>
                    <a:pt x="23" y="691"/>
                  </a:lnTo>
                  <a:lnTo>
                    <a:pt x="34" y="691"/>
                  </a:lnTo>
                  <a:lnTo>
                    <a:pt x="47" y="692"/>
                  </a:lnTo>
                  <a:lnTo>
                    <a:pt x="69" y="681"/>
                  </a:lnTo>
                  <a:lnTo>
                    <a:pt x="93" y="674"/>
                  </a:lnTo>
                  <a:lnTo>
                    <a:pt x="117" y="671"/>
                  </a:lnTo>
                  <a:lnTo>
                    <a:pt x="141" y="672"/>
                  </a:lnTo>
                  <a:lnTo>
                    <a:pt x="141" y="671"/>
                  </a:lnTo>
                  <a:lnTo>
                    <a:pt x="142" y="671"/>
                  </a:lnTo>
                  <a:lnTo>
                    <a:pt x="144" y="671"/>
                  </a:lnTo>
                  <a:lnTo>
                    <a:pt x="148" y="671"/>
                  </a:lnTo>
                  <a:lnTo>
                    <a:pt x="152" y="669"/>
                  </a:lnTo>
                  <a:lnTo>
                    <a:pt x="156" y="668"/>
                  </a:lnTo>
                  <a:lnTo>
                    <a:pt x="158" y="664"/>
                  </a:lnTo>
                  <a:lnTo>
                    <a:pt x="160" y="662"/>
                  </a:lnTo>
                  <a:lnTo>
                    <a:pt x="163" y="655"/>
                  </a:lnTo>
                  <a:lnTo>
                    <a:pt x="158" y="627"/>
                  </a:lnTo>
                  <a:lnTo>
                    <a:pt x="144" y="592"/>
                  </a:lnTo>
                  <a:lnTo>
                    <a:pt x="129" y="562"/>
                  </a:lnTo>
                  <a:lnTo>
                    <a:pt x="119" y="547"/>
                  </a:lnTo>
                  <a:lnTo>
                    <a:pt x="110" y="535"/>
                  </a:lnTo>
                  <a:lnTo>
                    <a:pt x="89" y="511"/>
                  </a:lnTo>
                  <a:lnTo>
                    <a:pt x="97" y="485"/>
                  </a:lnTo>
                  <a:lnTo>
                    <a:pt x="107" y="463"/>
                  </a:lnTo>
                  <a:lnTo>
                    <a:pt x="117" y="443"/>
                  </a:lnTo>
                  <a:lnTo>
                    <a:pt x="129" y="426"/>
                  </a:lnTo>
                  <a:lnTo>
                    <a:pt x="141" y="409"/>
                  </a:lnTo>
                  <a:lnTo>
                    <a:pt x="155" y="397"/>
                  </a:lnTo>
                  <a:lnTo>
                    <a:pt x="169" y="387"/>
                  </a:lnTo>
                  <a:lnTo>
                    <a:pt x="184" y="379"/>
                  </a:lnTo>
                  <a:lnTo>
                    <a:pt x="191" y="379"/>
                  </a:lnTo>
                  <a:lnTo>
                    <a:pt x="199" y="378"/>
                  </a:lnTo>
                  <a:lnTo>
                    <a:pt x="207" y="374"/>
                  </a:lnTo>
                  <a:lnTo>
                    <a:pt x="217" y="371"/>
                  </a:lnTo>
                  <a:lnTo>
                    <a:pt x="253" y="401"/>
                  </a:lnTo>
                  <a:lnTo>
                    <a:pt x="287" y="436"/>
                  </a:lnTo>
                  <a:lnTo>
                    <a:pt x="319" y="474"/>
                  </a:lnTo>
                  <a:lnTo>
                    <a:pt x="333" y="493"/>
                  </a:lnTo>
                  <a:lnTo>
                    <a:pt x="348" y="514"/>
                  </a:lnTo>
                  <a:lnTo>
                    <a:pt x="258" y="607"/>
                  </a:lnTo>
                  <a:lnTo>
                    <a:pt x="245" y="628"/>
                  </a:lnTo>
                  <a:lnTo>
                    <a:pt x="245" y="650"/>
                  </a:lnTo>
                  <a:lnTo>
                    <a:pt x="245" y="652"/>
                  </a:lnTo>
                  <a:lnTo>
                    <a:pt x="247" y="655"/>
                  </a:lnTo>
                  <a:lnTo>
                    <a:pt x="252" y="660"/>
                  </a:lnTo>
                  <a:lnTo>
                    <a:pt x="255" y="661"/>
                  </a:lnTo>
                  <a:lnTo>
                    <a:pt x="260" y="663"/>
                  </a:lnTo>
                  <a:lnTo>
                    <a:pt x="271" y="665"/>
                  </a:lnTo>
                  <a:lnTo>
                    <a:pt x="281" y="665"/>
                  </a:lnTo>
                  <a:lnTo>
                    <a:pt x="293" y="668"/>
                  </a:lnTo>
                  <a:lnTo>
                    <a:pt x="312" y="673"/>
                  </a:lnTo>
                  <a:lnTo>
                    <a:pt x="329" y="681"/>
                  </a:lnTo>
                  <a:lnTo>
                    <a:pt x="345" y="692"/>
                  </a:lnTo>
                  <a:lnTo>
                    <a:pt x="345" y="691"/>
                  </a:lnTo>
                  <a:lnTo>
                    <a:pt x="346" y="691"/>
                  </a:lnTo>
                  <a:lnTo>
                    <a:pt x="348" y="691"/>
                  </a:lnTo>
                  <a:lnTo>
                    <a:pt x="352" y="691"/>
                  </a:lnTo>
                  <a:lnTo>
                    <a:pt x="352" y="690"/>
                  </a:lnTo>
                  <a:lnTo>
                    <a:pt x="353" y="690"/>
                  </a:lnTo>
                  <a:lnTo>
                    <a:pt x="355" y="690"/>
                  </a:lnTo>
                  <a:lnTo>
                    <a:pt x="359" y="690"/>
                  </a:lnTo>
                  <a:lnTo>
                    <a:pt x="361" y="688"/>
                  </a:lnTo>
                  <a:lnTo>
                    <a:pt x="361" y="687"/>
                  </a:lnTo>
                  <a:lnTo>
                    <a:pt x="362" y="687"/>
                  </a:lnTo>
                  <a:lnTo>
                    <a:pt x="364" y="687"/>
                  </a:lnTo>
                  <a:lnTo>
                    <a:pt x="365" y="685"/>
                  </a:lnTo>
                  <a:lnTo>
                    <a:pt x="367" y="683"/>
                  </a:lnTo>
                  <a:lnTo>
                    <a:pt x="367" y="680"/>
                  </a:lnTo>
                  <a:lnTo>
                    <a:pt x="368" y="678"/>
                  </a:lnTo>
                  <a:lnTo>
                    <a:pt x="368" y="673"/>
                  </a:lnTo>
                  <a:lnTo>
                    <a:pt x="365" y="667"/>
                  </a:lnTo>
                  <a:lnTo>
                    <a:pt x="362" y="660"/>
                  </a:lnTo>
                  <a:lnTo>
                    <a:pt x="341" y="652"/>
                  </a:lnTo>
                  <a:lnTo>
                    <a:pt x="320" y="647"/>
                  </a:lnTo>
                  <a:lnTo>
                    <a:pt x="296" y="643"/>
                  </a:lnTo>
                  <a:lnTo>
                    <a:pt x="270" y="641"/>
                  </a:lnTo>
                  <a:lnTo>
                    <a:pt x="270" y="628"/>
                  </a:lnTo>
                  <a:lnTo>
                    <a:pt x="295" y="601"/>
                  </a:lnTo>
                  <a:lnTo>
                    <a:pt x="319" y="577"/>
                  </a:lnTo>
                  <a:lnTo>
                    <a:pt x="343" y="556"/>
                  </a:lnTo>
                  <a:lnTo>
                    <a:pt x="369" y="538"/>
                  </a:lnTo>
                  <a:lnTo>
                    <a:pt x="375" y="520"/>
                  </a:lnTo>
                  <a:lnTo>
                    <a:pt x="377" y="505"/>
                  </a:lnTo>
                  <a:lnTo>
                    <a:pt x="375" y="491"/>
                  </a:lnTo>
                  <a:lnTo>
                    <a:pt x="369" y="478"/>
                  </a:lnTo>
                  <a:lnTo>
                    <a:pt x="347" y="439"/>
                  </a:lnTo>
                  <a:lnTo>
                    <a:pt x="323" y="403"/>
                  </a:lnTo>
                  <a:lnTo>
                    <a:pt x="295" y="368"/>
                  </a:lnTo>
                  <a:lnTo>
                    <a:pt x="264" y="335"/>
                  </a:lnTo>
                  <a:lnTo>
                    <a:pt x="278" y="298"/>
                  </a:lnTo>
                  <a:lnTo>
                    <a:pt x="289" y="262"/>
                  </a:lnTo>
                  <a:lnTo>
                    <a:pt x="297" y="227"/>
                  </a:lnTo>
                  <a:lnTo>
                    <a:pt x="302" y="193"/>
                  </a:lnTo>
                  <a:lnTo>
                    <a:pt x="303" y="158"/>
                  </a:lnTo>
                  <a:lnTo>
                    <a:pt x="301" y="124"/>
                  </a:lnTo>
                  <a:lnTo>
                    <a:pt x="295" y="90"/>
                  </a:lnTo>
                  <a:lnTo>
                    <a:pt x="286" y="59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0" name="Freeform 10"/>
            <p:cNvSpPr>
              <a:spLocks noChangeAspect="1"/>
            </p:cNvSpPr>
            <p:nvPr/>
          </p:nvSpPr>
          <p:spPr bwMode="auto">
            <a:xfrm>
              <a:off x="3675" y="1635"/>
              <a:ext cx="21" cy="25"/>
            </a:xfrm>
            <a:custGeom>
              <a:avLst/>
              <a:gdLst>
                <a:gd name="T0" fmla="*/ 108 w 149"/>
                <a:gd name="T1" fmla="*/ 17 h 201"/>
                <a:gd name="T2" fmla="*/ 94 w 149"/>
                <a:gd name="T3" fmla="*/ 7 h 201"/>
                <a:gd name="T4" fmla="*/ 80 w 149"/>
                <a:gd name="T5" fmla="*/ 3 h 201"/>
                <a:gd name="T6" fmla="*/ 66 w 149"/>
                <a:gd name="T7" fmla="*/ 0 h 201"/>
                <a:gd name="T8" fmla="*/ 52 w 149"/>
                <a:gd name="T9" fmla="*/ 4 h 201"/>
                <a:gd name="T10" fmla="*/ 36 w 149"/>
                <a:gd name="T11" fmla="*/ 9 h 201"/>
                <a:gd name="T12" fmla="*/ 25 w 149"/>
                <a:gd name="T13" fmla="*/ 18 h 201"/>
                <a:gd name="T14" fmla="*/ 15 w 149"/>
                <a:gd name="T15" fmla="*/ 31 h 201"/>
                <a:gd name="T16" fmla="*/ 8 w 149"/>
                <a:gd name="T17" fmla="*/ 48 h 201"/>
                <a:gd name="T18" fmla="*/ 2 w 149"/>
                <a:gd name="T19" fmla="*/ 65 h 201"/>
                <a:gd name="T20" fmla="*/ 0 w 149"/>
                <a:gd name="T21" fmla="*/ 83 h 201"/>
                <a:gd name="T22" fmla="*/ 0 w 149"/>
                <a:gd name="T23" fmla="*/ 102 h 201"/>
                <a:gd name="T24" fmla="*/ 4 w 149"/>
                <a:gd name="T25" fmla="*/ 122 h 201"/>
                <a:gd name="T26" fmla="*/ 9 w 149"/>
                <a:gd name="T27" fmla="*/ 141 h 201"/>
                <a:gd name="T28" fmla="*/ 12 w 149"/>
                <a:gd name="T29" fmla="*/ 149 h 201"/>
                <a:gd name="T30" fmla="*/ 17 w 149"/>
                <a:gd name="T31" fmla="*/ 158 h 201"/>
                <a:gd name="T32" fmla="*/ 28 w 149"/>
                <a:gd name="T33" fmla="*/ 173 h 201"/>
                <a:gd name="T34" fmla="*/ 41 w 149"/>
                <a:gd name="T35" fmla="*/ 185 h 201"/>
                <a:gd name="T36" fmla="*/ 55 w 149"/>
                <a:gd name="T37" fmla="*/ 194 h 201"/>
                <a:gd name="T38" fmla="*/ 69 w 149"/>
                <a:gd name="T39" fmla="*/ 200 h 201"/>
                <a:gd name="T40" fmla="*/ 83 w 149"/>
                <a:gd name="T41" fmla="*/ 201 h 201"/>
                <a:gd name="T42" fmla="*/ 98 w 149"/>
                <a:gd name="T43" fmla="*/ 199 h 201"/>
                <a:gd name="T44" fmla="*/ 104 w 149"/>
                <a:gd name="T45" fmla="*/ 196 h 201"/>
                <a:gd name="T46" fmla="*/ 107 w 149"/>
                <a:gd name="T47" fmla="*/ 193 h 201"/>
                <a:gd name="T48" fmla="*/ 111 w 149"/>
                <a:gd name="T49" fmla="*/ 192 h 201"/>
                <a:gd name="T50" fmla="*/ 123 w 149"/>
                <a:gd name="T51" fmla="*/ 183 h 201"/>
                <a:gd name="T52" fmla="*/ 127 w 149"/>
                <a:gd name="T53" fmla="*/ 176 h 201"/>
                <a:gd name="T54" fmla="*/ 132 w 149"/>
                <a:gd name="T55" fmla="*/ 170 h 201"/>
                <a:gd name="T56" fmla="*/ 136 w 149"/>
                <a:gd name="T57" fmla="*/ 162 h 201"/>
                <a:gd name="T58" fmla="*/ 141 w 149"/>
                <a:gd name="T59" fmla="*/ 155 h 201"/>
                <a:gd name="T60" fmla="*/ 143 w 149"/>
                <a:gd name="T61" fmla="*/ 145 h 201"/>
                <a:gd name="T62" fmla="*/ 146 w 149"/>
                <a:gd name="T63" fmla="*/ 136 h 201"/>
                <a:gd name="T64" fmla="*/ 149 w 149"/>
                <a:gd name="T65" fmla="*/ 118 h 201"/>
                <a:gd name="T66" fmla="*/ 148 w 149"/>
                <a:gd name="T67" fmla="*/ 115 h 201"/>
                <a:gd name="T68" fmla="*/ 148 w 149"/>
                <a:gd name="T69" fmla="*/ 114 h 201"/>
                <a:gd name="T70" fmla="*/ 148 w 149"/>
                <a:gd name="T71" fmla="*/ 112 h 201"/>
                <a:gd name="T72" fmla="*/ 148 w 149"/>
                <a:gd name="T73" fmla="*/ 108 h 201"/>
                <a:gd name="T74" fmla="*/ 148 w 149"/>
                <a:gd name="T75" fmla="*/ 99 h 201"/>
                <a:gd name="T76" fmla="*/ 145 w 149"/>
                <a:gd name="T77" fmla="*/ 81 h 201"/>
                <a:gd name="T78" fmla="*/ 138 w 149"/>
                <a:gd name="T79" fmla="*/ 61 h 201"/>
                <a:gd name="T80" fmla="*/ 130 w 149"/>
                <a:gd name="T81" fmla="*/ 44 h 201"/>
                <a:gd name="T82" fmla="*/ 119 w 149"/>
                <a:gd name="T83" fmla="*/ 30 h 201"/>
                <a:gd name="T84" fmla="*/ 108 w 149"/>
                <a:gd name="T85" fmla="*/ 17 h 20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201"/>
                <a:gd name="T131" fmla="*/ 149 w 149"/>
                <a:gd name="T132" fmla="*/ 201 h 20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201">
                  <a:moveTo>
                    <a:pt x="108" y="17"/>
                  </a:moveTo>
                  <a:lnTo>
                    <a:pt x="94" y="7"/>
                  </a:lnTo>
                  <a:lnTo>
                    <a:pt x="80" y="3"/>
                  </a:lnTo>
                  <a:lnTo>
                    <a:pt x="66" y="0"/>
                  </a:lnTo>
                  <a:lnTo>
                    <a:pt x="52" y="4"/>
                  </a:lnTo>
                  <a:lnTo>
                    <a:pt x="36" y="9"/>
                  </a:lnTo>
                  <a:lnTo>
                    <a:pt x="25" y="18"/>
                  </a:lnTo>
                  <a:lnTo>
                    <a:pt x="15" y="31"/>
                  </a:lnTo>
                  <a:lnTo>
                    <a:pt x="8" y="48"/>
                  </a:lnTo>
                  <a:lnTo>
                    <a:pt x="2" y="65"/>
                  </a:lnTo>
                  <a:lnTo>
                    <a:pt x="0" y="83"/>
                  </a:lnTo>
                  <a:lnTo>
                    <a:pt x="0" y="102"/>
                  </a:lnTo>
                  <a:lnTo>
                    <a:pt x="4" y="122"/>
                  </a:lnTo>
                  <a:lnTo>
                    <a:pt x="9" y="141"/>
                  </a:lnTo>
                  <a:lnTo>
                    <a:pt x="12" y="149"/>
                  </a:lnTo>
                  <a:lnTo>
                    <a:pt x="17" y="158"/>
                  </a:lnTo>
                  <a:lnTo>
                    <a:pt x="28" y="173"/>
                  </a:lnTo>
                  <a:lnTo>
                    <a:pt x="41" y="185"/>
                  </a:lnTo>
                  <a:lnTo>
                    <a:pt x="55" y="194"/>
                  </a:lnTo>
                  <a:lnTo>
                    <a:pt x="69" y="200"/>
                  </a:lnTo>
                  <a:lnTo>
                    <a:pt x="83" y="201"/>
                  </a:lnTo>
                  <a:lnTo>
                    <a:pt x="98" y="199"/>
                  </a:lnTo>
                  <a:lnTo>
                    <a:pt x="104" y="196"/>
                  </a:lnTo>
                  <a:lnTo>
                    <a:pt x="107" y="193"/>
                  </a:lnTo>
                  <a:lnTo>
                    <a:pt x="111" y="192"/>
                  </a:lnTo>
                  <a:lnTo>
                    <a:pt x="123" y="183"/>
                  </a:lnTo>
                  <a:lnTo>
                    <a:pt x="127" y="176"/>
                  </a:lnTo>
                  <a:lnTo>
                    <a:pt x="132" y="170"/>
                  </a:lnTo>
                  <a:lnTo>
                    <a:pt x="136" y="162"/>
                  </a:lnTo>
                  <a:lnTo>
                    <a:pt x="141" y="155"/>
                  </a:lnTo>
                  <a:lnTo>
                    <a:pt x="143" y="145"/>
                  </a:lnTo>
                  <a:lnTo>
                    <a:pt x="146" y="136"/>
                  </a:lnTo>
                  <a:lnTo>
                    <a:pt x="149" y="118"/>
                  </a:lnTo>
                  <a:lnTo>
                    <a:pt x="148" y="115"/>
                  </a:lnTo>
                  <a:lnTo>
                    <a:pt x="148" y="114"/>
                  </a:lnTo>
                  <a:lnTo>
                    <a:pt x="148" y="112"/>
                  </a:lnTo>
                  <a:lnTo>
                    <a:pt x="148" y="108"/>
                  </a:lnTo>
                  <a:lnTo>
                    <a:pt x="148" y="99"/>
                  </a:lnTo>
                  <a:lnTo>
                    <a:pt x="145" y="81"/>
                  </a:lnTo>
                  <a:lnTo>
                    <a:pt x="138" y="61"/>
                  </a:lnTo>
                  <a:lnTo>
                    <a:pt x="130" y="44"/>
                  </a:lnTo>
                  <a:lnTo>
                    <a:pt x="119" y="30"/>
                  </a:lnTo>
                  <a:lnTo>
                    <a:pt x="108" y="17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1" name="Freeform 11"/>
            <p:cNvSpPr>
              <a:spLocks noChangeAspect="1"/>
            </p:cNvSpPr>
            <p:nvPr/>
          </p:nvSpPr>
          <p:spPr bwMode="auto">
            <a:xfrm>
              <a:off x="3652" y="1663"/>
              <a:ext cx="32" cy="28"/>
            </a:xfrm>
            <a:custGeom>
              <a:avLst/>
              <a:gdLst>
                <a:gd name="T0" fmla="*/ 220 w 223"/>
                <a:gd name="T1" fmla="*/ 50 h 222"/>
                <a:gd name="T2" fmla="*/ 223 w 223"/>
                <a:gd name="T3" fmla="*/ 34 h 222"/>
                <a:gd name="T4" fmla="*/ 221 w 223"/>
                <a:gd name="T5" fmla="*/ 23 h 222"/>
                <a:gd name="T6" fmla="*/ 214 w 223"/>
                <a:gd name="T7" fmla="*/ 15 h 222"/>
                <a:gd name="T8" fmla="*/ 202 w 223"/>
                <a:gd name="T9" fmla="*/ 12 h 222"/>
                <a:gd name="T10" fmla="*/ 181 w 223"/>
                <a:gd name="T11" fmla="*/ 23 h 222"/>
                <a:gd name="T12" fmla="*/ 156 w 223"/>
                <a:gd name="T13" fmla="*/ 54 h 222"/>
                <a:gd name="T14" fmla="*/ 136 w 223"/>
                <a:gd name="T15" fmla="*/ 95 h 222"/>
                <a:gd name="T16" fmla="*/ 120 w 223"/>
                <a:gd name="T17" fmla="*/ 148 h 222"/>
                <a:gd name="T18" fmla="*/ 104 w 223"/>
                <a:gd name="T19" fmla="*/ 168 h 222"/>
                <a:gd name="T20" fmla="*/ 90 w 223"/>
                <a:gd name="T21" fmla="*/ 145 h 222"/>
                <a:gd name="T22" fmla="*/ 84 w 223"/>
                <a:gd name="T23" fmla="*/ 111 h 222"/>
                <a:gd name="T24" fmla="*/ 84 w 223"/>
                <a:gd name="T25" fmla="*/ 67 h 222"/>
                <a:gd name="T26" fmla="*/ 89 w 223"/>
                <a:gd name="T27" fmla="*/ 33 h 222"/>
                <a:gd name="T28" fmla="*/ 87 w 223"/>
                <a:gd name="T29" fmla="*/ 21 h 222"/>
                <a:gd name="T30" fmla="*/ 66 w 223"/>
                <a:gd name="T31" fmla="*/ 18 h 222"/>
                <a:gd name="T32" fmla="*/ 35 w 223"/>
                <a:gd name="T33" fmla="*/ 15 h 222"/>
                <a:gd name="T34" fmla="*/ 15 w 223"/>
                <a:gd name="T35" fmla="*/ 6 h 222"/>
                <a:gd name="T36" fmla="*/ 5 w 223"/>
                <a:gd name="T37" fmla="*/ 0 h 222"/>
                <a:gd name="T38" fmla="*/ 0 w 223"/>
                <a:gd name="T39" fmla="*/ 3 h 222"/>
                <a:gd name="T40" fmla="*/ 0 w 223"/>
                <a:gd name="T41" fmla="*/ 14 h 222"/>
                <a:gd name="T42" fmla="*/ 11 w 223"/>
                <a:gd name="T43" fmla="*/ 31 h 222"/>
                <a:gd name="T44" fmla="*/ 36 w 223"/>
                <a:gd name="T45" fmla="*/ 42 h 222"/>
                <a:gd name="T46" fmla="*/ 56 w 223"/>
                <a:gd name="T47" fmla="*/ 46 h 222"/>
                <a:gd name="T48" fmla="*/ 60 w 223"/>
                <a:gd name="T49" fmla="*/ 56 h 222"/>
                <a:gd name="T50" fmla="*/ 61 w 223"/>
                <a:gd name="T51" fmla="*/ 65 h 222"/>
                <a:gd name="T52" fmla="*/ 61 w 223"/>
                <a:gd name="T53" fmla="*/ 115 h 222"/>
                <a:gd name="T54" fmla="*/ 67 w 223"/>
                <a:gd name="T55" fmla="*/ 148 h 222"/>
                <a:gd name="T56" fmla="*/ 78 w 223"/>
                <a:gd name="T57" fmla="*/ 177 h 222"/>
                <a:gd name="T58" fmla="*/ 100 w 223"/>
                <a:gd name="T59" fmla="*/ 209 h 222"/>
                <a:gd name="T60" fmla="*/ 121 w 223"/>
                <a:gd name="T61" fmla="*/ 219 h 222"/>
                <a:gd name="T62" fmla="*/ 131 w 223"/>
                <a:gd name="T63" fmla="*/ 206 h 222"/>
                <a:gd name="T64" fmla="*/ 141 w 223"/>
                <a:gd name="T65" fmla="*/ 172 h 222"/>
                <a:gd name="T66" fmla="*/ 166 w 223"/>
                <a:gd name="T67" fmla="*/ 116 h 222"/>
                <a:gd name="T68" fmla="*/ 186 w 223"/>
                <a:gd name="T69" fmla="*/ 87 h 222"/>
                <a:gd name="T70" fmla="*/ 217 w 223"/>
                <a:gd name="T71" fmla="*/ 60 h 22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23"/>
                <a:gd name="T109" fmla="*/ 0 h 222"/>
                <a:gd name="T110" fmla="*/ 223 w 223"/>
                <a:gd name="T111" fmla="*/ 222 h 22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23" h="222">
                  <a:moveTo>
                    <a:pt x="217" y="60"/>
                  </a:moveTo>
                  <a:lnTo>
                    <a:pt x="220" y="50"/>
                  </a:lnTo>
                  <a:lnTo>
                    <a:pt x="222" y="42"/>
                  </a:lnTo>
                  <a:lnTo>
                    <a:pt x="223" y="34"/>
                  </a:lnTo>
                  <a:lnTo>
                    <a:pt x="223" y="28"/>
                  </a:lnTo>
                  <a:lnTo>
                    <a:pt x="221" y="23"/>
                  </a:lnTo>
                  <a:lnTo>
                    <a:pt x="218" y="18"/>
                  </a:lnTo>
                  <a:lnTo>
                    <a:pt x="214" y="15"/>
                  </a:lnTo>
                  <a:lnTo>
                    <a:pt x="210" y="14"/>
                  </a:lnTo>
                  <a:lnTo>
                    <a:pt x="202" y="12"/>
                  </a:lnTo>
                  <a:lnTo>
                    <a:pt x="196" y="13"/>
                  </a:lnTo>
                  <a:lnTo>
                    <a:pt x="181" y="23"/>
                  </a:lnTo>
                  <a:lnTo>
                    <a:pt x="168" y="37"/>
                  </a:lnTo>
                  <a:lnTo>
                    <a:pt x="156" y="54"/>
                  </a:lnTo>
                  <a:lnTo>
                    <a:pt x="146" y="74"/>
                  </a:lnTo>
                  <a:lnTo>
                    <a:pt x="136" y="95"/>
                  </a:lnTo>
                  <a:lnTo>
                    <a:pt x="128" y="120"/>
                  </a:lnTo>
                  <a:lnTo>
                    <a:pt x="120" y="148"/>
                  </a:lnTo>
                  <a:lnTo>
                    <a:pt x="115" y="178"/>
                  </a:lnTo>
                  <a:lnTo>
                    <a:pt x="104" y="168"/>
                  </a:lnTo>
                  <a:lnTo>
                    <a:pt x="97" y="158"/>
                  </a:lnTo>
                  <a:lnTo>
                    <a:pt x="90" y="145"/>
                  </a:lnTo>
                  <a:lnTo>
                    <a:pt x="87" y="130"/>
                  </a:lnTo>
                  <a:lnTo>
                    <a:pt x="84" y="111"/>
                  </a:lnTo>
                  <a:lnTo>
                    <a:pt x="83" y="90"/>
                  </a:lnTo>
                  <a:lnTo>
                    <a:pt x="84" y="67"/>
                  </a:lnTo>
                  <a:lnTo>
                    <a:pt x="88" y="43"/>
                  </a:lnTo>
                  <a:lnTo>
                    <a:pt x="89" y="33"/>
                  </a:lnTo>
                  <a:lnTo>
                    <a:pt x="89" y="26"/>
                  </a:lnTo>
                  <a:lnTo>
                    <a:pt x="87" y="21"/>
                  </a:lnTo>
                  <a:lnTo>
                    <a:pt x="84" y="17"/>
                  </a:lnTo>
                  <a:lnTo>
                    <a:pt x="66" y="18"/>
                  </a:lnTo>
                  <a:lnTo>
                    <a:pt x="50" y="18"/>
                  </a:lnTo>
                  <a:lnTo>
                    <a:pt x="35" y="15"/>
                  </a:lnTo>
                  <a:lnTo>
                    <a:pt x="22" y="12"/>
                  </a:lnTo>
                  <a:lnTo>
                    <a:pt x="15" y="6"/>
                  </a:lnTo>
                  <a:lnTo>
                    <a:pt x="10" y="3"/>
                  </a:lnTo>
                  <a:lnTo>
                    <a:pt x="5" y="0"/>
                  </a:lnTo>
                  <a:lnTo>
                    <a:pt x="3" y="1"/>
                  </a:lnTo>
                  <a:lnTo>
                    <a:pt x="0" y="3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23"/>
                  </a:lnTo>
                  <a:lnTo>
                    <a:pt x="11" y="31"/>
                  </a:lnTo>
                  <a:lnTo>
                    <a:pt x="23" y="37"/>
                  </a:lnTo>
                  <a:lnTo>
                    <a:pt x="36" y="42"/>
                  </a:lnTo>
                  <a:lnTo>
                    <a:pt x="52" y="46"/>
                  </a:lnTo>
                  <a:lnTo>
                    <a:pt x="56" y="46"/>
                  </a:lnTo>
                  <a:lnTo>
                    <a:pt x="59" y="50"/>
                  </a:lnTo>
                  <a:lnTo>
                    <a:pt x="60" y="56"/>
                  </a:lnTo>
                  <a:lnTo>
                    <a:pt x="60" y="59"/>
                  </a:lnTo>
                  <a:lnTo>
                    <a:pt x="61" y="65"/>
                  </a:lnTo>
                  <a:lnTo>
                    <a:pt x="60" y="90"/>
                  </a:lnTo>
                  <a:lnTo>
                    <a:pt x="61" y="115"/>
                  </a:lnTo>
                  <a:lnTo>
                    <a:pt x="65" y="138"/>
                  </a:lnTo>
                  <a:lnTo>
                    <a:pt x="67" y="148"/>
                  </a:lnTo>
                  <a:lnTo>
                    <a:pt x="71" y="159"/>
                  </a:lnTo>
                  <a:lnTo>
                    <a:pt x="78" y="177"/>
                  </a:lnTo>
                  <a:lnTo>
                    <a:pt x="89" y="194"/>
                  </a:lnTo>
                  <a:lnTo>
                    <a:pt x="100" y="209"/>
                  </a:lnTo>
                  <a:lnTo>
                    <a:pt x="115" y="222"/>
                  </a:lnTo>
                  <a:lnTo>
                    <a:pt x="121" y="219"/>
                  </a:lnTo>
                  <a:lnTo>
                    <a:pt x="127" y="215"/>
                  </a:lnTo>
                  <a:lnTo>
                    <a:pt x="131" y="206"/>
                  </a:lnTo>
                  <a:lnTo>
                    <a:pt x="135" y="195"/>
                  </a:lnTo>
                  <a:lnTo>
                    <a:pt x="141" y="172"/>
                  </a:lnTo>
                  <a:lnTo>
                    <a:pt x="149" y="151"/>
                  </a:lnTo>
                  <a:lnTo>
                    <a:pt x="166" y="116"/>
                  </a:lnTo>
                  <a:lnTo>
                    <a:pt x="175" y="100"/>
                  </a:lnTo>
                  <a:lnTo>
                    <a:pt x="186" y="87"/>
                  </a:lnTo>
                  <a:lnTo>
                    <a:pt x="210" y="66"/>
                  </a:lnTo>
                  <a:lnTo>
                    <a:pt x="217" y="60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2" name="Freeform 12"/>
            <p:cNvSpPr>
              <a:spLocks noChangeAspect="1"/>
            </p:cNvSpPr>
            <p:nvPr/>
          </p:nvSpPr>
          <p:spPr bwMode="auto">
            <a:xfrm>
              <a:off x="3660" y="1661"/>
              <a:ext cx="54" cy="86"/>
            </a:xfrm>
            <a:custGeom>
              <a:avLst/>
              <a:gdLst>
                <a:gd name="T0" fmla="*/ 178 w 377"/>
                <a:gd name="T1" fmla="*/ 147 h 692"/>
                <a:gd name="T2" fmla="*/ 176 w 377"/>
                <a:gd name="T3" fmla="*/ 230 h 692"/>
                <a:gd name="T4" fmla="*/ 160 w 377"/>
                <a:gd name="T5" fmla="*/ 317 h 692"/>
                <a:gd name="T6" fmla="*/ 116 w 377"/>
                <a:gd name="T7" fmla="*/ 356 h 692"/>
                <a:gd name="T8" fmla="*/ 82 w 377"/>
                <a:gd name="T9" fmla="*/ 426 h 692"/>
                <a:gd name="T10" fmla="*/ 63 w 377"/>
                <a:gd name="T11" fmla="*/ 504 h 692"/>
                <a:gd name="T12" fmla="*/ 80 w 377"/>
                <a:gd name="T13" fmla="*/ 532 h 692"/>
                <a:gd name="T14" fmla="*/ 126 w 377"/>
                <a:gd name="T15" fmla="*/ 607 h 692"/>
                <a:gd name="T16" fmla="*/ 99 w 377"/>
                <a:gd name="T17" fmla="*/ 645 h 692"/>
                <a:gd name="T18" fmla="*/ 3 w 377"/>
                <a:gd name="T19" fmla="*/ 665 h 692"/>
                <a:gd name="T20" fmla="*/ 2 w 377"/>
                <a:gd name="T21" fmla="*/ 682 h 692"/>
                <a:gd name="T22" fmla="*/ 23 w 377"/>
                <a:gd name="T23" fmla="*/ 691 h 692"/>
                <a:gd name="T24" fmla="*/ 69 w 377"/>
                <a:gd name="T25" fmla="*/ 681 h 692"/>
                <a:gd name="T26" fmla="*/ 141 w 377"/>
                <a:gd name="T27" fmla="*/ 672 h 692"/>
                <a:gd name="T28" fmla="*/ 144 w 377"/>
                <a:gd name="T29" fmla="*/ 671 h 692"/>
                <a:gd name="T30" fmla="*/ 156 w 377"/>
                <a:gd name="T31" fmla="*/ 668 h 692"/>
                <a:gd name="T32" fmla="*/ 163 w 377"/>
                <a:gd name="T33" fmla="*/ 655 h 692"/>
                <a:gd name="T34" fmla="*/ 129 w 377"/>
                <a:gd name="T35" fmla="*/ 562 h 692"/>
                <a:gd name="T36" fmla="*/ 89 w 377"/>
                <a:gd name="T37" fmla="*/ 511 h 692"/>
                <a:gd name="T38" fmla="*/ 117 w 377"/>
                <a:gd name="T39" fmla="*/ 443 h 692"/>
                <a:gd name="T40" fmla="*/ 155 w 377"/>
                <a:gd name="T41" fmla="*/ 397 h 692"/>
                <a:gd name="T42" fmla="*/ 191 w 377"/>
                <a:gd name="T43" fmla="*/ 379 h 692"/>
                <a:gd name="T44" fmla="*/ 217 w 377"/>
                <a:gd name="T45" fmla="*/ 371 h 692"/>
                <a:gd name="T46" fmla="*/ 319 w 377"/>
                <a:gd name="T47" fmla="*/ 474 h 692"/>
                <a:gd name="T48" fmla="*/ 258 w 377"/>
                <a:gd name="T49" fmla="*/ 607 h 692"/>
                <a:gd name="T50" fmla="*/ 245 w 377"/>
                <a:gd name="T51" fmla="*/ 652 h 692"/>
                <a:gd name="T52" fmla="*/ 255 w 377"/>
                <a:gd name="T53" fmla="*/ 661 h 692"/>
                <a:gd name="T54" fmla="*/ 281 w 377"/>
                <a:gd name="T55" fmla="*/ 665 h 692"/>
                <a:gd name="T56" fmla="*/ 329 w 377"/>
                <a:gd name="T57" fmla="*/ 681 h 692"/>
                <a:gd name="T58" fmla="*/ 346 w 377"/>
                <a:gd name="T59" fmla="*/ 691 h 692"/>
                <a:gd name="T60" fmla="*/ 352 w 377"/>
                <a:gd name="T61" fmla="*/ 690 h 692"/>
                <a:gd name="T62" fmla="*/ 359 w 377"/>
                <a:gd name="T63" fmla="*/ 690 h 692"/>
                <a:gd name="T64" fmla="*/ 362 w 377"/>
                <a:gd name="T65" fmla="*/ 687 h 692"/>
                <a:gd name="T66" fmla="*/ 367 w 377"/>
                <a:gd name="T67" fmla="*/ 683 h 692"/>
                <a:gd name="T68" fmla="*/ 368 w 377"/>
                <a:gd name="T69" fmla="*/ 673 h 692"/>
                <a:gd name="T70" fmla="*/ 341 w 377"/>
                <a:gd name="T71" fmla="*/ 652 h 692"/>
                <a:gd name="T72" fmla="*/ 270 w 377"/>
                <a:gd name="T73" fmla="*/ 641 h 692"/>
                <a:gd name="T74" fmla="*/ 319 w 377"/>
                <a:gd name="T75" fmla="*/ 577 h 692"/>
                <a:gd name="T76" fmla="*/ 375 w 377"/>
                <a:gd name="T77" fmla="*/ 520 h 692"/>
                <a:gd name="T78" fmla="*/ 369 w 377"/>
                <a:gd name="T79" fmla="*/ 478 h 692"/>
                <a:gd name="T80" fmla="*/ 295 w 377"/>
                <a:gd name="T81" fmla="*/ 368 h 692"/>
                <a:gd name="T82" fmla="*/ 289 w 377"/>
                <a:gd name="T83" fmla="*/ 262 h 692"/>
                <a:gd name="T84" fmla="*/ 303 w 377"/>
                <a:gd name="T85" fmla="*/ 158 h 692"/>
                <a:gd name="T86" fmla="*/ 286 w 377"/>
                <a:gd name="T87" fmla="*/ 59 h 692"/>
                <a:gd name="T88" fmla="*/ 259 w 377"/>
                <a:gd name="T89" fmla="*/ 19 h 692"/>
                <a:gd name="T90" fmla="*/ 235 w 377"/>
                <a:gd name="T91" fmla="*/ 1 h 692"/>
                <a:gd name="T92" fmla="*/ 213 w 377"/>
                <a:gd name="T93" fmla="*/ 4 h 692"/>
                <a:gd name="T94" fmla="*/ 194 w 377"/>
                <a:gd name="T95" fmla="*/ 28 h 692"/>
                <a:gd name="T96" fmla="*/ 176 w 377"/>
                <a:gd name="T97" fmla="*/ 72 h 69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377"/>
                <a:gd name="T148" fmla="*/ 0 h 692"/>
                <a:gd name="T149" fmla="*/ 377 w 377"/>
                <a:gd name="T150" fmla="*/ 692 h 69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377" h="692">
                  <a:moveTo>
                    <a:pt x="171" y="92"/>
                  </a:moveTo>
                  <a:lnTo>
                    <a:pt x="175" y="120"/>
                  </a:lnTo>
                  <a:lnTo>
                    <a:pt x="178" y="147"/>
                  </a:lnTo>
                  <a:lnTo>
                    <a:pt x="179" y="174"/>
                  </a:lnTo>
                  <a:lnTo>
                    <a:pt x="179" y="203"/>
                  </a:lnTo>
                  <a:lnTo>
                    <a:pt x="176" y="230"/>
                  </a:lnTo>
                  <a:lnTo>
                    <a:pt x="173" y="259"/>
                  </a:lnTo>
                  <a:lnTo>
                    <a:pt x="167" y="288"/>
                  </a:lnTo>
                  <a:lnTo>
                    <a:pt x="160" y="317"/>
                  </a:lnTo>
                  <a:lnTo>
                    <a:pt x="143" y="326"/>
                  </a:lnTo>
                  <a:lnTo>
                    <a:pt x="129" y="339"/>
                  </a:lnTo>
                  <a:lnTo>
                    <a:pt x="116" y="356"/>
                  </a:lnTo>
                  <a:lnTo>
                    <a:pt x="104" y="377"/>
                  </a:lnTo>
                  <a:lnTo>
                    <a:pt x="92" y="399"/>
                  </a:lnTo>
                  <a:lnTo>
                    <a:pt x="82" y="426"/>
                  </a:lnTo>
                  <a:lnTo>
                    <a:pt x="72" y="457"/>
                  </a:lnTo>
                  <a:lnTo>
                    <a:pt x="64" y="492"/>
                  </a:lnTo>
                  <a:lnTo>
                    <a:pt x="63" y="504"/>
                  </a:lnTo>
                  <a:lnTo>
                    <a:pt x="66" y="517"/>
                  </a:lnTo>
                  <a:lnTo>
                    <a:pt x="71" y="524"/>
                  </a:lnTo>
                  <a:lnTo>
                    <a:pt x="80" y="532"/>
                  </a:lnTo>
                  <a:lnTo>
                    <a:pt x="97" y="554"/>
                  </a:lnTo>
                  <a:lnTo>
                    <a:pt x="112" y="580"/>
                  </a:lnTo>
                  <a:lnTo>
                    <a:pt x="126" y="607"/>
                  </a:lnTo>
                  <a:lnTo>
                    <a:pt x="139" y="637"/>
                  </a:lnTo>
                  <a:lnTo>
                    <a:pt x="133" y="648"/>
                  </a:lnTo>
                  <a:lnTo>
                    <a:pt x="99" y="645"/>
                  </a:lnTo>
                  <a:lnTo>
                    <a:pt x="67" y="647"/>
                  </a:lnTo>
                  <a:lnTo>
                    <a:pt x="35" y="654"/>
                  </a:lnTo>
                  <a:lnTo>
                    <a:pt x="3" y="665"/>
                  </a:lnTo>
                  <a:lnTo>
                    <a:pt x="0" y="671"/>
                  </a:lnTo>
                  <a:lnTo>
                    <a:pt x="1" y="678"/>
                  </a:lnTo>
                  <a:lnTo>
                    <a:pt x="2" y="682"/>
                  </a:lnTo>
                  <a:lnTo>
                    <a:pt x="8" y="687"/>
                  </a:lnTo>
                  <a:lnTo>
                    <a:pt x="14" y="689"/>
                  </a:lnTo>
                  <a:lnTo>
                    <a:pt x="23" y="691"/>
                  </a:lnTo>
                  <a:lnTo>
                    <a:pt x="34" y="691"/>
                  </a:lnTo>
                  <a:lnTo>
                    <a:pt x="47" y="692"/>
                  </a:lnTo>
                  <a:lnTo>
                    <a:pt x="69" y="681"/>
                  </a:lnTo>
                  <a:lnTo>
                    <a:pt x="93" y="674"/>
                  </a:lnTo>
                  <a:lnTo>
                    <a:pt x="117" y="671"/>
                  </a:lnTo>
                  <a:lnTo>
                    <a:pt x="141" y="672"/>
                  </a:lnTo>
                  <a:lnTo>
                    <a:pt x="141" y="671"/>
                  </a:lnTo>
                  <a:lnTo>
                    <a:pt x="142" y="671"/>
                  </a:lnTo>
                  <a:lnTo>
                    <a:pt x="144" y="671"/>
                  </a:lnTo>
                  <a:lnTo>
                    <a:pt x="148" y="671"/>
                  </a:lnTo>
                  <a:lnTo>
                    <a:pt x="152" y="669"/>
                  </a:lnTo>
                  <a:lnTo>
                    <a:pt x="156" y="668"/>
                  </a:lnTo>
                  <a:lnTo>
                    <a:pt x="158" y="664"/>
                  </a:lnTo>
                  <a:lnTo>
                    <a:pt x="160" y="662"/>
                  </a:lnTo>
                  <a:lnTo>
                    <a:pt x="163" y="655"/>
                  </a:lnTo>
                  <a:lnTo>
                    <a:pt x="158" y="627"/>
                  </a:lnTo>
                  <a:lnTo>
                    <a:pt x="144" y="592"/>
                  </a:lnTo>
                  <a:lnTo>
                    <a:pt x="129" y="562"/>
                  </a:lnTo>
                  <a:lnTo>
                    <a:pt x="119" y="547"/>
                  </a:lnTo>
                  <a:lnTo>
                    <a:pt x="110" y="535"/>
                  </a:lnTo>
                  <a:lnTo>
                    <a:pt x="89" y="511"/>
                  </a:lnTo>
                  <a:lnTo>
                    <a:pt x="97" y="485"/>
                  </a:lnTo>
                  <a:lnTo>
                    <a:pt x="107" y="463"/>
                  </a:lnTo>
                  <a:lnTo>
                    <a:pt x="117" y="443"/>
                  </a:lnTo>
                  <a:lnTo>
                    <a:pt x="129" y="426"/>
                  </a:lnTo>
                  <a:lnTo>
                    <a:pt x="141" y="409"/>
                  </a:lnTo>
                  <a:lnTo>
                    <a:pt x="155" y="397"/>
                  </a:lnTo>
                  <a:lnTo>
                    <a:pt x="169" y="387"/>
                  </a:lnTo>
                  <a:lnTo>
                    <a:pt x="184" y="379"/>
                  </a:lnTo>
                  <a:lnTo>
                    <a:pt x="191" y="379"/>
                  </a:lnTo>
                  <a:lnTo>
                    <a:pt x="199" y="378"/>
                  </a:lnTo>
                  <a:lnTo>
                    <a:pt x="207" y="374"/>
                  </a:lnTo>
                  <a:lnTo>
                    <a:pt x="217" y="371"/>
                  </a:lnTo>
                  <a:lnTo>
                    <a:pt x="253" y="401"/>
                  </a:lnTo>
                  <a:lnTo>
                    <a:pt x="287" y="436"/>
                  </a:lnTo>
                  <a:lnTo>
                    <a:pt x="319" y="474"/>
                  </a:lnTo>
                  <a:lnTo>
                    <a:pt x="333" y="493"/>
                  </a:lnTo>
                  <a:lnTo>
                    <a:pt x="348" y="514"/>
                  </a:lnTo>
                  <a:lnTo>
                    <a:pt x="258" y="607"/>
                  </a:lnTo>
                  <a:lnTo>
                    <a:pt x="245" y="628"/>
                  </a:lnTo>
                  <a:lnTo>
                    <a:pt x="245" y="650"/>
                  </a:lnTo>
                  <a:lnTo>
                    <a:pt x="245" y="652"/>
                  </a:lnTo>
                  <a:lnTo>
                    <a:pt x="247" y="655"/>
                  </a:lnTo>
                  <a:lnTo>
                    <a:pt x="252" y="660"/>
                  </a:lnTo>
                  <a:lnTo>
                    <a:pt x="255" y="661"/>
                  </a:lnTo>
                  <a:lnTo>
                    <a:pt x="260" y="663"/>
                  </a:lnTo>
                  <a:lnTo>
                    <a:pt x="271" y="665"/>
                  </a:lnTo>
                  <a:lnTo>
                    <a:pt x="281" y="665"/>
                  </a:lnTo>
                  <a:lnTo>
                    <a:pt x="293" y="668"/>
                  </a:lnTo>
                  <a:lnTo>
                    <a:pt x="312" y="673"/>
                  </a:lnTo>
                  <a:lnTo>
                    <a:pt x="329" y="681"/>
                  </a:lnTo>
                  <a:lnTo>
                    <a:pt x="345" y="692"/>
                  </a:lnTo>
                  <a:lnTo>
                    <a:pt x="345" y="691"/>
                  </a:lnTo>
                  <a:lnTo>
                    <a:pt x="346" y="691"/>
                  </a:lnTo>
                  <a:lnTo>
                    <a:pt x="348" y="691"/>
                  </a:lnTo>
                  <a:lnTo>
                    <a:pt x="352" y="691"/>
                  </a:lnTo>
                  <a:lnTo>
                    <a:pt x="352" y="690"/>
                  </a:lnTo>
                  <a:lnTo>
                    <a:pt x="353" y="690"/>
                  </a:lnTo>
                  <a:lnTo>
                    <a:pt x="355" y="690"/>
                  </a:lnTo>
                  <a:lnTo>
                    <a:pt x="359" y="690"/>
                  </a:lnTo>
                  <a:lnTo>
                    <a:pt x="361" y="688"/>
                  </a:lnTo>
                  <a:lnTo>
                    <a:pt x="361" y="687"/>
                  </a:lnTo>
                  <a:lnTo>
                    <a:pt x="362" y="687"/>
                  </a:lnTo>
                  <a:lnTo>
                    <a:pt x="364" y="687"/>
                  </a:lnTo>
                  <a:lnTo>
                    <a:pt x="365" y="685"/>
                  </a:lnTo>
                  <a:lnTo>
                    <a:pt x="367" y="683"/>
                  </a:lnTo>
                  <a:lnTo>
                    <a:pt x="367" y="680"/>
                  </a:lnTo>
                  <a:lnTo>
                    <a:pt x="368" y="678"/>
                  </a:lnTo>
                  <a:lnTo>
                    <a:pt x="368" y="673"/>
                  </a:lnTo>
                  <a:lnTo>
                    <a:pt x="365" y="667"/>
                  </a:lnTo>
                  <a:lnTo>
                    <a:pt x="362" y="660"/>
                  </a:lnTo>
                  <a:lnTo>
                    <a:pt x="341" y="652"/>
                  </a:lnTo>
                  <a:lnTo>
                    <a:pt x="320" y="647"/>
                  </a:lnTo>
                  <a:lnTo>
                    <a:pt x="296" y="643"/>
                  </a:lnTo>
                  <a:lnTo>
                    <a:pt x="270" y="641"/>
                  </a:lnTo>
                  <a:lnTo>
                    <a:pt x="270" y="628"/>
                  </a:lnTo>
                  <a:lnTo>
                    <a:pt x="295" y="601"/>
                  </a:lnTo>
                  <a:lnTo>
                    <a:pt x="319" y="577"/>
                  </a:lnTo>
                  <a:lnTo>
                    <a:pt x="343" y="556"/>
                  </a:lnTo>
                  <a:lnTo>
                    <a:pt x="369" y="538"/>
                  </a:lnTo>
                  <a:lnTo>
                    <a:pt x="375" y="520"/>
                  </a:lnTo>
                  <a:lnTo>
                    <a:pt x="377" y="505"/>
                  </a:lnTo>
                  <a:lnTo>
                    <a:pt x="375" y="491"/>
                  </a:lnTo>
                  <a:lnTo>
                    <a:pt x="369" y="478"/>
                  </a:lnTo>
                  <a:lnTo>
                    <a:pt x="347" y="439"/>
                  </a:lnTo>
                  <a:lnTo>
                    <a:pt x="323" y="403"/>
                  </a:lnTo>
                  <a:lnTo>
                    <a:pt x="295" y="368"/>
                  </a:lnTo>
                  <a:lnTo>
                    <a:pt x="264" y="335"/>
                  </a:lnTo>
                  <a:lnTo>
                    <a:pt x="278" y="298"/>
                  </a:lnTo>
                  <a:lnTo>
                    <a:pt x="289" y="262"/>
                  </a:lnTo>
                  <a:lnTo>
                    <a:pt x="297" y="227"/>
                  </a:lnTo>
                  <a:lnTo>
                    <a:pt x="302" y="193"/>
                  </a:lnTo>
                  <a:lnTo>
                    <a:pt x="303" y="158"/>
                  </a:lnTo>
                  <a:lnTo>
                    <a:pt x="301" y="124"/>
                  </a:lnTo>
                  <a:lnTo>
                    <a:pt x="295" y="90"/>
                  </a:lnTo>
                  <a:lnTo>
                    <a:pt x="286" y="59"/>
                  </a:lnTo>
                  <a:lnTo>
                    <a:pt x="276" y="42"/>
                  </a:lnTo>
                  <a:lnTo>
                    <a:pt x="268" y="29"/>
                  </a:lnTo>
                  <a:lnTo>
                    <a:pt x="259" y="19"/>
                  </a:lnTo>
                  <a:lnTo>
                    <a:pt x="251" y="11"/>
                  </a:lnTo>
                  <a:lnTo>
                    <a:pt x="243" y="4"/>
                  </a:lnTo>
                  <a:lnTo>
                    <a:pt x="235" y="1"/>
                  </a:lnTo>
                  <a:lnTo>
                    <a:pt x="227" y="0"/>
                  </a:lnTo>
                  <a:lnTo>
                    <a:pt x="221" y="1"/>
                  </a:lnTo>
                  <a:lnTo>
                    <a:pt x="213" y="4"/>
                  </a:lnTo>
                  <a:lnTo>
                    <a:pt x="207" y="10"/>
                  </a:lnTo>
                  <a:lnTo>
                    <a:pt x="200" y="18"/>
                  </a:lnTo>
                  <a:lnTo>
                    <a:pt x="194" y="28"/>
                  </a:lnTo>
                  <a:lnTo>
                    <a:pt x="188" y="41"/>
                  </a:lnTo>
                  <a:lnTo>
                    <a:pt x="182" y="55"/>
                  </a:lnTo>
                  <a:lnTo>
                    <a:pt x="176" y="72"/>
                  </a:lnTo>
                  <a:lnTo>
                    <a:pt x="171" y="92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3" name="Freeform 13"/>
            <p:cNvSpPr>
              <a:spLocks noChangeAspect="1"/>
            </p:cNvSpPr>
            <p:nvPr/>
          </p:nvSpPr>
          <p:spPr bwMode="auto">
            <a:xfrm>
              <a:off x="3699" y="1642"/>
              <a:ext cx="28" cy="32"/>
            </a:xfrm>
            <a:custGeom>
              <a:avLst/>
              <a:gdLst>
                <a:gd name="T0" fmla="*/ 176 w 196"/>
                <a:gd name="T1" fmla="*/ 28 h 254"/>
                <a:gd name="T2" fmla="*/ 160 w 196"/>
                <a:gd name="T3" fmla="*/ 55 h 254"/>
                <a:gd name="T4" fmla="*/ 147 w 196"/>
                <a:gd name="T5" fmla="*/ 71 h 254"/>
                <a:gd name="T6" fmla="*/ 148 w 196"/>
                <a:gd name="T7" fmla="*/ 81 h 254"/>
                <a:gd name="T8" fmla="*/ 167 w 196"/>
                <a:gd name="T9" fmla="*/ 109 h 254"/>
                <a:gd name="T10" fmla="*/ 186 w 196"/>
                <a:gd name="T11" fmla="*/ 152 h 254"/>
                <a:gd name="T12" fmla="*/ 189 w 196"/>
                <a:gd name="T13" fmla="*/ 162 h 254"/>
                <a:gd name="T14" fmla="*/ 194 w 196"/>
                <a:gd name="T15" fmla="*/ 183 h 254"/>
                <a:gd name="T16" fmla="*/ 194 w 196"/>
                <a:gd name="T17" fmla="*/ 189 h 254"/>
                <a:gd name="T18" fmla="*/ 195 w 196"/>
                <a:gd name="T19" fmla="*/ 193 h 254"/>
                <a:gd name="T20" fmla="*/ 194 w 196"/>
                <a:gd name="T21" fmla="*/ 222 h 254"/>
                <a:gd name="T22" fmla="*/ 193 w 196"/>
                <a:gd name="T23" fmla="*/ 232 h 254"/>
                <a:gd name="T24" fmla="*/ 181 w 196"/>
                <a:gd name="T25" fmla="*/ 254 h 254"/>
                <a:gd name="T26" fmla="*/ 174 w 196"/>
                <a:gd name="T27" fmla="*/ 254 h 254"/>
                <a:gd name="T28" fmla="*/ 162 w 196"/>
                <a:gd name="T29" fmla="*/ 246 h 254"/>
                <a:gd name="T30" fmla="*/ 140 w 196"/>
                <a:gd name="T31" fmla="*/ 229 h 254"/>
                <a:gd name="T32" fmla="*/ 107 w 196"/>
                <a:gd name="T33" fmla="*/ 206 h 254"/>
                <a:gd name="T34" fmla="*/ 75 w 196"/>
                <a:gd name="T35" fmla="*/ 191 h 254"/>
                <a:gd name="T36" fmla="*/ 32 w 196"/>
                <a:gd name="T37" fmla="*/ 184 h 254"/>
                <a:gd name="T38" fmla="*/ 8 w 196"/>
                <a:gd name="T39" fmla="*/ 173 h 254"/>
                <a:gd name="T40" fmla="*/ 0 w 196"/>
                <a:gd name="T41" fmla="*/ 150 h 254"/>
                <a:gd name="T42" fmla="*/ 15 w 196"/>
                <a:gd name="T43" fmla="*/ 132 h 254"/>
                <a:gd name="T44" fmla="*/ 49 w 196"/>
                <a:gd name="T45" fmla="*/ 135 h 254"/>
                <a:gd name="T46" fmla="*/ 86 w 196"/>
                <a:gd name="T47" fmla="*/ 151 h 254"/>
                <a:gd name="T48" fmla="*/ 125 w 196"/>
                <a:gd name="T49" fmla="*/ 178 h 254"/>
                <a:gd name="T50" fmla="*/ 167 w 196"/>
                <a:gd name="T51" fmla="*/ 218 h 254"/>
                <a:gd name="T52" fmla="*/ 167 w 196"/>
                <a:gd name="T53" fmla="*/ 211 h 254"/>
                <a:gd name="T54" fmla="*/ 168 w 196"/>
                <a:gd name="T55" fmla="*/ 210 h 254"/>
                <a:gd name="T56" fmla="*/ 170 w 196"/>
                <a:gd name="T57" fmla="*/ 189 h 254"/>
                <a:gd name="T58" fmla="*/ 166 w 196"/>
                <a:gd name="T59" fmla="*/ 166 h 254"/>
                <a:gd name="T60" fmla="*/ 160 w 196"/>
                <a:gd name="T61" fmla="*/ 150 h 254"/>
                <a:gd name="T62" fmla="*/ 150 w 196"/>
                <a:gd name="T63" fmla="*/ 133 h 254"/>
                <a:gd name="T64" fmla="*/ 140 w 196"/>
                <a:gd name="T65" fmla="*/ 115 h 254"/>
                <a:gd name="T66" fmla="*/ 120 w 196"/>
                <a:gd name="T67" fmla="*/ 88 h 254"/>
                <a:gd name="T68" fmla="*/ 110 w 196"/>
                <a:gd name="T69" fmla="*/ 76 h 254"/>
                <a:gd name="T70" fmla="*/ 110 w 196"/>
                <a:gd name="T71" fmla="*/ 64 h 254"/>
                <a:gd name="T72" fmla="*/ 130 w 196"/>
                <a:gd name="T73" fmla="*/ 50 h 254"/>
                <a:gd name="T74" fmla="*/ 148 w 196"/>
                <a:gd name="T75" fmla="*/ 34 h 254"/>
                <a:gd name="T76" fmla="*/ 154 w 196"/>
                <a:gd name="T77" fmla="*/ 24 h 254"/>
                <a:gd name="T78" fmla="*/ 160 w 196"/>
                <a:gd name="T79" fmla="*/ 11 h 254"/>
                <a:gd name="T80" fmla="*/ 164 w 196"/>
                <a:gd name="T81" fmla="*/ 2 h 254"/>
                <a:gd name="T82" fmla="*/ 170 w 196"/>
                <a:gd name="T83" fmla="*/ 0 h 254"/>
                <a:gd name="T84" fmla="*/ 177 w 196"/>
                <a:gd name="T85" fmla="*/ 9 h 25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96"/>
                <a:gd name="T130" fmla="*/ 0 h 254"/>
                <a:gd name="T131" fmla="*/ 196 w 196"/>
                <a:gd name="T132" fmla="*/ 254 h 25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96" h="254">
                  <a:moveTo>
                    <a:pt x="181" y="17"/>
                  </a:moveTo>
                  <a:lnTo>
                    <a:pt x="176" y="28"/>
                  </a:lnTo>
                  <a:lnTo>
                    <a:pt x="169" y="42"/>
                  </a:lnTo>
                  <a:lnTo>
                    <a:pt x="160" y="55"/>
                  </a:lnTo>
                  <a:lnTo>
                    <a:pt x="150" y="69"/>
                  </a:lnTo>
                  <a:lnTo>
                    <a:pt x="147" y="71"/>
                  </a:lnTo>
                  <a:lnTo>
                    <a:pt x="146" y="76"/>
                  </a:lnTo>
                  <a:lnTo>
                    <a:pt x="148" y="81"/>
                  </a:lnTo>
                  <a:lnTo>
                    <a:pt x="153" y="89"/>
                  </a:lnTo>
                  <a:lnTo>
                    <a:pt x="167" y="109"/>
                  </a:lnTo>
                  <a:lnTo>
                    <a:pt x="178" y="132"/>
                  </a:lnTo>
                  <a:lnTo>
                    <a:pt x="186" y="152"/>
                  </a:lnTo>
                  <a:lnTo>
                    <a:pt x="187" y="157"/>
                  </a:lnTo>
                  <a:lnTo>
                    <a:pt x="189" y="162"/>
                  </a:lnTo>
                  <a:lnTo>
                    <a:pt x="193" y="174"/>
                  </a:lnTo>
                  <a:lnTo>
                    <a:pt x="194" y="183"/>
                  </a:lnTo>
                  <a:lnTo>
                    <a:pt x="194" y="187"/>
                  </a:lnTo>
                  <a:lnTo>
                    <a:pt x="194" y="189"/>
                  </a:lnTo>
                  <a:lnTo>
                    <a:pt x="194" y="191"/>
                  </a:lnTo>
                  <a:lnTo>
                    <a:pt x="195" y="193"/>
                  </a:lnTo>
                  <a:lnTo>
                    <a:pt x="196" y="213"/>
                  </a:lnTo>
                  <a:lnTo>
                    <a:pt x="194" y="222"/>
                  </a:lnTo>
                  <a:lnTo>
                    <a:pt x="193" y="227"/>
                  </a:lnTo>
                  <a:lnTo>
                    <a:pt x="193" y="232"/>
                  </a:lnTo>
                  <a:lnTo>
                    <a:pt x="189" y="253"/>
                  </a:lnTo>
                  <a:lnTo>
                    <a:pt x="181" y="254"/>
                  </a:lnTo>
                  <a:lnTo>
                    <a:pt x="177" y="254"/>
                  </a:lnTo>
                  <a:lnTo>
                    <a:pt x="174" y="254"/>
                  </a:lnTo>
                  <a:lnTo>
                    <a:pt x="166" y="249"/>
                  </a:lnTo>
                  <a:lnTo>
                    <a:pt x="162" y="246"/>
                  </a:lnTo>
                  <a:lnTo>
                    <a:pt x="159" y="244"/>
                  </a:lnTo>
                  <a:lnTo>
                    <a:pt x="140" y="229"/>
                  </a:lnTo>
                  <a:lnTo>
                    <a:pt x="123" y="216"/>
                  </a:lnTo>
                  <a:lnTo>
                    <a:pt x="107" y="206"/>
                  </a:lnTo>
                  <a:lnTo>
                    <a:pt x="91" y="198"/>
                  </a:lnTo>
                  <a:lnTo>
                    <a:pt x="75" y="191"/>
                  </a:lnTo>
                  <a:lnTo>
                    <a:pt x="60" y="187"/>
                  </a:lnTo>
                  <a:lnTo>
                    <a:pt x="32" y="184"/>
                  </a:lnTo>
                  <a:lnTo>
                    <a:pt x="24" y="184"/>
                  </a:lnTo>
                  <a:lnTo>
                    <a:pt x="8" y="173"/>
                  </a:lnTo>
                  <a:lnTo>
                    <a:pt x="1" y="161"/>
                  </a:lnTo>
                  <a:lnTo>
                    <a:pt x="0" y="150"/>
                  </a:lnTo>
                  <a:lnTo>
                    <a:pt x="5" y="141"/>
                  </a:lnTo>
                  <a:lnTo>
                    <a:pt x="15" y="132"/>
                  </a:lnTo>
                  <a:lnTo>
                    <a:pt x="32" y="132"/>
                  </a:lnTo>
                  <a:lnTo>
                    <a:pt x="49" y="135"/>
                  </a:lnTo>
                  <a:lnTo>
                    <a:pt x="67" y="141"/>
                  </a:lnTo>
                  <a:lnTo>
                    <a:pt x="86" y="151"/>
                  </a:lnTo>
                  <a:lnTo>
                    <a:pt x="105" y="162"/>
                  </a:lnTo>
                  <a:lnTo>
                    <a:pt x="125" y="178"/>
                  </a:lnTo>
                  <a:lnTo>
                    <a:pt x="145" y="196"/>
                  </a:lnTo>
                  <a:lnTo>
                    <a:pt x="167" y="218"/>
                  </a:lnTo>
                  <a:lnTo>
                    <a:pt x="167" y="213"/>
                  </a:lnTo>
                  <a:lnTo>
                    <a:pt x="167" y="211"/>
                  </a:lnTo>
                  <a:lnTo>
                    <a:pt x="167" y="210"/>
                  </a:lnTo>
                  <a:lnTo>
                    <a:pt x="168" y="210"/>
                  </a:lnTo>
                  <a:lnTo>
                    <a:pt x="169" y="203"/>
                  </a:lnTo>
                  <a:lnTo>
                    <a:pt x="170" y="189"/>
                  </a:lnTo>
                  <a:lnTo>
                    <a:pt x="168" y="174"/>
                  </a:lnTo>
                  <a:lnTo>
                    <a:pt x="166" y="166"/>
                  </a:lnTo>
                  <a:lnTo>
                    <a:pt x="164" y="159"/>
                  </a:lnTo>
                  <a:lnTo>
                    <a:pt x="160" y="150"/>
                  </a:lnTo>
                  <a:lnTo>
                    <a:pt x="155" y="142"/>
                  </a:lnTo>
                  <a:lnTo>
                    <a:pt x="150" y="133"/>
                  </a:lnTo>
                  <a:lnTo>
                    <a:pt x="146" y="125"/>
                  </a:lnTo>
                  <a:lnTo>
                    <a:pt x="140" y="115"/>
                  </a:lnTo>
                  <a:lnTo>
                    <a:pt x="134" y="106"/>
                  </a:lnTo>
                  <a:lnTo>
                    <a:pt x="120" y="88"/>
                  </a:lnTo>
                  <a:lnTo>
                    <a:pt x="113" y="81"/>
                  </a:lnTo>
                  <a:lnTo>
                    <a:pt x="110" y="76"/>
                  </a:lnTo>
                  <a:lnTo>
                    <a:pt x="109" y="69"/>
                  </a:lnTo>
                  <a:lnTo>
                    <a:pt x="110" y="64"/>
                  </a:lnTo>
                  <a:lnTo>
                    <a:pt x="124" y="55"/>
                  </a:lnTo>
                  <a:lnTo>
                    <a:pt x="130" y="50"/>
                  </a:lnTo>
                  <a:lnTo>
                    <a:pt x="137" y="45"/>
                  </a:lnTo>
                  <a:lnTo>
                    <a:pt x="148" y="34"/>
                  </a:lnTo>
                  <a:lnTo>
                    <a:pt x="152" y="27"/>
                  </a:lnTo>
                  <a:lnTo>
                    <a:pt x="154" y="24"/>
                  </a:lnTo>
                  <a:lnTo>
                    <a:pt x="158" y="21"/>
                  </a:lnTo>
                  <a:lnTo>
                    <a:pt x="160" y="11"/>
                  </a:lnTo>
                  <a:lnTo>
                    <a:pt x="162" y="6"/>
                  </a:lnTo>
                  <a:lnTo>
                    <a:pt x="164" y="2"/>
                  </a:lnTo>
                  <a:lnTo>
                    <a:pt x="168" y="1"/>
                  </a:lnTo>
                  <a:lnTo>
                    <a:pt x="170" y="0"/>
                  </a:lnTo>
                  <a:lnTo>
                    <a:pt x="174" y="3"/>
                  </a:lnTo>
                  <a:lnTo>
                    <a:pt x="177" y="9"/>
                  </a:lnTo>
                  <a:lnTo>
                    <a:pt x="181" y="17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14"/>
          <p:cNvGrpSpPr>
            <a:grpSpLocks noChangeAspect="1"/>
          </p:cNvGrpSpPr>
          <p:nvPr/>
        </p:nvGrpSpPr>
        <p:grpSpPr bwMode="auto">
          <a:xfrm>
            <a:off x="1193800" y="879475"/>
            <a:ext cx="301625" cy="511175"/>
            <a:chOff x="3976" y="1778"/>
            <a:chExt cx="68" cy="116"/>
          </a:xfrm>
        </p:grpSpPr>
        <p:sp>
          <p:nvSpPr>
            <p:cNvPr id="3156" name="Freeform 15"/>
            <p:cNvSpPr>
              <a:spLocks noChangeAspect="1"/>
            </p:cNvSpPr>
            <p:nvPr/>
          </p:nvSpPr>
          <p:spPr bwMode="auto">
            <a:xfrm>
              <a:off x="4023" y="1793"/>
              <a:ext cx="21" cy="22"/>
            </a:xfrm>
            <a:custGeom>
              <a:avLst/>
              <a:gdLst>
                <a:gd name="T0" fmla="*/ 226 w 281"/>
                <a:gd name="T1" fmla="*/ 59 h 295"/>
                <a:gd name="T2" fmla="*/ 213 w 281"/>
                <a:gd name="T3" fmla="*/ 46 h 295"/>
                <a:gd name="T4" fmla="*/ 201 w 281"/>
                <a:gd name="T5" fmla="*/ 37 h 295"/>
                <a:gd name="T6" fmla="*/ 189 w 281"/>
                <a:gd name="T7" fmla="*/ 27 h 295"/>
                <a:gd name="T8" fmla="*/ 177 w 281"/>
                <a:gd name="T9" fmla="*/ 20 h 295"/>
                <a:gd name="T10" fmla="*/ 163 w 281"/>
                <a:gd name="T11" fmla="*/ 13 h 295"/>
                <a:gd name="T12" fmla="*/ 150 w 281"/>
                <a:gd name="T13" fmla="*/ 9 h 295"/>
                <a:gd name="T14" fmla="*/ 122 w 281"/>
                <a:gd name="T15" fmla="*/ 2 h 295"/>
                <a:gd name="T16" fmla="*/ 107 w 281"/>
                <a:gd name="T17" fmla="*/ 0 h 295"/>
                <a:gd name="T18" fmla="*/ 94 w 281"/>
                <a:gd name="T19" fmla="*/ 0 h 295"/>
                <a:gd name="T20" fmla="*/ 70 w 281"/>
                <a:gd name="T21" fmla="*/ 5 h 295"/>
                <a:gd name="T22" fmla="*/ 47 w 281"/>
                <a:gd name="T23" fmla="*/ 15 h 295"/>
                <a:gd name="T24" fmla="*/ 29 w 281"/>
                <a:gd name="T25" fmla="*/ 31 h 295"/>
                <a:gd name="T26" fmla="*/ 19 w 281"/>
                <a:gd name="T27" fmla="*/ 40 h 295"/>
                <a:gd name="T28" fmla="*/ 13 w 281"/>
                <a:gd name="T29" fmla="*/ 51 h 295"/>
                <a:gd name="T30" fmla="*/ 4 w 281"/>
                <a:gd name="T31" fmla="*/ 73 h 295"/>
                <a:gd name="T32" fmla="*/ 1 w 281"/>
                <a:gd name="T33" fmla="*/ 85 h 295"/>
                <a:gd name="T34" fmla="*/ 0 w 281"/>
                <a:gd name="T35" fmla="*/ 99 h 295"/>
                <a:gd name="T36" fmla="*/ 2 w 281"/>
                <a:gd name="T37" fmla="*/ 128 h 295"/>
                <a:gd name="T38" fmla="*/ 3 w 281"/>
                <a:gd name="T39" fmla="*/ 140 h 295"/>
                <a:gd name="T40" fmla="*/ 6 w 281"/>
                <a:gd name="T41" fmla="*/ 153 h 295"/>
                <a:gd name="T42" fmla="*/ 16 w 281"/>
                <a:gd name="T43" fmla="*/ 178 h 295"/>
                <a:gd name="T44" fmla="*/ 28 w 281"/>
                <a:gd name="T45" fmla="*/ 202 h 295"/>
                <a:gd name="T46" fmla="*/ 45 w 281"/>
                <a:gd name="T47" fmla="*/ 225 h 295"/>
                <a:gd name="T48" fmla="*/ 4 w 281"/>
                <a:gd name="T49" fmla="*/ 277 h 295"/>
                <a:gd name="T50" fmla="*/ 102 w 281"/>
                <a:gd name="T51" fmla="*/ 268 h 295"/>
                <a:gd name="T52" fmla="*/ 115 w 281"/>
                <a:gd name="T53" fmla="*/ 275 h 295"/>
                <a:gd name="T54" fmla="*/ 128 w 281"/>
                <a:gd name="T55" fmla="*/ 283 h 295"/>
                <a:gd name="T56" fmla="*/ 133 w 281"/>
                <a:gd name="T57" fmla="*/ 285 h 295"/>
                <a:gd name="T58" fmla="*/ 139 w 281"/>
                <a:gd name="T59" fmla="*/ 288 h 295"/>
                <a:gd name="T60" fmla="*/ 151 w 281"/>
                <a:gd name="T61" fmla="*/ 292 h 295"/>
                <a:gd name="T62" fmla="*/ 160 w 281"/>
                <a:gd name="T63" fmla="*/ 294 h 295"/>
                <a:gd name="T64" fmla="*/ 173 w 281"/>
                <a:gd name="T65" fmla="*/ 295 h 295"/>
                <a:gd name="T66" fmla="*/ 186 w 281"/>
                <a:gd name="T67" fmla="*/ 295 h 295"/>
                <a:gd name="T68" fmla="*/ 198 w 281"/>
                <a:gd name="T69" fmla="*/ 292 h 295"/>
                <a:gd name="T70" fmla="*/ 211 w 281"/>
                <a:gd name="T71" fmla="*/ 290 h 295"/>
                <a:gd name="T72" fmla="*/ 222 w 281"/>
                <a:gd name="T73" fmla="*/ 286 h 295"/>
                <a:gd name="T74" fmla="*/ 233 w 281"/>
                <a:gd name="T75" fmla="*/ 281 h 295"/>
                <a:gd name="T76" fmla="*/ 237 w 281"/>
                <a:gd name="T77" fmla="*/ 276 h 295"/>
                <a:gd name="T78" fmla="*/ 239 w 281"/>
                <a:gd name="T79" fmla="*/ 274 h 295"/>
                <a:gd name="T80" fmla="*/ 239 w 281"/>
                <a:gd name="T81" fmla="*/ 273 h 295"/>
                <a:gd name="T82" fmla="*/ 240 w 281"/>
                <a:gd name="T83" fmla="*/ 273 h 295"/>
                <a:gd name="T84" fmla="*/ 242 w 281"/>
                <a:gd name="T85" fmla="*/ 273 h 295"/>
                <a:gd name="T86" fmla="*/ 253 w 281"/>
                <a:gd name="T87" fmla="*/ 265 h 295"/>
                <a:gd name="T88" fmla="*/ 260 w 281"/>
                <a:gd name="T89" fmla="*/ 255 h 295"/>
                <a:gd name="T90" fmla="*/ 267 w 281"/>
                <a:gd name="T91" fmla="*/ 244 h 295"/>
                <a:gd name="T92" fmla="*/ 269 w 281"/>
                <a:gd name="T93" fmla="*/ 237 h 295"/>
                <a:gd name="T94" fmla="*/ 269 w 281"/>
                <a:gd name="T95" fmla="*/ 235 h 295"/>
                <a:gd name="T96" fmla="*/ 269 w 281"/>
                <a:gd name="T97" fmla="*/ 234 h 295"/>
                <a:gd name="T98" fmla="*/ 270 w 281"/>
                <a:gd name="T99" fmla="*/ 234 h 295"/>
                <a:gd name="T100" fmla="*/ 272 w 281"/>
                <a:gd name="T101" fmla="*/ 232 h 295"/>
                <a:gd name="T102" fmla="*/ 277 w 281"/>
                <a:gd name="T103" fmla="*/ 221 h 295"/>
                <a:gd name="T104" fmla="*/ 279 w 281"/>
                <a:gd name="T105" fmla="*/ 208 h 295"/>
                <a:gd name="T106" fmla="*/ 281 w 281"/>
                <a:gd name="T107" fmla="*/ 195 h 295"/>
                <a:gd name="T108" fmla="*/ 281 w 281"/>
                <a:gd name="T109" fmla="*/ 181 h 295"/>
                <a:gd name="T110" fmla="*/ 281 w 281"/>
                <a:gd name="T111" fmla="*/ 167 h 295"/>
                <a:gd name="T112" fmla="*/ 272 w 281"/>
                <a:gd name="T113" fmla="*/ 134 h 295"/>
                <a:gd name="T114" fmla="*/ 259 w 281"/>
                <a:gd name="T115" fmla="*/ 102 h 295"/>
                <a:gd name="T116" fmla="*/ 244 w 281"/>
                <a:gd name="T117" fmla="*/ 80 h 295"/>
                <a:gd name="T118" fmla="*/ 226 w 281"/>
                <a:gd name="T119" fmla="*/ 59 h 2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1"/>
                <a:gd name="T181" fmla="*/ 0 h 295"/>
                <a:gd name="T182" fmla="*/ 281 w 281"/>
                <a:gd name="T183" fmla="*/ 295 h 29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1" h="295">
                  <a:moveTo>
                    <a:pt x="226" y="59"/>
                  </a:moveTo>
                  <a:lnTo>
                    <a:pt x="213" y="46"/>
                  </a:lnTo>
                  <a:lnTo>
                    <a:pt x="201" y="37"/>
                  </a:lnTo>
                  <a:lnTo>
                    <a:pt x="189" y="27"/>
                  </a:lnTo>
                  <a:lnTo>
                    <a:pt x="177" y="20"/>
                  </a:lnTo>
                  <a:lnTo>
                    <a:pt x="163" y="13"/>
                  </a:lnTo>
                  <a:lnTo>
                    <a:pt x="150" y="9"/>
                  </a:lnTo>
                  <a:lnTo>
                    <a:pt x="122" y="2"/>
                  </a:lnTo>
                  <a:lnTo>
                    <a:pt x="107" y="0"/>
                  </a:lnTo>
                  <a:lnTo>
                    <a:pt x="94" y="0"/>
                  </a:lnTo>
                  <a:lnTo>
                    <a:pt x="70" y="5"/>
                  </a:lnTo>
                  <a:lnTo>
                    <a:pt x="47" y="15"/>
                  </a:lnTo>
                  <a:lnTo>
                    <a:pt x="29" y="31"/>
                  </a:lnTo>
                  <a:lnTo>
                    <a:pt x="19" y="40"/>
                  </a:lnTo>
                  <a:lnTo>
                    <a:pt x="13" y="51"/>
                  </a:lnTo>
                  <a:lnTo>
                    <a:pt x="4" y="73"/>
                  </a:lnTo>
                  <a:lnTo>
                    <a:pt x="1" y="85"/>
                  </a:lnTo>
                  <a:lnTo>
                    <a:pt x="0" y="99"/>
                  </a:lnTo>
                  <a:lnTo>
                    <a:pt x="2" y="128"/>
                  </a:lnTo>
                  <a:lnTo>
                    <a:pt x="3" y="140"/>
                  </a:lnTo>
                  <a:lnTo>
                    <a:pt x="6" y="153"/>
                  </a:lnTo>
                  <a:lnTo>
                    <a:pt x="16" y="178"/>
                  </a:lnTo>
                  <a:lnTo>
                    <a:pt x="28" y="202"/>
                  </a:lnTo>
                  <a:lnTo>
                    <a:pt x="45" y="225"/>
                  </a:lnTo>
                  <a:lnTo>
                    <a:pt x="4" y="277"/>
                  </a:lnTo>
                  <a:lnTo>
                    <a:pt x="102" y="268"/>
                  </a:lnTo>
                  <a:lnTo>
                    <a:pt x="115" y="275"/>
                  </a:lnTo>
                  <a:lnTo>
                    <a:pt x="128" y="283"/>
                  </a:lnTo>
                  <a:lnTo>
                    <a:pt x="133" y="285"/>
                  </a:lnTo>
                  <a:lnTo>
                    <a:pt x="139" y="288"/>
                  </a:lnTo>
                  <a:lnTo>
                    <a:pt x="151" y="292"/>
                  </a:lnTo>
                  <a:lnTo>
                    <a:pt x="160" y="294"/>
                  </a:lnTo>
                  <a:lnTo>
                    <a:pt x="173" y="295"/>
                  </a:lnTo>
                  <a:lnTo>
                    <a:pt x="186" y="295"/>
                  </a:lnTo>
                  <a:lnTo>
                    <a:pt x="198" y="292"/>
                  </a:lnTo>
                  <a:lnTo>
                    <a:pt x="211" y="290"/>
                  </a:lnTo>
                  <a:lnTo>
                    <a:pt x="222" y="286"/>
                  </a:lnTo>
                  <a:lnTo>
                    <a:pt x="233" y="281"/>
                  </a:lnTo>
                  <a:lnTo>
                    <a:pt x="237" y="276"/>
                  </a:lnTo>
                  <a:lnTo>
                    <a:pt x="239" y="274"/>
                  </a:lnTo>
                  <a:lnTo>
                    <a:pt x="239" y="273"/>
                  </a:lnTo>
                  <a:lnTo>
                    <a:pt x="240" y="273"/>
                  </a:lnTo>
                  <a:lnTo>
                    <a:pt x="242" y="273"/>
                  </a:lnTo>
                  <a:lnTo>
                    <a:pt x="253" y="265"/>
                  </a:lnTo>
                  <a:lnTo>
                    <a:pt x="260" y="255"/>
                  </a:lnTo>
                  <a:lnTo>
                    <a:pt x="267" y="244"/>
                  </a:lnTo>
                  <a:lnTo>
                    <a:pt x="269" y="237"/>
                  </a:lnTo>
                  <a:lnTo>
                    <a:pt x="269" y="235"/>
                  </a:lnTo>
                  <a:lnTo>
                    <a:pt x="269" y="234"/>
                  </a:lnTo>
                  <a:lnTo>
                    <a:pt x="270" y="234"/>
                  </a:lnTo>
                  <a:lnTo>
                    <a:pt x="272" y="232"/>
                  </a:lnTo>
                  <a:lnTo>
                    <a:pt x="277" y="221"/>
                  </a:lnTo>
                  <a:lnTo>
                    <a:pt x="279" y="208"/>
                  </a:lnTo>
                  <a:lnTo>
                    <a:pt x="281" y="195"/>
                  </a:lnTo>
                  <a:lnTo>
                    <a:pt x="281" y="181"/>
                  </a:lnTo>
                  <a:lnTo>
                    <a:pt x="281" y="167"/>
                  </a:lnTo>
                  <a:lnTo>
                    <a:pt x="272" y="134"/>
                  </a:lnTo>
                  <a:lnTo>
                    <a:pt x="259" y="102"/>
                  </a:lnTo>
                  <a:lnTo>
                    <a:pt x="244" y="80"/>
                  </a:lnTo>
                  <a:lnTo>
                    <a:pt x="226" y="59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7" name="Freeform 16"/>
            <p:cNvSpPr>
              <a:spLocks noChangeAspect="1" noEditPoints="1"/>
            </p:cNvSpPr>
            <p:nvPr/>
          </p:nvSpPr>
          <p:spPr bwMode="auto">
            <a:xfrm>
              <a:off x="3976" y="1778"/>
              <a:ext cx="49" cy="116"/>
            </a:xfrm>
            <a:custGeom>
              <a:avLst/>
              <a:gdLst>
                <a:gd name="T0" fmla="*/ 465 w 641"/>
                <a:gd name="T1" fmla="*/ 415 h 1504"/>
                <a:gd name="T2" fmla="*/ 466 w 641"/>
                <a:gd name="T3" fmla="*/ 566 h 1504"/>
                <a:gd name="T4" fmla="*/ 470 w 641"/>
                <a:gd name="T5" fmla="*/ 734 h 1504"/>
                <a:gd name="T6" fmla="*/ 500 w 641"/>
                <a:gd name="T7" fmla="*/ 853 h 1504"/>
                <a:gd name="T8" fmla="*/ 470 w 641"/>
                <a:gd name="T9" fmla="*/ 935 h 1504"/>
                <a:gd name="T10" fmla="*/ 520 w 641"/>
                <a:gd name="T11" fmla="*/ 907 h 1504"/>
                <a:gd name="T12" fmla="*/ 552 w 641"/>
                <a:gd name="T13" fmla="*/ 865 h 1504"/>
                <a:gd name="T14" fmla="*/ 501 w 641"/>
                <a:gd name="T15" fmla="*/ 989 h 1504"/>
                <a:gd name="T16" fmla="*/ 543 w 641"/>
                <a:gd name="T17" fmla="*/ 1009 h 1504"/>
                <a:gd name="T18" fmla="*/ 593 w 641"/>
                <a:gd name="T19" fmla="*/ 898 h 1504"/>
                <a:gd name="T20" fmla="*/ 570 w 641"/>
                <a:gd name="T21" fmla="*/ 683 h 1504"/>
                <a:gd name="T22" fmla="*/ 563 w 641"/>
                <a:gd name="T23" fmla="*/ 521 h 1504"/>
                <a:gd name="T24" fmla="*/ 569 w 641"/>
                <a:gd name="T25" fmla="*/ 412 h 1504"/>
                <a:gd name="T26" fmla="*/ 600 w 641"/>
                <a:gd name="T27" fmla="*/ 248 h 1504"/>
                <a:gd name="T28" fmla="*/ 633 w 641"/>
                <a:gd name="T29" fmla="*/ 207 h 1504"/>
                <a:gd name="T30" fmla="*/ 588 w 641"/>
                <a:gd name="T31" fmla="*/ 58 h 1504"/>
                <a:gd name="T32" fmla="*/ 398 w 641"/>
                <a:gd name="T33" fmla="*/ 10 h 1504"/>
                <a:gd name="T34" fmla="*/ 82 w 641"/>
                <a:gd name="T35" fmla="*/ 213 h 1504"/>
                <a:gd name="T36" fmla="*/ 18 w 641"/>
                <a:gd name="T37" fmla="*/ 429 h 1504"/>
                <a:gd name="T38" fmla="*/ 63 w 641"/>
                <a:gd name="T39" fmla="*/ 634 h 1504"/>
                <a:gd name="T40" fmla="*/ 107 w 641"/>
                <a:gd name="T41" fmla="*/ 827 h 1504"/>
                <a:gd name="T42" fmla="*/ 60 w 641"/>
                <a:gd name="T43" fmla="*/ 1007 h 1504"/>
                <a:gd name="T44" fmla="*/ 31 w 641"/>
                <a:gd name="T45" fmla="*/ 1086 h 1504"/>
                <a:gd name="T46" fmla="*/ 20 w 641"/>
                <a:gd name="T47" fmla="*/ 1192 h 1504"/>
                <a:gd name="T48" fmla="*/ 33 w 641"/>
                <a:gd name="T49" fmla="*/ 1279 h 1504"/>
                <a:gd name="T50" fmla="*/ 1 w 641"/>
                <a:gd name="T51" fmla="*/ 1394 h 1504"/>
                <a:gd name="T52" fmla="*/ 75 w 641"/>
                <a:gd name="T53" fmla="*/ 1470 h 1504"/>
                <a:gd name="T54" fmla="*/ 93 w 641"/>
                <a:gd name="T55" fmla="*/ 1502 h 1504"/>
                <a:gd name="T56" fmla="*/ 323 w 641"/>
                <a:gd name="T57" fmla="*/ 1500 h 1504"/>
                <a:gd name="T58" fmla="*/ 362 w 641"/>
                <a:gd name="T59" fmla="*/ 1462 h 1504"/>
                <a:gd name="T60" fmla="*/ 232 w 641"/>
                <a:gd name="T61" fmla="*/ 1460 h 1504"/>
                <a:gd name="T62" fmla="*/ 228 w 641"/>
                <a:gd name="T63" fmla="*/ 1417 h 1504"/>
                <a:gd name="T64" fmla="*/ 275 w 641"/>
                <a:gd name="T65" fmla="*/ 1413 h 1504"/>
                <a:gd name="T66" fmla="*/ 288 w 641"/>
                <a:gd name="T67" fmla="*/ 1400 h 1504"/>
                <a:gd name="T68" fmla="*/ 249 w 641"/>
                <a:gd name="T69" fmla="*/ 1367 h 1504"/>
                <a:gd name="T70" fmla="*/ 156 w 641"/>
                <a:gd name="T71" fmla="*/ 1186 h 1504"/>
                <a:gd name="T72" fmla="*/ 171 w 641"/>
                <a:gd name="T73" fmla="*/ 1100 h 1504"/>
                <a:gd name="T74" fmla="*/ 213 w 641"/>
                <a:gd name="T75" fmla="*/ 981 h 1504"/>
                <a:gd name="T76" fmla="*/ 249 w 641"/>
                <a:gd name="T77" fmla="*/ 703 h 1504"/>
                <a:gd name="T78" fmla="*/ 305 w 641"/>
                <a:gd name="T79" fmla="*/ 566 h 1504"/>
                <a:gd name="T80" fmla="*/ 306 w 641"/>
                <a:gd name="T81" fmla="*/ 463 h 1504"/>
                <a:gd name="T82" fmla="*/ 450 w 641"/>
                <a:gd name="T83" fmla="*/ 229 h 1504"/>
                <a:gd name="T84" fmla="*/ 531 w 641"/>
                <a:gd name="T85" fmla="*/ 336 h 1504"/>
                <a:gd name="T86" fmla="*/ 531 w 641"/>
                <a:gd name="T87" fmla="*/ 508 h 1504"/>
                <a:gd name="T88" fmla="*/ 541 w 641"/>
                <a:gd name="T89" fmla="*/ 664 h 1504"/>
                <a:gd name="T90" fmla="*/ 508 w 641"/>
                <a:gd name="T91" fmla="*/ 679 h 1504"/>
                <a:gd name="T92" fmla="*/ 505 w 641"/>
                <a:gd name="T93" fmla="*/ 417 h 1504"/>
                <a:gd name="T94" fmla="*/ 177 w 641"/>
                <a:gd name="T95" fmla="*/ 765 h 1504"/>
                <a:gd name="T96" fmla="*/ 180 w 641"/>
                <a:gd name="T97" fmla="*/ 925 h 1504"/>
                <a:gd name="T98" fmla="*/ 154 w 641"/>
                <a:gd name="T99" fmla="*/ 1025 h 1504"/>
                <a:gd name="T100" fmla="*/ 150 w 641"/>
                <a:gd name="T101" fmla="*/ 1048 h 1504"/>
                <a:gd name="T102" fmla="*/ 118 w 641"/>
                <a:gd name="T103" fmla="*/ 1113 h 1504"/>
                <a:gd name="T104" fmla="*/ 113 w 641"/>
                <a:gd name="T105" fmla="*/ 1178 h 1504"/>
                <a:gd name="T106" fmla="*/ 90 w 641"/>
                <a:gd name="T107" fmla="*/ 1306 h 1504"/>
                <a:gd name="T108" fmla="*/ 70 w 641"/>
                <a:gd name="T109" fmla="*/ 1235 h 1504"/>
                <a:gd name="T110" fmla="*/ 85 w 641"/>
                <a:gd name="T111" fmla="*/ 1126 h 1504"/>
                <a:gd name="T112" fmla="*/ 99 w 641"/>
                <a:gd name="T113" fmla="*/ 1047 h 1504"/>
                <a:gd name="T114" fmla="*/ 101 w 641"/>
                <a:gd name="T115" fmla="*/ 980 h 1504"/>
                <a:gd name="T116" fmla="*/ 155 w 641"/>
                <a:gd name="T117" fmla="*/ 879 h 150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41"/>
                <a:gd name="T178" fmla="*/ 0 h 1504"/>
                <a:gd name="T179" fmla="*/ 641 w 641"/>
                <a:gd name="T180" fmla="*/ 1504 h 1504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41" h="1504">
                  <a:moveTo>
                    <a:pt x="450" y="229"/>
                  </a:moveTo>
                  <a:lnTo>
                    <a:pt x="459" y="238"/>
                  </a:lnTo>
                  <a:lnTo>
                    <a:pt x="459" y="299"/>
                  </a:lnTo>
                  <a:lnTo>
                    <a:pt x="454" y="314"/>
                  </a:lnTo>
                  <a:lnTo>
                    <a:pt x="452" y="330"/>
                  </a:lnTo>
                  <a:lnTo>
                    <a:pt x="452" y="361"/>
                  </a:lnTo>
                  <a:lnTo>
                    <a:pt x="454" y="380"/>
                  </a:lnTo>
                  <a:lnTo>
                    <a:pt x="460" y="401"/>
                  </a:lnTo>
                  <a:lnTo>
                    <a:pt x="465" y="415"/>
                  </a:lnTo>
                  <a:lnTo>
                    <a:pt x="472" y="430"/>
                  </a:lnTo>
                  <a:lnTo>
                    <a:pt x="478" y="450"/>
                  </a:lnTo>
                  <a:lnTo>
                    <a:pt x="480" y="473"/>
                  </a:lnTo>
                  <a:lnTo>
                    <a:pt x="478" y="498"/>
                  </a:lnTo>
                  <a:lnTo>
                    <a:pt x="474" y="525"/>
                  </a:lnTo>
                  <a:lnTo>
                    <a:pt x="472" y="530"/>
                  </a:lnTo>
                  <a:lnTo>
                    <a:pt x="469" y="540"/>
                  </a:lnTo>
                  <a:lnTo>
                    <a:pt x="467" y="552"/>
                  </a:lnTo>
                  <a:lnTo>
                    <a:pt x="466" y="566"/>
                  </a:lnTo>
                  <a:lnTo>
                    <a:pt x="466" y="582"/>
                  </a:lnTo>
                  <a:lnTo>
                    <a:pt x="466" y="588"/>
                  </a:lnTo>
                  <a:lnTo>
                    <a:pt x="467" y="596"/>
                  </a:lnTo>
                  <a:lnTo>
                    <a:pt x="468" y="624"/>
                  </a:lnTo>
                  <a:lnTo>
                    <a:pt x="472" y="657"/>
                  </a:lnTo>
                  <a:lnTo>
                    <a:pt x="469" y="678"/>
                  </a:lnTo>
                  <a:lnTo>
                    <a:pt x="468" y="698"/>
                  </a:lnTo>
                  <a:lnTo>
                    <a:pt x="468" y="717"/>
                  </a:lnTo>
                  <a:lnTo>
                    <a:pt x="470" y="734"/>
                  </a:lnTo>
                  <a:lnTo>
                    <a:pt x="471" y="748"/>
                  </a:lnTo>
                  <a:lnTo>
                    <a:pt x="476" y="761"/>
                  </a:lnTo>
                  <a:lnTo>
                    <a:pt x="480" y="773"/>
                  </a:lnTo>
                  <a:lnTo>
                    <a:pt x="486" y="783"/>
                  </a:lnTo>
                  <a:lnTo>
                    <a:pt x="493" y="795"/>
                  </a:lnTo>
                  <a:lnTo>
                    <a:pt x="498" y="809"/>
                  </a:lnTo>
                  <a:lnTo>
                    <a:pt x="500" y="822"/>
                  </a:lnTo>
                  <a:lnTo>
                    <a:pt x="501" y="837"/>
                  </a:lnTo>
                  <a:lnTo>
                    <a:pt x="500" y="853"/>
                  </a:lnTo>
                  <a:lnTo>
                    <a:pt x="499" y="872"/>
                  </a:lnTo>
                  <a:lnTo>
                    <a:pt x="491" y="884"/>
                  </a:lnTo>
                  <a:lnTo>
                    <a:pt x="484" y="895"/>
                  </a:lnTo>
                  <a:lnTo>
                    <a:pt x="478" y="905"/>
                  </a:lnTo>
                  <a:lnTo>
                    <a:pt x="475" y="913"/>
                  </a:lnTo>
                  <a:lnTo>
                    <a:pt x="471" y="920"/>
                  </a:lnTo>
                  <a:lnTo>
                    <a:pt x="470" y="926"/>
                  </a:lnTo>
                  <a:lnTo>
                    <a:pt x="469" y="931"/>
                  </a:lnTo>
                  <a:lnTo>
                    <a:pt x="470" y="935"/>
                  </a:lnTo>
                  <a:lnTo>
                    <a:pt x="471" y="936"/>
                  </a:lnTo>
                  <a:lnTo>
                    <a:pt x="475" y="936"/>
                  </a:lnTo>
                  <a:lnTo>
                    <a:pt x="478" y="935"/>
                  </a:lnTo>
                  <a:lnTo>
                    <a:pt x="484" y="933"/>
                  </a:lnTo>
                  <a:lnTo>
                    <a:pt x="491" y="928"/>
                  </a:lnTo>
                  <a:lnTo>
                    <a:pt x="499" y="924"/>
                  </a:lnTo>
                  <a:lnTo>
                    <a:pt x="508" y="918"/>
                  </a:lnTo>
                  <a:lnTo>
                    <a:pt x="519" y="911"/>
                  </a:lnTo>
                  <a:lnTo>
                    <a:pt x="520" y="907"/>
                  </a:lnTo>
                  <a:lnTo>
                    <a:pt x="522" y="904"/>
                  </a:lnTo>
                  <a:lnTo>
                    <a:pt x="526" y="897"/>
                  </a:lnTo>
                  <a:lnTo>
                    <a:pt x="527" y="893"/>
                  </a:lnTo>
                  <a:lnTo>
                    <a:pt x="529" y="890"/>
                  </a:lnTo>
                  <a:lnTo>
                    <a:pt x="534" y="883"/>
                  </a:lnTo>
                  <a:lnTo>
                    <a:pt x="540" y="867"/>
                  </a:lnTo>
                  <a:lnTo>
                    <a:pt x="545" y="852"/>
                  </a:lnTo>
                  <a:lnTo>
                    <a:pt x="549" y="857"/>
                  </a:lnTo>
                  <a:lnTo>
                    <a:pt x="552" y="865"/>
                  </a:lnTo>
                  <a:lnTo>
                    <a:pt x="553" y="873"/>
                  </a:lnTo>
                  <a:lnTo>
                    <a:pt x="554" y="884"/>
                  </a:lnTo>
                  <a:lnTo>
                    <a:pt x="553" y="895"/>
                  </a:lnTo>
                  <a:lnTo>
                    <a:pt x="552" y="908"/>
                  </a:lnTo>
                  <a:lnTo>
                    <a:pt x="549" y="922"/>
                  </a:lnTo>
                  <a:lnTo>
                    <a:pt x="545" y="938"/>
                  </a:lnTo>
                  <a:lnTo>
                    <a:pt x="516" y="977"/>
                  </a:lnTo>
                  <a:lnTo>
                    <a:pt x="505" y="986"/>
                  </a:lnTo>
                  <a:lnTo>
                    <a:pt x="501" y="989"/>
                  </a:lnTo>
                  <a:lnTo>
                    <a:pt x="500" y="993"/>
                  </a:lnTo>
                  <a:lnTo>
                    <a:pt x="499" y="995"/>
                  </a:lnTo>
                  <a:lnTo>
                    <a:pt x="501" y="999"/>
                  </a:lnTo>
                  <a:lnTo>
                    <a:pt x="505" y="1001"/>
                  </a:lnTo>
                  <a:lnTo>
                    <a:pt x="510" y="1004"/>
                  </a:lnTo>
                  <a:lnTo>
                    <a:pt x="513" y="1005"/>
                  </a:lnTo>
                  <a:lnTo>
                    <a:pt x="521" y="1007"/>
                  </a:lnTo>
                  <a:lnTo>
                    <a:pt x="530" y="1007"/>
                  </a:lnTo>
                  <a:lnTo>
                    <a:pt x="543" y="1009"/>
                  </a:lnTo>
                  <a:lnTo>
                    <a:pt x="555" y="996"/>
                  </a:lnTo>
                  <a:lnTo>
                    <a:pt x="567" y="983"/>
                  </a:lnTo>
                  <a:lnTo>
                    <a:pt x="576" y="968"/>
                  </a:lnTo>
                  <a:lnTo>
                    <a:pt x="584" y="953"/>
                  </a:lnTo>
                  <a:lnTo>
                    <a:pt x="588" y="936"/>
                  </a:lnTo>
                  <a:lnTo>
                    <a:pt x="588" y="931"/>
                  </a:lnTo>
                  <a:lnTo>
                    <a:pt x="589" y="926"/>
                  </a:lnTo>
                  <a:lnTo>
                    <a:pt x="591" y="918"/>
                  </a:lnTo>
                  <a:lnTo>
                    <a:pt x="593" y="898"/>
                  </a:lnTo>
                  <a:lnTo>
                    <a:pt x="591" y="879"/>
                  </a:lnTo>
                  <a:lnTo>
                    <a:pt x="580" y="844"/>
                  </a:lnTo>
                  <a:lnTo>
                    <a:pt x="571" y="805"/>
                  </a:lnTo>
                  <a:lnTo>
                    <a:pt x="568" y="787"/>
                  </a:lnTo>
                  <a:lnTo>
                    <a:pt x="563" y="759"/>
                  </a:lnTo>
                  <a:lnTo>
                    <a:pt x="559" y="730"/>
                  </a:lnTo>
                  <a:lnTo>
                    <a:pt x="565" y="706"/>
                  </a:lnTo>
                  <a:lnTo>
                    <a:pt x="570" y="686"/>
                  </a:lnTo>
                  <a:lnTo>
                    <a:pt x="570" y="683"/>
                  </a:lnTo>
                  <a:lnTo>
                    <a:pt x="573" y="660"/>
                  </a:lnTo>
                  <a:lnTo>
                    <a:pt x="574" y="639"/>
                  </a:lnTo>
                  <a:lnTo>
                    <a:pt x="573" y="624"/>
                  </a:lnTo>
                  <a:lnTo>
                    <a:pt x="571" y="606"/>
                  </a:lnTo>
                  <a:lnTo>
                    <a:pt x="566" y="586"/>
                  </a:lnTo>
                  <a:lnTo>
                    <a:pt x="559" y="570"/>
                  </a:lnTo>
                  <a:lnTo>
                    <a:pt x="559" y="564"/>
                  </a:lnTo>
                  <a:lnTo>
                    <a:pt x="559" y="541"/>
                  </a:lnTo>
                  <a:lnTo>
                    <a:pt x="563" y="521"/>
                  </a:lnTo>
                  <a:lnTo>
                    <a:pt x="567" y="505"/>
                  </a:lnTo>
                  <a:lnTo>
                    <a:pt x="574" y="493"/>
                  </a:lnTo>
                  <a:lnTo>
                    <a:pt x="575" y="483"/>
                  </a:lnTo>
                  <a:lnTo>
                    <a:pt x="578" y="473"/>
                  </a:lnTo>
                  <a:lnTo>
                    <a:pt x="578" y="462"/>
                  </a:lnTo>
                  <a:lnTo>
                    <a:pt x="578" y="451"/>
                  </a:lnTo>
                  <a:lnTo>
                    <a:pt x="575" y="438"/>
                  </a:lnTo>
                  <a:lnTo>
                    <a:pt x="573" y="426"/>
                  </a:lnTo>
                  <a:lnTo>
                    <a:pt x="569" y="412"/>
                  </a:lnTo>
                  <a:lnTo>
                    <a:pt x="565" y="399"/>
                  </a:lnTo>
                  <a:lnTo>
                    <a:pt x="579" y="318"/>
                  </a:lnTo>
                  <a:lnTo>
                    <a:pt x="578" y="303"/>
                  </a:lnTo>
                  <a:lnTo>
                    <a:pt x="578" y="290"/>
                  </a:lnTo>
                  <a:lnTo>
                    <a:pt x="578" y="266"/>
                  </a:lnTo>
                  <a:lnTo>
                    <a:pt x="581" y="265"/>
                  </a:lnTo>
                  <a:lnTo>
                    <a:pt x="588" y="258"/>
                  </a:lnTo>
                  <a:lnTo>
                    <a:pt x="597" y="253"/>
                  </a:lnTo>
                  <a:lnTo>
                    <a:pt x="600" y="248"/>
                  </a:lnTo>
                  <a:lnTo>
                    <a:pt x="604" y="245"/>
                  </a:lnTo>
                  <a:lnTo>
                    <a:pt x="613" y="238"/>
                  </a:lnTo>
                  <a:lnTo>
                    <a:pt x="619" y="228"/>
                  </a:lnTo>
                  <a:lnTo>
                    <a:pt x="619" y="226"/>
                  </a:lnTo>
                  <a:lnTo>
                    <a:pt x="619" y="225"/>
                  </a:lnTo>
                  <a:lnTo>
                    <a:pt x="620" y="225"/>
                  </a:lnTo>
                  <a:lnTo>
                    <a:pt x="623" y="222"/>
                  </a:lnTo>
                  <a:lnTo>
                    <a:pt x="627" y="218"/>
                  </a:lnTo>
                  <a:lnTo>
                    <a:pt x="633" y="207"/>
                  </a:lnTo>
                  <a:lnTo>
                    <a:pt x="641" y="197"/>
                  </a:lnTo>
                  <a:lnTo>
                    <a:pt x="639" y="174"/>
                  </a:lnTo>
                  <a:lnTo>
                    <a:pt x="635" y="154"/>
                  </a:lnTo>
                  <a:lnTo>
                    <a:pt x="631" y="135"/>
                  </a:lnTo>
                  <a:lnTo>
                    <a:pt x="626" y="118"/>
                  </a:lnTo>
                  <a:lnTo>
                    <a:pt x="618" y="100"/>
                  </a:lnTo>
                  <a:lnTo>
                    <a:pt x="610" y="85"/>
                  </a:lnTo>
                  <a:lnTo>
                    <a:pt x="599" y="70"/>
                  </a:lnTo>
                  <a:lnTo>
                    <a:pt x="588" y="58"/>
                  </a:lnTo>
                  <a:lnTo>
                    <a:pt x="574" y="45"/>
                  </a:lnTo>
                  <a:lnTo>
                    <a:pt x="560" y="36"/>
                  </a:lnTo>
                  <a:lnTo>
                    <a:pt x="544" y="26"/>
                  </a:lnTo>
                  <a:lnTo>
                    <a:pt x="528" y="18"/>
                  </a:lnTo>
                  <a:lnTo>
                    <a:pt x="509" y="11"/>
                  </a:lnTo>
                  <a:lnTo>
                    <a:pt x="490" y="7"/>
                  </a:lnTo>
                  <a:lnTo>
                    <a:pt x="468" y="2"/>
                  </a:lnTo>
                  <a:lnTo>
                    <a:pt x="446" y="0"/>
                  </a:lnTo>
                  <a:lnTo>
                    <a:pt x="398" y="10"/>
                  </a:lnTo>
                  <a:lnTo>
                    <a:pt x="353" y="27"/>
                  </a:lnTo>
                  <a:lnTo>
                    <a:pt x="308" y="46"/>
                  </a:lnTo>
                  <a:lnTo>
                    <a:pt x="283" y="58"/>
                  </a:lnTo>
                  <a:lnTo>
                    <a:pt x="258" y="73"/>
                  </a:lnTo>
                  <a:lnTo>
                    <a:pt x="209" y="107"/>
                  </a:lnTo>
                  <a:lnTo>
                    <a:pt x="157" y="146"/>
                  </a:lnTo>
                  <a:lnTo>
                    <a:pt x="132" y="167"/>
                  </a:lnTo>
                  <a:lnTo>
                    <a:pt x="107" y="192"/>
                  </a:lnTo>
                  <a:lnTo>
                    <a:pt x="82" y="213"/>
                  </a:lnTo>
                  <a:lnTo>
                    <a:pt x="70" y="227"/>
                  </a:lnTo>
                  <a:lnTo>
                    <a:pt x="61" y="243"/>
                  </a:lnTo>
                  <a:lnTo>
                    <a:pt x="50" y="260"/>
                  </a:lnTo>
                  <a:lnTo>
                    <a:pt x="41" y="281"/>
                  </a:lnTo>
                  <a:lnTo>
                    <a:pt x="33" y="303"/>
                  </a:lnTo>
                  <a:lnTo>
                    <a:pt x="25" y="328"/>
                  </a:lnTo>
                  <a:lnTo>
                    <a:pt x="21" y="364"/>
                  </a:lnTo>
                  <a:lnTo>
                    <a:pt x="19" y="397"/>
                  </a:lnTo>
                  <a:lnTo>
                    <a:pt x="18" y="429"/>
                  </a:lnTo>
                  <a:lnTo>
                    <a:pt x="19" y="460"/>
                  </a:lnTo>
                  <a:lnTo>
                    <a:pt x="20" y="488"/>
                  </a:lnTo>
                  <a:lnTo>
                    <a:pt x="23" y="515"/>
                  </a:lnTo>
                  <a:lnTo>
                    <a:pt x="26" y="540"/>
                  </a:lnTo>
                  <a:lnTo>
                    <a:pt x="32" y="562"/>
                  </a:lnTo>
                  <a:lnTo>
                    <a:pt x="37" y="583"/>
                  </a:lnTo>
                  <a:lnTo>
                    <a:pt x="45" y="601"/>
                  </a:lnTo>
                  <a:lnTo>
                    <a:pt x="52" y="618"/>
                  </a:lnTo>
                  <a:lnTo>
                    <a:pt x="63" y="634"/>
                  </a:lnTo>
                  <a:lnTo>
                    <a:pt x="73" y="646"/>
                  </a:lnTo>
                  <a:lnTo>
                    <a:pt x="85" y="657"/>
                  </a:lnTo>
                  <a:lnTo>
                    <a:pt x="98" y="667"/>
                  </a:lnTo>
                  <a:lnTo>
                    <a:pt x="113" y="675"/>
                  </a:lnTo>
                  <a:lnTo>
                    <a:pt x="115" y="704"/>
                  </a:lnTo>
                  <a:lnTo>
                    <a:pt x="117" y="734"/>
                  </a:lnTo>
                  <a:lnTo>
                    <a:pt x="115" y="764"/>
                  </a:lnTo>
                  <a:lnTo>
                    <a:pt x="112" y="796"/>
                  </a:lnTo>
                  <a:lnTo>
                    <a:pt x="107" y="827"/>
                  </a:lnTo>
                  <a:lnTo>
                    <a:pt x="99" y="859"/>
                  </a:lnTo>
                  <a:lnTo>
                    <a:pt x="90" y="892"/>
                  </a:lnTo>
                  <a:lnTo>
                    <a:pt x="80" y="925"/>
                  </a:lnTo>
                  <a:lnTo>
                    <a:pt x="71" y="931"/>
                  </a:lnTo>
                  <a:lnTo>
                    <a:pt x="66" y="938"/>
                  </a:lnTo>
                  <a:lnTo>
                    <a:pt x="58" y="954"/>
                  </a:lnTo>
                  <a:lnTo>
                    <a:pt x="53" y="973"/>
                  </a:lnTo>
                  <a:lnTo>
                    <a:pt x="55" y="995"/>
                  </a:lnTo>
                  <a:lnTo>
                    <a:pt x="60" y="1007"/>
                  </a:lnTo>
                  <a:lnTo>
                    <a:pt x="62" y="1021"/>
                  </a:lnTo>
                  <a:lnTo>
                    <a:pt x="58" y="1035"/>
                  </a:lnTo>
                  <a:lnTo>
                    <a:pt x="54" y="1044"/>
                  </a:lnTo>
                  <a:lnTo>
                    <a:pt x="50" y="1053"/>
                  </a:lnTo>
                  <a:lnTo>
                    <a:pt x="44" y="1057"/>
                  </a:lnTo>
                  <a:lnTo>
                    <a:pt x="39" y="1063"/>
                  </a:lnTo>
                  <a:lnTo>
                    <a:pt x="35" y="1070"/>
                  </a:lnTo>
                  <a:lnTo>
                    <a:pt x="33" y="1078"/>
                  </a:lnTo>
                  <a:lnTo>
                    <a:pt x="31" y="1086"/>
                  </a:lnTo>
                  <a:lnTo>
                    <a:pt x="31" y="1096"/>
                  </a:lnTo>
                  <a:lnTo>
                    <a:pt x="34" y="1117"/>
                  </a:lnTo>
                  <a:lnTo>
                    <a:pt x="39" y="1129"/>
                  </a:lnTo>
                  <a:lnTo>
                    <a:pt x="41" y="1142"/>
                  </a:lnTo>
                  <a:lnTo>
                    <a:pt x="39" y="1155"/>
                  </a:lnTo>
                  <a:lnTo>
                    <a:pt x="34" y="1170"/>
                  </a:lnTo>
                  <a:lnTo>
                    <a:pt x="26" y="1177"/>
                  </a:lnTo>
                  <a:lnTo>
                    <a:pt x="23" y="1184"/>
                  </a:lnTo>
                  <a:lnTo>
                    <a:pt x="20" y="1192"/>
                  </a:lnTo>
                  <a:lnTo>
                    <a:pt x="20" y="1202"/>
                  </a:lnTo>
                  <a:lnTo>
                    <a:pt x="20" y="1210"/>
                  </a:lnTo>
                  <a:lnTo>
                    <a:pt x="23" y="1221"/>
                  </a:lnTo>
                  <a:lnTo>
                    <a:pt x="26" y="1232"/>
                  </a:lnTo>
                  <a:lnTo>
                    <a:pt x="34" y="1244"/>
                  </a:lnTo>
                  <a:lnTo>
                    <a:pt x="34" y="1276"/>
                  </a:lnTo>
                  <a:lnTo>
                    <a:pt x="33" y="1276"/>
                  </a:lnTo>
                  <a:lnTo>
                    <a:pt x="33" y="1277"/>
                  </a:lnTo>
                  <a:lnTo>
                    <a:pt x="33" y="1279"/>
                  </a:lnTo>
                  <a:lnTo>
                    <a:pt x="33" y="1284"/>
                  </a:lnTo>
                  <a:lnTo>
                    <a:pt x="33" y="1292"/>
                  </a:lnTo>
                  <a:lnTo>
                    <a:pt x="31" y="1310"/>
                  </a:lnTo>
                  <a:lnTo>
                    <a:pt x="22" y="1342"/>
                  </a:lnTo>
                  <a:lnTo>
                    <a:pt x="17" y="1357"/>
                  </a:lnTo>
                  <a:lnTo>
                    <a:pt x="10" y="1374"/>
                  </a:lnTo>
                  <a:lnTo>
                    <a:pt x="6" y="1379"/>
                  </a:lnTo>
                  <a:lnTo>
                    <a:pt x="4" y="1384"/>
                  </a:lnTo>
                  <a:lnTo>
                    <a:pt x="1" y="1394"/>
                  </a:lnTo>
                  <a:lnTo>
                    <a:pt x="0" y="1397"/>
                  </a:lnTo>
                  <a:lnTo>
                    <a:pt x="1" y="1401"/>
                  </a:lnTo>
                  <a:lnTo>
                    <a:pt x="5" y="1408"/>
                  </a:lnTo>
                  <a:lnTo>
                    <a:pt x="10" y="1412"/>
                  </a:lnTo>
                  <a:lnTo>
                    <a:pt x="20" y="1415"/>
                  </a:lnTo>
                  <a:lnTo>
                    <a:pt x="33" y="1417"/>
                  </a:lnTo>
                  <a:lnTo>
                    <a:pt x="49" y="1419"/>
                  </a:lnTo>
                  <a:lnTo>
                    <a:pt x="91" y="1409"/>
                  </a:lnTo>
                  <a:lnTo>
                    <a:pt x="75" y="1470"/>
                  </a:lnTo>
                  <a:lnTo>
                    <a:pt x="71" y="1474"/>
                  </a:lnTo>
                  <a:lnTo>
                    <a:pt x="70" y="1478"/>
                  </a:lnTo>
                  <a:lnTo>
                    <a:pt x="69" y="1484"/>
                  </a:lnTo>
                  <a:lnTo>
                    <a:pt x="70" y="1490"/>
                  </a:lnTo>
                  <a:lnTo>
                    <a:pt x="76" y="1495"/>
                  </a:lnTo>
                  <a:lnTo>
                    <a:pt x="78" y="1496"/>
                  </a:lnTo>
                  <a:lnTo>
                    <a:pt x="82" y="1498"/>
                  </a:lnTo>
                  <a:lnTo>
                    <a:pt x="86" y="1500"/>
                  </a:lnTo>
                  <a:lnTo>
                    <a:pt x="93" y="1502"/>
                  </a:lnTo>
                  <a:lnTo>
                    <a:pt x="98" y="1502"/>
                  </a:lnTo>
                  <a:lnTo>
                    <a:pt x="106" y="1503"/>
                  </a:lnTo>
                  <a:lnTo>
                    <a:pt x="113" y="1503"/>
                  </a:lnTo>
                  <a:lnTo>
                    <a:pt x="123" y="1504"/>
                  </a:lnTo>
                  <a:lnTo>
                    <a:pt x="170" y="1495"/>
                  </a:lnTo>
                  <a:lnTo>
                    <a:pt x="217" y="1493"/>
                  </a:lnTo>
                  <a:lnTo>
                    <a:pt x="264" y="1495"/>
                  </a:lnTo>
                  <a:lnTo>
                    <a:pt x="313" y="1504"/>
                  </a:lnTo>
                  <a:lnTo>
                    <a:pt x="323" y="1500"/>
                  </a:lnTo>
                  <a:lnTo>
                    <a:pt x="333" y="1495"/>
                  </a:lnTo>
                  <a:lnTo>
                    <a:pt x="342" y="1491"/>
                  </a:lnTo>
                  <a:lnTo>
                    <a:pt x="349" y="1489"/>
                  </a:lnTo>
                  <a:lnTo>
                    <a:pt x="355" y="1484"/>
                  </a:lnTo>
                  <a:lnTo>
                    <a:pt x="359" y="1481"/>
                  </a:lnTo>
                  <a:lnTo>
                    <a:pt x="365" y="1475"/>
                  </a:lnTo>
                  <a:lnTo>
                    <a:pt x="365" y="1470"/>
                  </a:lnTo>
                  <a:lnTo>
                    <a:pt x="364" y="1466"/>
                  </a:lnTo>
                  <a:lnTo>
                    <a:pt x="362" y="1462"/>
                  </a:lnTo>
                  <a:lnTo>
                    <a:pt x="360" y="1460"/>
                  </a:lnTo>
                  <a:lnTo>
                    <a:pt x="359" y="1459"/>
                  </a:lnTo>
                  <a:lnTo>
                    <a:pt x="348" y="1450"/>
                  </a:lnTo>
                  <a:lnTo>
                    <a:pt x="341" y="1446"/>
                  </a:lnTo>
                  <a:lnTo>
                    <a:pt x="336" y="1443"/>
                  </a:lnTo>
                  <a:lnTo>
                    <a:pt x="334" y="1442"/>
                  </a:lnTo>
                  <a:lnTo>
                    <a:pt x="333" y="1442"/>
                  </a:lnTo>
                  <a:lnTo>
                    <a:pt x="282" y="1453"/>
                  </a:lnTo>
                  <a:lnTo>
                    <a:pt x="232" y="1460"/>
                  </a:lnTo>
                  <a:lnTo>
                    <a:pt x="183" y="1462"/>
                  </a:lnTo>
                  <a:lnTo>
                    <a:pt x="134" y="1460"/>
                  </a:lnTo>
                  <a:lnTo>
                    <a:pt x="134" y="1406"/>
                  </a:lnTo>
                  <a:lnTo>
                    <a:pt x="153" y="1405"/>
                  </a:lnTo>
                  <a:lnTo>
                    <a:pt x="173" y="1408"/>
                  </a:lnTo>
                  <a:lnTo>
                    <a:pt x="193" y="1411"/>
                  </a:lnTo>
                  <a:lnTo>
                    <a:pt x="214" y="1419"/>
                  </a:lnTo>
                  <a:lnTo>
                    <a:pt x="221" y="1417"/>
                  </a:lnTo>
                  <a:lnTo>
                    <a:pt x="228" y="1417"/>
                  </a:lnTo>
                  <a:lnTo>
                    <a:pt x="242" y="1417"/>
                  </a:lnTo>
                  <a:lnTo>
                    <a:pt x="244" y="1416"/>
                  </a:lnTo>
                  <a:lnTo>
                    <a:pt x="247" y="1416"/>
                  </a:lnTo>
                  <a:lnTo>
                    <a:pt x="254" y="1416"/>
                  </a:lnTo>
                  <a:lnTo>
                    <a:pt x="264" y="1416"/>
                  </a:lnTo>
                  <a:lnTo>
                    <a:pt x="272" y="1414"/>
                  </a:lnTo>
                  <a:lnTo>
                    <a:pt x="272" y="1413"/>
                  </a:lnTo>
                  <a:lnTo>
                    <a:pt x="273" y="1413"/>
                  </a:lnTo>
                  <a:lnTo>
                    <a:pt x="275" y="1413"/>
                  </a:lnTo>
                  <a:lnTo>
                    <a:pt x="279" y="1413"/>
                  </a:lnTo>
                  <a:lnTo>
                    <a:pt x="282" y="1411"/>
                  </a:lnTo>
                  <a:lnTo>
                    <a:pt x="282" y="1410"/>
                  </a:lnTo>
                  <a:lnTo>
                    <a:pt x="283" y="1410"/>
                  </a:lnTo>
                  <a:lnTo>
                    <a:pt x="285" y="1410"/>
                  </a:lnTo>
                  <a:lnTo>
                    <a:pt x="288" y="1408"/>
                  </a:lnTo>
                  <a:lnTo>
                    <a:pt x="289" y="1403"/>
                  </a:lnTo>
                  <a:lnTo>
                    <a:pt x="288" y="1401"/>
                  </a:lnTo>
                  <a:lnTo>
                    <a:pt x="288" y="1400"/>
                  </a:lnTo>
                  <a:lnTo>
                    <a:pt x="286" y="1395"/>
                  </a:lnTo>
                  <a:lnTo>
                    <a:pt x="283" y="1390"/>
                  </a:lnTo>
                  <a:lnTo>
                    <a:pt x="276" y="1384"/>
                  </a:lnTo>
                  <a:lnTo>
                    <a:pt x="272" y="1381"/>
                  </a:lnTo>
                  <a:lnTo>
                    <a:pt x="269" y="1379"/>
                  </a:lnTo>
                  <a:lnTo>
                    <a:pt x="259" y="1372"/>
                  </a:lnTo>
                  <a:lnTo>
                    <a:pt x="256" y="1370"/>
                  </a:lnTo>
                  <a:lnTo>
                    <a:pt x="254" y="1369"/>
                  </a:lnTo>
                  <a:lnTo>
                    <a:pt x="249" y="1367"/>
                  </a:lnTo>
                  <a:lnTo>
                    <a:pt x="221" y="1361"/>
                  </a:lnTo>
                  <a:lnTo>
                    <a:pt x="193" y="1360"/>
                  </a:lnTo>
                  <a:lnTo>
                    <a:pt x="163" y="1361"/>
                  </a:lnTo>
                  <a:lnTo>
                    <a:pt x="134" y="1367"/>
                  </a:lnTo>
                  <a:lnTo>
                    <a:pt x="129" y="1324"/>
                  </a:lnTo>
                  <a:lnTo>
                    <a:pt x="132" y="1280"/>
                  </a:lnTo>
                  <a:lnTo>
                    <a:pt x="139" y="1237"/>
                  </a:lnTo>
                  <a:lnTo>
                    <a:pt x="152" y="1195"/>
                  </a:lnTo>
                  <a:lnTo>
                    <a:pt x="156" y="1186"/>
                  </a:lnTo>
                  <a:lnTo>
                    <a:pt x="160" y="1179"/>
                  </a:lnTo>
                  <a:lnTo>
                    <a:pt x="164" y="1170"/>
                  </a:lnTo>
                  <a:lnTo>
                    <a:pt x="167" y="1162"/>
                  </a:lnTo>
                  <a:lnTo>
                    <a:pt x="168" y="1151"/>
                  </a:lnTo>
                  <a:lnTo>
                    <a:pt x="168" y="1145"/>
                  </a:lnTo>
                  <a:lnTo>
                    <a:pt x="169" y="1141"/>
                  </a:lnTo>
                  <a:lnTo>
                    <a:pt x="169" y="1130"/>
                  </a:lnTo>
                  <a:lnTo>
                    <a:pt x="169" y="1120"/>
                  </a:lnTo>
                  <a:lnTo>
                    <a:pt x="171" y="1100"/>
                  </a:lnTo>
                  <a:lnTo>
                    <a:pt x="175" y="1087"/>
                  </a:lnTo>
                  <a:lnTo>
                    <a:pt x="181" y="1077"/>
                  </a:lnTo>
                  <a:lnTo>
                    <a:pt x="189" y="1073"/>
                  </a:lnTo>
                  <a:lnTo>
                    <a:pt x="198" y="1058"/>
                  </a:lnTo>
                  <a:lnTo>
                    <a:pt x="203" y="1045"/>
                  </a:lnTo>
                  <a:lnTo>
                    <a:pt x="204" y="1032"/>
                  </a:lnTo>
                  <a:lnTo>
                    <a:pt x="202" y="1019"/>
                  </a:lnTo>
                  <a:lnTo>
                    <a:pt x="207" y="999"/>
                  </a:lnTo>
                  <a:lnTo>
                    <a:pt x="213" y="981"/>
                  </a:lnTo>
                  <a:lnTo>
                    <a:pt x="221" y="967"/>
                  </a:lnTo>
                  <a:lnTo>
                    <a:pt x="231" y="957"/>
                  </a:lnTo>
                  <a:lnTo>
                    <a:pt x="239" y="920"/>
                  </a:lnTo>
                  <a:lnTo>
                    <a:pt x="245" y="884"/>
                  </a:lnTo>
                  <a:lnTo>
                    <a:pt x="249" y="847"/>
                  </a:lnTo>
                  <a:lnTo>
                    <a:pt x="253" y="813"/>
                  </a:lnTo>
                  <a:lnTo>
                    <a:pt x="254" y="776"/>
                  </a:lnTo>
                  <a:lnTo>
                    <a:pt x="253" y="740"/>
                  </a:lnTo>
                  <a:lnTo>
                    <a:pt x="249" y="703"/>
                  </a:lnTo>
                  <a:lnTo>
                    <a:pt x="247" y="684"/>
                  </a:lnTo>
                  <a:lnTo>
                    <a:pt x="246" y="667"/>
                  </a:lnTo>
                  <a:lnTo>
                    <a:pt x="258" y="656"/>
                  </a:lnTo>
                  <a:lnTo>
                    <a:pt x="270" y="646"/>
                  </a:lnTo>
                  <a:lnTo>
                    <a:pt x="279" y="633"/>
                  </a:lnTo>
                  <a:lnTo>
                    <a:pt x="288" y="619"/>
                  </a:lnTo>
                  <a:lnTo>
                    <a:pt x="294" y="602"/>
                  </a:lnTo>
                  <a:lnTo>
                    <a:pt x="301" y="585"/>
                  </a:lnTo>
                  <a:lnTo>
                    <a:pt x="305" y="566"/>
                  </a:lnTo>
                  <a:lnTo>
                    <a:pt x="308" y="546"/>
                  </a:lnTo>
                  <a:lnTo>
                    <a:pt x="309" y="531"/>
                  </a:lnTo>
                  <a:lnTo>
                    <a:pt x="309" y="506"/>
                  </a:lnTo>
                  <a:lnTo>
                    <a:pt x="309" y="505"/>
                  </a:lnTo>
                  <a:lnTo>
                    <a:pt x="309" y="492"/>
                  </a:lnTo>
                  <a:lnTo>
                    <a:pt x="307" y="477"/>
                  </a:lnTo>
                  <a:lnTo>
                    <a:pt x="306" y="473"/>
                  </a:lnTo>
                  <a:lnTo>
                    <a:pt x="306" y="470"/>
                  </a:lnTo>
                  <a:lnTo>
                    <a:pt x="306" y="463"/>
                  </a:lnTo>
                  <a:lnTo>
                    <a:pt x="302" y="433"/>
                  </a:lnTo>
                  <a:lnTo>
                    <a:pt x="300" y="424"/>
                  </a:lnTo>
                  <a:lnTo>
                    <a:pt x="299" y="420"/>
                  </a:lnTo>
                  <a:lnTo>
                    <a:pt x="299" y="417"/>
                  </a:lnTo>
                  <a:lnTo>
                    <a:pt x="297" y="402"/>
                  </a:lnTo>
                  <a:lnTo>
                    <a:pt x="290" y="369"/>
                  </a:lnTo>
                  <a:lnTo>
                    <a:pt x="309" y="287"/>
                  </a:lnTo>
                  <a:lnTo>
                    <a:pt x="401" y="226"/>
                  </a:lnTo>
                  <a:lnTo>
                    <a:pt x="450" y="229"/>
                  </a:lnTo>
                  <a:close/>
                  <a:moveTo>
                    <a:pt x="512" y="252"/>
                  </a:moveTo>
                  <a:lnTo>
                    <a:pt x="517" y="242"/>
                  </a:lnTo>
                  <a:lnTo>
                    <a:pt x="520" y="244"/>
                  </a:lnTo>
                  <a:lnTo>
                    <a:pt x="524" y="254"/>
                  </a:lnTo>
                  <a:lnTo>
                    <a:pt x="527" y="265"/>
                  </a:lnTo>
                  <a:lnTo>
                    <a:pt x="531" y="277"/>
                  </a:lnTo>
                  <a:lnTo>
                    <a:pt x="534" y="292"/>
                  </a:lnTo>
                  <a:lnTo>
                    <a:pt x="537" y="309"/>
                  </a:lnTo>
                  <a:lnTo>
                    <a:pt x="531" y="336"/>
                  </a:lnTo>
                  <a:lnTo>
                    <a:pt x="529" y="362"/>
                  </a:lnTo>
                  <a:lnTo>
                    <a:pt x="528" y="382"/>
                  </a:lnTo>
                  <a:lnTo>
                    <a:pt x="531" y="401"/>
                  </a:lnTo>
                  <a:lnTo>
                    <a:pt x="533" y="404"/>
                  </a:lnTo>
                  <a:lnTo>
                    <a:pt x="538" y="422"/>
                  </a:lnTo>
                  <a:lnTo>
                    <a:pt x="541" y="443"/>
                  </a:lnTo>
                  <a:lnTo>
                    <a:pt x="542" y="464"/>
                  </a:lnTo>
                  <a:lnTo>
                    <a:pt x="541" y="487"/>
                  </a:lnTo>
                  <a:lnTo>
                    <a:pt x="531" y="508"/>
                  </a:lnTo>
                  <a:lnTo>
                    <a:pt x="527" y="532"/>
                  </a:lnTo>
                  <a:lnTo>
                    <a:pt x="526" y="556"/>
                  </a:lnTo>
                  <a:lnTo>
                    <a:pt x="530" y="580"/>
                  </a:lnTo>
                  <a:lnTo>
                    <a:pt x="534" y="593"/>
                  </a:lnTo>
                  <a:lnTo>
                    <a:pt x="536" y="599"/>
                  </a:lnTo>
                  <a:lnTo>
                    <a:pt x="537" y="605"/>
                  </a:lnTo>
                  <a:lnTo>
                    <a:pt x="541" y="613"/>
                  </a:lnTo>
                  <a:lnTo>
                    <a:pt x="541" y="639"/>
                  </a:lnTo>
                  <a:lnTo>
                    <a:pt x="541" y="664"/>
                  </a:lnTo>
                  <a:lnTo>
                    <a:pt x="540" y="672"/>
                  </a:lnTo>
                  <a:lnTo>
                    <a:pt x="536" y="693"/>
                  </a:lnTo>
                  <a:lnTo>
                    <a:pt x="531" y="714"/>
                  </a:lnTo>
                  <a:lnTo>
                    <a:pt x="525" y="733"/>
                  </a:lnTo>
                  <a:lnTo>
                    <a:pt x="519" y="751"/>
                  </a:lnTo>
                  <a:lnTo>
                    <a:pt x="514" y="740"/>
                  </a:lnTo>
                  <a:lnTo>
                    <a:pt x="512" y="729"/>
                  </a:lnTo>
                  <a:lnTo>
                    <a:pt x="509" y="706"/>
                  </a:lnTo>
                  <a:lnTo>
                    <a:pt x="508" y="679"/>
                  </a:lnTo>
                  <a:lnTo>
                    <a:pt x="511" y="652"/>
                  </a:lnTo>
                  <a:lnTo>
                    <a:pt x="506" y="554"/>
                  </a:lnTo>
                  <a:lnTo>
                    <a:pt x="508" y="534"/>
                  </a:lnTo>
                  <a:lnTo>
                    <a:pt x="510" y="517"/>
                  </a:lnTo>
                  <a:lnTo>
                    <a:pt x="513" y="486"/>
                  </a:lnTo>
                  <a:lnTo>
                    <a:pt x="512" y="457"/>
                  </a:lnTo>
                  <a:lnTo>
                    <a:pt x="511" y="444"/>
                  </a:lnTo>
                  <a:lnTo>
                    <a:pt x="511" y="433"/>
                  </a:lnTo>
                  <a:lnTo>
                    <a:pt x="505" y="417"/>
                  </a:lnTo>
                  <a:lnTo>
                    <a:pt x="501" y="403"/>
                  </a:lnTo>
                  <a:lnTo>
                    <a:pt x="496" y="378"/>
                  </a:lnTo>
                  <a:lnTo>
                    <a:pt x="496" y="355"/>
                  </a:lnTo>
                  <a:lnTo>
                    <a:pt x="495" y="338"/>
                  </a:lnTo>
                  <a:lnTo>
                    <a:pt x="498" y="324"/>
                  </a:lnTo>
                  <a:lnTo>
                    <a:pt x="502" y="310"/>
                  </a:lnTo>
                  <a:lnTo>
                    <a:pt x="510" y="298"/>
                  </a:lnTo>
                  <a:lnTo>
                    <a:pt x="512" y="252"/>
                  </a:lnTo>
                  <a:close/>
                  <a:moveTo>
                    <a:pt x="177" y="765"/>
                  </a:moveTo>
                  <a:lnTo>
                    <a:pt x="177" y="751"/>
                  </a:lnTo>
                  <a:lnTo>
                    <a:pt x="177" y="765"/>
                  </a:lnTo>
                  <a:lnTo>
                    <a:pt x="180" y="784"/>
                  </a:lnTo>
                  <a:lnTo>
                    <a:pt x="183" y="804"/>
                  </a:lnTo>
                  <a:lnTo>
                    <a:pt x="185" y="826"/>
                  </a:lnTo>
                  <a:lnTo>
                    <a:pt x="186" y="850"/>
                  </a:lnTo>
                  <a:lnTo>
                    <a:pt x="185" y="873"/>
                  </a:lnTo>
                  <a:lnTo>
                    <a:pt x="183" y="899"/>
                  </a:lnTo>
                  <a:lnTo>
                    <a:pt x="180" y="925"/>
                  </a:lnTo>
                  <a:lnTo>
                    <a:pt x="177" y="954"/>
                  </a:lnTo>
                  <a:lnTo>
                    <a:pt x="170" y="958"/>
                  </a:lnTo>
                  <a:lnTo>
                    <a:pt x="166" y="963"/>
                  </a:lnTo>
                  <a:lnTo>
                    <a:pt x="162" y="969"/>
                  </a:lnTo>
                  <a:lnTo>
                    <a:pt x="159" y="978"/>
                  </a:lnTo>
                  <a:lnTo>
                    <a:pt x="156" y="986"/>
                  </a:lnTo>
                  <a:lnTo>
                    <a:pt x="155" y="995"/>
                  </a:lnTo>
                  <a:lnTo>
                    <a:pt x="154" y="1018"/>
                  </a:lnTo>
                  <a:lnTo>
                    <a:pt x="154" y="1025"/>
                  </a:lnTo>
                  <a:lnTo>
                    <a:pt x="154" y="1028"/>
                  </a:lnTo>
                  <a:lnTo>
                    <a:pt x="155" y="1032"/>
                  </a:lnTo>
                  <a:lnTo>
                    <a:pt x="154" y="1039"/>
                  </a:lnTo>
                  <a:lnTo>
                    <a:pt x="153" y="1039"/>
                  </a:lnTo>
                  <a:lnTo>
                    <a:pt x="153" y="1040"/>
                  </a:lnTo>
                  <a:lnTo>
                    <a:pt x="153" y="1042"/>
                  </a:lnTo>
                  <a:lnTo>
                    <a:pt x="153" y="1046"/>
                  </a:lnTo>
                  <a:lnTo>
                    <a:pt x="151" y="1048"/>
                  </a:lnTo>
                  <a:lnTo>
                    <a:pt x="150" y="1048"/>
                  </a:lnTo>
                  <a:lnTo>
                    <a:pt x="150" y="1049"/>
                  </a:lnTo>
                  <a:lnTo>
                    <a:pt x="150" y="1052"/>
                  </a:lnTo>
                  <a:lnTo>
                    <a:pt x="147" y="1058"/>
                  </a:lnTo>
                  <a:lnTo>
                    <a:pt x="143" y="1060"/>
                  </a:lnTo>
                  <a:lnTo>
                    <a:pt x="141" y="1063"/>
                  </a:lnTo>
                  <a:lnTo>
                    <a:pt x="137" y="1070"/>
                  </a:lnTo>
                  <a:lnTo>
                    <a:pt x="125" y="1083"/>
                  </a:lnTo>
                  <a:lnTo>
                    <a:pt x="119" y="1098"/>
                  </a:lnTo>
                  <a:lnTo>
                    <a:pt x="118" y="1113"/>
                  </a:lnTo>
                  <a:lnTo>
                    <a:pt x="122" y="1129"/>
                  </a:lnTo>
                  <a:lnTo>
                    <a:pt x="122" y="1132"/>
                  </a:lnTo>
                  <a:lnTo>
                    <a:pt x="123" y="1137"/>
                  </a:lnTo>
                  <a:lnTo>
                    <a:pt x="124" y="1145"/>
                  </a:lnTo>
                  <a:lnTo>
                    <a:pt x="124" y="1153"/>
                  </a:lnTo>
                  <a:lnTo>
                    <a:pt x="123" y="1162"/>
                  </a:lnTo>
                  <a:lnTo>
                    <a:pt x="120" y="1168"/>
                  </a:lnTo>
                  <a:lnTo>
                    <a:pt x="115" y="1177"/>
                  </a:lnTo>
                  <a:lnTo>
                    <a:pt x="113" y="1178"/>
                  </a:lnTo>
                  <a:lnTo>
                    <a:pt x="112" y="1180"/>
                  </a:lnTo>
                  <a:lnTo>
                    <a:pt x="110" y="1184"/>
                  </a:lnTo>
                  <a:lnTo>
                    <a:pt x="105" y="1193"/>
                  </a:lnTo>
                  <a:lnTo>
                    <a:pt x="99" y="1205"/>
                  </a:lnTo>
                  <a:lnTo>
                    <a:pt x="96" y="1221"/>
                  </a:lnTo>
                  <a:lnTo>
                    <a:pt x="93" y="1238"/>
                  </a:lnTo>
                  <a:lnTo>
                    <a:pt x="92" y="1259"/>
                  </a:lnTo>
                  <a:lnTo>
                    <a:pt x="90" y="1281"/>
                  </a:lnTo>
                  <a:lnTo>
                    <a:pt x="90" y="1306"/>
                  </a:lnTo>
                  <a:lnTo>
                    <a:pt x="90" y="1333"/>
                  </a:lnTo>
                  <a:lnTo>
                    <a:pt x="92" y="1365"/>
                  </a:lnTo>
                  <a:lnTo>
                    <a:pt x="64" y="1365"/>
                  </a:lnTo>
                  <a:lnTo>
                    <a:pt x="66" y="1338"/>
                  </a:lnTo>
                  <a:lnTo>
                    <a:pt x="69" y="1314"/>
                  </a:lnTo>
                  <a:lnTo>
                    <a:pt x="70" y="1291"/>
                  </a:lnTo>
                  <a:lnTo>
                    <a:pt x="71" y="1271"/>
                  </a:lnTo>
                  <a:lnTo>
                    <a:pt x="70" y="1251"/>
                  </a:lnTo>
                  <a:lnTo>
                    <a:pt x="70" y="1235"/>
                  </a:lnTo>
                  <a:lnTo>
                    <a:pt x="68" y="1219"/>
                  </a:lnTo>
                  <a:lnTo>
                    <a:pt x="67" y="1206"/>
                  </a:lnTo>
                  <a:lnTo>
                    <a:pt x="70" y="1192"/>
                  </a:lnTo>
                  <a:lnTo>
                    <a:pt x="75" y="1180"/>
                  </a:lnTo>
                  <a:lnTo>
                    <a:pt x="80" y="1159"/>
                  </a:lnTo>
                  <a:lnTo>
                    <a:pt x="83" y="1141"/>
                  </a:lnTo>
                  <a:lnTo>
                    <a:pt x="84" y="1134"/>
                  </a:lnTo>
                  <a:lnTo>
                    <a:pt x="85" y="1128"/>
                  </a:lnTo>
                  <a:lnTo>
                    <a:pt x="85" y="1126"/>
                  </a:lnTo>
                  <a:lnTo>
                    <a:pt x="80" y="1103"/>
                  </a:lnTo>
                  <a:lnTo>
                    <a:pt x="79" y="1093"/>
                  </a:lnTo>
                  <a:lnTo>
                    <a:pt x="80" y="1084"/>
                  </a:lnTo>
                  <a:lnTo>
                    <a:pt x="84" y="1068"/>
                  </a:lnTo>
                  <a:lnTo>
                    <a:pt x="93" y="1054"/>
                  </a:lnTo>
                  <a:lnTo>
                    <a:pt x="95" y="1052"/>
                  </a:lnTo>
                  <a:lnTo>
                    <a:pt x="99" y="1050"/>
                  </a:lnTo>
                  <a:lnTo>
                    <a:pt x="99" y="1048"/>
                  </a:lnTo>
                  <a:lnTo>
                    <a:pt x="99" y="1047"/>
                  </a:lnTo>
                  <a:lnTo>
                    <a:pt x="100" y="1047"/>
                  </a:lnTo>
                  <a:lnTo>
                    <a:pt x="103" y="1044"/>
                  </a:lnTo>
                  <a:lnTo>
                    <a:pt x="104" y="1040"/>
                  </a:lnTo>
                  <a:lnTo>
                    <a:pt x="106" y="1035"/>
                  </a:lnTo>
                  <a:lnTo>
                    <a:pt x="106" y="1028"/>
                  </a:lnTo>
                  <a:lnTo>
                    <a:pt x="107" y="1021"/>
                  </a:lnTo>
                  <a:lnTo>
                    <a:pt x="107" y="1004"/>
                  </a:lnTo>
                  <a:lnTo>
                    <a:pt x="103" y="991"/>
                  </a:lnTo>
                  <a:lnTo>
                    <a:pt x="101" y="980"/>
                  </a:lnTo>
                  <a:lnTo>
                    <a:pt x="105" y="962"/>
                  </a:lnTo>
                  <a:lnTo>
                    <a:pt x="107" y="953"/>
                  </a:lnTo>
                  <a:lnTo>
                    <a:pt x="112" y="947"/>
                  </a:lnTo>
                  <a:lnTo>
                    <a:pt x="119" y="941"/>
                  </a:lnTo>
                  <a:lnTo>
                    <a:pt x="128" y="938"/>
                  </a:lnTo>
                  <a:lnTo>
                    <a:pt x="138" y="919"/>
                  </a:lnTo>
                  <a:lnTo>
                    <a:pt x="148" y="899"/>
                  </a:lnTo>
                  <a:lnTo>
                    <a:pt x="151" y="888"/>
                  </a:lnTo>
                  <a:lnTo>
                    <a:pt x="155" y="879"/>
                  </a:lnTo>
                  <a:lnTo>
                    <a:pt x="158" y="868"/>
                  </a:lnTo>
                  <a:lnTo>
                    <a:pt x="163" y="858"/>
                  </a:lnTo>
                  <a:lnTo>
                    <a:pt x="167" y="836"/>
                  </a:lnTo>
                  <a:lnTo>
                    <a:pt x="171" y="813"/>
                  </a:lnTo>
                  <a:lnTo>
                    <a:pt x="174" y="789"/>
                  </a:lnTo>
                  <a:lnTo>
                    <a:pt x="177" y="765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8" name="Freeform 17"/>
            <p:cNvSpPr>
              <a:spLocks noChangeAspect="1"/>
            </p:cNvSpPr>
            <p:nvPr/>
          </p:nvSpPr>
          <p:spPr bwMode="auto">
            <a:xfrm>
              <a:off x="4015" y="1797"/>
              <a:ext cx="1" cy="1"/>
            </a:xfrm>
            <a:custGeom>
              <a:avLst/>
              <a:gdLst>
                <a:gd name="T0" fmla="*/ 0 w 12"/>
                <a:gd name="T1" fmla="*/ 10 h 12"/>
                <a:gd name="T2" fmla="*/ 12 w 12"/>
                <a:gd name="T3" fmla="*/ 12 h 12"/>
                <a:gd name="T4" fmla="*/ 8 w 12"/>
                <a:gd name="T5" fmla="*/ 2 h 12"/>
                <a:gd name="T6" fmla="*/ 5 w 12"/>
                <a:gd name="T7" fmla="*/ 0 h 12"/>
                <a:gd name="T8" fmla="*/ 0 w 12"/>
                <a:gd name="T9" fmla="*/ 1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"/>
                <a:gd name="T16" fmla="*/ 0 h 12"/>
                <a:gd name="T17" fmla="*/ 12 w 12"/>
                <a:gd name="T18" fmla="*/ 12 h 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" h="12">
                  <a:moveTo>
                    <a:pt x="0" y="10"/>
                  </a:moveTo>
                  <a:lnTo>
                    <a:pt x="12" y="12"/>
                  </a:lnTo>
                  <a:lnTo>
                    <a:pt x="8" y="2"/>
                  </a:lnTo>
                  <a:lnTo>
                    <a:pt x="5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9" name="Freeform 18"/>
            <p:cNvSpPr>
              <a:spLocks noChangeAspect="1"/>
            </p:cNvSpPr>
            <p:nvPr/>
          </p:nvSpPr>
          <p:spPr bwMode="auto">
            <a:xfrm>
              <a:off x="3984" y="1778"/>
              <a:ext cx="41" cy="78"/>
            </a:xfrm>
            <a:custGeom>
              <a:avLst/>
              <a:gdLst>
                <a:gd name="T0" fmla="*/ 50 w 534"/>
                <a:gd name="T1" fmla="*/ 146 h 1009"/>
                <a:gd name="T2" fmla="*/ 176 w 534"/>
                <a:gd name="T3" fmla="*/ 58 h 1009"/>
                <a:gd name="T4" fmla="*/ 291 w 534"/>
                <a:gd name="T5" fmla="*/ 10 h 1009"/>
                <a:gd name="T6" fmla="*/ 383 w 534"/>
                <a:gd name="T7" fmla="*/ 7 h 1009"/>
                <a:gd name="T8" fmla="*/ 437 w 534"/>
                <a:gd name="T9" fmla="*/ 26 h 1009"/>
                <a:gd name="T10" fmla="*/ 481 w 534"/>
                <a:gd name="T11" fmla="*/ 58 h 1009"/>
                <a:gd name="T12" fmla="*/ 511 w 534"/>
                <a:gd name="T13" fmla="*/ 100 h 1009"/>
                <a:gd name="T14" fmla="*/ 528 w 534"/>
                <a:gd name="T15" fmla="*/ 154 h 1009"/>
                <a:gd name="T16" fmla="*/ 526 w 534"/>
                <a:gd name="T17" fmla="*/ 207 h 1009"/>
                <a:gd name="T18" fmla="*/ 513 w 534"/>
                <a:gd name="T19" fmla="*/ 225 h 1009"/>
                <a:gd name="T20" fmla="*/ 512 w 534"/>
                <a:gd name="T21" fmla="*/ 228 h 1009"/>
                <a:gd name="T22" fmla="*/ 493 w 534"/>
                <a:gd name="T23" fmla="*/ 248 h 1009"/>
                <a:gd name="T24" fmla="*/ 474 w 534"/>
                <a:gd name="T25" fmla="*/ 265 h 1009"/>
                <a:gd name="T26" fmla="*/ 471 w 534"/>
                <a:gd name="T27" fmla="*/ 303 h 1009"/>
                <a:gd name="T28" fmla="*/ 462 w 534"/>
                <a:gd name="T29" fmla="*/ 412 h 1009"/>
                <a:gd name="T30" fmla="*/ 471 w 534"/>
                <a:gd name="T31" fmla="*/ 451 h 1009"/>
                <a:gd name="T32" fmla="*/ 468 w 534"/>
                <a:gd name="T33" fmla="*/ 483 h 1009"/>
                <a:gd name="T34" fmla="*/ 456 w 534"/>
                <a:gd name="T35" fmla="*/ 521 h 1009"/>
                <a:gd name="T36" fmla="*/ 452 w 534"/>
                <a:gd name="T37" fmla="*/ 570 h 1009"/>
                <a:gd name="T38" fmla="*/ 466 w 534"/>
                <a:gd name="T39" fmla="*/ 624 h 1009"/>
                <a:gd name="T40" fmla="*/ 463 w 534"/>
                <a:gd name="T41" fmla="*/ 683 h 1009"/>
                <a:gd name="T42" fmla="*/ 452 w 534"/>
                <a:gd name="T43" fmla="*/ 730 h 1009"/>
                <a:gd name="T44" fmla="*/ 464 w 534"/>
                <a:gd name="T45" fmla="*/ 805 h 1009"/>
                <a:gd name="T46" fmla="*/ 486 w 534"/>
                <a:gd name="T47" fmla="*/ 898 h 1009"/>
                <a:gd name="T48" fmla="*/ 481 w 534"/>
                <a:gd name="T49" fmla="*/ 931 h 1009"/>
                <a:gd name="T50" fmla="*/ 469 w 534"/>
                <a:gd name="T51" fmla="*/ 968 h 1009"/>
                <a:gd name="T52" fmla="*/ 436 w 534"/>
                <a:gd name="T53" fmla="*/ 1009 h 1009"/>
                <a:gd name="T54" fmla="*/ 406 w 534"/>
                <a:gd name="T55" fmla="*/ 1005 h 1009"/>
                <a:gd name="T56" fmla="*/ 394 w 534"/>
                <a:gd name="T57" fmla="*/ 999 h 1009"/>
                <a:gd name="T58" fmla="*/ 394 w 534"/>
                <a:gd name="T59" fmla="*/ 989 h 1009"/>
                <a:gd name="T60" fmla="*/ 438 w 534"/>
                <a:gd name="T61" fmla="*/ 938 h 1009"/>
                <a:gd name="T62" fmla="*/ 446 w 534"/>
                <a:gd name="T63" fmla="*/ 895 h 1009"/>
                <a:gd name="T64" fmla="*/ 445 w 534"/>
                <a:gd name="T65" fmla="*/ 865 h 1009"/>
                <a:gd name="T66" fmla="*/ 433 w 534"/>
                <a:gd name="T67" fmla="*/ 867 h 1009"/>
                <a:gd name="T68" fmla="*/ 420 w 534"/>
                <a:gd name="T69" fmla="*/ 893 h 1009"/>
                <a:gd name="T70" fmla="*/ 413 w 534"/>
                <a:gd name="T71" fmla="*/ 907 h 1009"/>
                <a:gd name="T72" fmla="*/ 392 w 534"/>
                <a:gd name="T73" fmla="*/ 924 h 1009"/>
                <a:gd name="T74" fmla="*/ 371 w 534"/>
                <a:gd name="T75" fmla="*/ 935 h 1009"/>
                <a:gd name="T76" fmla="*/ 363 w 534"/>
                <a:gd name="T77" fmla="*/ 935 h 1009"/>
                <a:gd name="T78" fmla="*/ 364 w 534"/>
                <a:gd name="T79" fmla="*/ 920 h 1009"/>
                <a:gd name="T80" fmla="*/ 377 w 534"/>
                <a:gd name="T81" fmla="*/ 895 h 1009"/>
                <a:gd name="T82" fmla="*/ 393 w 534"/>
                <a:gd name="T83" fmla="*/ 853 h 1009"/>
                <a:gd name="T84" fmla="*/ 391 w 534"/>
                <a:gd name="T85" fmla="*/ 809 h 1009"/>
                <a:gd name="T86" fmla="*/ 373 w 534"/>
                <a:gd name="T87" fmla="*/ 773 h 1009"/>
                <a:gd name="T88" fmla="*/ 363 w 534"/>
                <a:gd name="T89" fmla="*/ 734 h 1009"/>
                <a:gd name="T90" fmla="*/ 362 w 534"/>
                <a:gd name="T91" fmla="*/ 678 h 1009"/>
                <a:gd name="T92" fmla="*/ 360 w 534"/>
                <a:gd name="T93" fmla="*/ 596 h 1009"/>
                <a:gd name="T94" fmla="*/ 359 w 534"/>
                <a:gd name="T95" fmla="*/ 566 h 1009"/>
                <a:gd name="T96" fmla="*/ 365 w 534"/>
                <a:gd name="T97" fmla="*/ 530 h 1009"/>
                <a:gd name="T98" fmla="*/ 373 w 534"/>
                <a:gd name="T99" fmla="*/ 473 h 1009"/>
                <a:gd name="T100" fmla="*/ 358 w 534"/>
                <a:gd name="T101" fmla="*/ 415 h 1009"/>
                <a:gd name="T102" fmla="*/ 345 w 534"/>
                <a:gd name="T103" fmla="*/ 361 h 1009"/>
                <a:gd name="T104" fmla="*/ 352 w 534"/>
                <a:gd name="T105" fmla="*/ 299 h 1009"/>
                <a:gd name="T106" fmla="*/ 294 w 534"/>
                <a:gd name="T107" fmla="*/ 226 h 10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34"/>
                <a:gd name="T163" fmla="*/ 0 h 1009"/>
                <a:gd name="T164" fmla="*/ 534 w 534"/>
                <a:gd name="T165" fmla="*/ 1009 h 1009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34" h="1009">
                  <a:moveTo>
                    <a:pt x="0" y="192"/>
                  </a:moveTo>
                  <a:lnTo>
                    <a:pt x="25" y="167"/>
                  </a:lnTo>
                  <a:lnTo>
                    <a:pt x="50" y="146"/>
                  </a:lnTo>
                  <a:lnTo>
                    <a:pt x="102" y="107"/>
                  </a:lnTo>
                  <a:lnTo>
                    <a:pt x="151" y="73"/>
                  </a:lnTo>
                  <a:lnTo>
                    <a:pt x="176" y="58"/>
                  </a:lnTo>
                  <a:lnTo>
                    <a:pt x="201" y="46"/>
                  </a:lnTo>
                  <a:lnTo>
                    <a:pt x="246" y="27"/>
                  </a:lnTo>
                  <a:lnTo>
                    <a:pt x="291" y="10"/>
                  </a:lnTo>
                  <a:lnTo>
                    <a:pt x="339" y="0"/>
                  </a:lnTo>
                  <a:lnTo>
                    <a:pt x="361" y="2"/>
                  </a:lnTo>
                  <a:lnTo>
                    <a:pt x="383" y="7"/>
                  </a:lnTo>
                  <a:lnTo>
                    <a:pt x="402" y="11"/>
                  </a:lnTo>
                  <a:lnTo>
                    <a:pt x="421" y="18"/>
                  </a:lnTo>
                  <a:lnTo>
                    <a:pt x="437" y="26"/>
                  </a:lnTo>
                  <a:lnTo>
                    <a:pt x="453" y="36"/>
                  </a:lnTo>
                  <a:lnTo>
                    <a:pt x="467" y="45"/>
                  </a:lnTo>
                  <a:lnTo>
                    <a:pt x="481" y="58"/>
                  </a:lnTo>
                  <a:lnTo>
                    <a:pt x="492" y="70"/>
                  </a:lnTo>
                  <a:lnTo>
                    <a:pt x="503" y="85"/>
                  </a:lnTo>
                  <a:lnTo>
                    <a:pt x="511" y="100"/>
                  </a:lnTo>
                  <a:lnTo>
                    <a:pt x="519" y="118"/>
                  </a:lnTo>
                  <a:lnTo>
                    <a:pt x="524" y="135"/>
                  </a:lnTo>
                  <a:lnTo>
                    <a:pt x="528" y="154"/>
                  </a:lnTo>
                  <a:lnTo>
                    <a:pt x="532" y="174"/>
                  </a:lnTo>
                  <a:lnTo>
                    <a:pt x="534" y="197"/>
                  </a:lnTo>
                  <a:lnTo>
                    <a:pt x="526" y="207"/>
                  </a:lnTo>
                  <a:lnTo>
                    <a:pt x="520" y="218"/>
                  </a:lnTo>
                  <a:lnTo>
                    <a:pt x="516" y="222"/>
                  </a:lnTo>
                  <a:lnTo>
                    <a:pt x="513" y="225"/>
                  </a:lnTo>
                  <a:lnTo>
                    <a:pt x="512" y="225"/>
                  </a:lnTo>
                  <a:lnTo>
                    <a:pt x="512" y="226"/>
                  </a:lnTo>
                  <a:lnTo>
                    <a:pt x="512" y="228"/>
                  </a:lnTo>
                  <a:lnTo>
                    <a:pt x="506" y="238"/>
                  </a:lnTo>
                  <a:lnTo>
                    <a:pt x="497" y="245"/>
                  </a:lnTo>
                  <a:lnTo>
                    <a:pt x="493" y="248"/>
                  </a:lnTo>
                  <a:lnTo>
                    <a:pt x="490" y="253"/>
                  </a:lnTo>
                  <a:lnTo>
                    <a:pt x="481" y="258"/>
                  </a:lnTo>
                  <a:lnTo>
                    <a:pt x="474" y="265"/>
                  </a:lnTo>
                  <a:lnTo>
                    <a:pt x="471" y="266"/>
                  </a:lnTo>
                  <a:lnTo>
                    <a:pt x="471" y="290"/>
                  </a:lnTo>
                  <a:lnTo>
                    <a:pt x="471" y="303"/>
                  </a:lnTo>
                  <a:lnTo>
                    <a:pt x="472" y="318"/>
                  </a:lnTo>
                  <a:lnTo>
                    <a:pt x="458" y="399"/>
                  </a:lnTo>
                  <a:lnTo>
                    <a:pt x="462" y="412"/>
                  </a:lnTo>
                  <a:lnTo>
                    <a:pt x="466" y="426"/>
                  </a:lnTo>
                  <a:lnTo>
                    <a:pt x="468" y="438"/>
                  </a:lnTo>
                  <a:lnTo>
                    <a:pt x="471" y="451"/>
                  </a:lnTo>
                  <a:lnTo>
                    <a:pt x="471" y="462"/>
                  </a:lnTo>
                  <a:lnTo>
                    <a:pt x="471" y="473"/>
                  </a:lnTo>
                  <a:lnTo>
                    <a:pt x="468" y="483"/>
                  </a:lnTo>
                  <a:lnTo>
                    <a:pt x="467" y="493"/>
                  </a:lnTo>
                  <a:lnTo>
                    <a:pt x="460" y="505"/>
                  </a:lnTo>
                  <a:lnTo>
                    <a:pt x="456" y="521"/>
                  </a:lnTo>
                  <a:lnTo>
                    <a:pt x="452" y="541"/>
                  </a:lnTo>
                  <a:lnTo>
                    <a:pt x="452" y="564"/>
                  </a:lnTo>
                  <a:lnTo>
                    <a:pt x="452" y="570"/>
                  </a:lnTo>
                  <a:lnTo>
                    <a:pt x="459" y="586"/>
                  </a:lnTo>
                  <a:lnTo>
                    <a:pt x="464" y="606"/>
                  </a:lnTo>
                  <a:lnTo>
                    <a:pt x="466" y="624"/>
                  </a:lnTo>
                  <a:lnTo>
                    <a:pt x="467" y="639"/>
                  </a:lnTo>
                  <a:lnTo>
                    <a:pt x="466" y="660"/>
                  </a:lnTo>
                  <a:lnTo>
                    <a:pt x="463" y="683"/>
                  </a:lnTo>
                  <a:lnTo>
                    <a:pt x="463" y="686"/>
                  </a:lnTo>
                  <a:lnTo>
                    <a:pt x="458" y="706"/>
                  </a:lnTo>
                  <a:lnTo>
                    <a:pt x="452" y="730"/>
                  </a:lnTo>
                  <a:lnTo>
                    <a:pt x="456" y="759"/>
                  </a:lnTo>
                  <a:lnTo>
                    <a:pt x="461" y="787"/>
                  </a:lnTo>
                  <a:lnTo>
                    <a:pt x="464" y="805"/>
                  </a:lnTo>
                  <a:lnTo>
                    <a:pt x="473" y="844"/>
                  </a:lnTo>
                  <a:lnTo>
                    <a:pt x="484" y="879"/>
                  </a:lnTo>
                  <a:lnTo>
                    <a:pt x="486" y="898"/>
                  </a:lnTo>
                  <a:lnTo>
                    <a:pt x="484" y="918"/>
                  </a:lnTo>
                  <a:lnTo>
                    <a:pt x="482" y="926"/>
                  </a:lnTo>
                  <a:lnTo>
                    <a:pt x="481" y="931"/>
                  </a:lnTo>
                  <a:lnTo>
                    <a:pt x="481" y="936"/>
                  </a:lnTo>
                  <a:lnTo>
                    <a:pt x="477" y="953"/>
                  </a:lnTo>
                  <a:lnTo>
                    <a:pt x="469" y="968"/>
                  </a:lnTo>
                  <a:lnTo>
                    <a:pt x="460" y="983"/>
                  </a:lnTo>
                  <a:lnTo>
                    <a:pt x="448" y="996"/>
                  </a:lnTo>
                  <a:lnTo>
                    <a:pt x="436" y="1009"/>
                  </a:lnTo>
                  <a:lnTo>
                    <a:pt x="423" y="1007"/>
                  </a:lnTo>
                  <a:lnTo>
                    <a:pt x="414" y="1007"/>
                  </a:lnTo>
                  <a:lnTo>
                    <a:pt x="406" y="1005"/>
                  </a:lnTo>
                  <a:lnTo>
                    <a:pt x="403" y="1004"/>
                  </a:lnTo>
                  <a:lnTo>
                    <a:pt x="398" y="1001"/>
                  </a:lnTo>
                  <a:lnTo>
                    <a:pt x="394" y="999"/>
                  </a:lnTo>
                  <a:lnTo>
                    <a:pt x="392" y="995"/>
                  </a:lnTo>
                  <a:lnTo>
                    <a:pt x="393" y="993"/>
                  </a:lnTo>
                  <a:lnTo>
                    <a:pt x="394" y="989"/>
                  </a:lnTo>
                  <a:lnTo>
                    <a:pt x="398" y="986"/>
                  </a:lnTo>
                  <a:lnTo>
                    <a:pt x="409" y="977"/>
                  </a:lnTo>
                  <a:lnTo>
                    <a:pt x="438" y="938"/>
                  </a:lnTo>
                  <a:lnTo>
                    <a:pt x="442" y="922"/>
                  </a:lnTo>
                  <a:lnTo>
                    <a:pt x="445" y="908"/>
                  </a:lnTo>
                  <a:lnTo>
                    <a:pt x="446" y="895"/>
                  </a:lnTo>
                  <a:lnTo>
                    <a:pt x="447" y="884"/>
                  </a:lnTo>
                  <a:lnTo>
                    <a:pt x="446" y="873"/>
                  </a:lnTo>
                  <a:lnTo>
                    <a:pt x="445" y="865"/>
                  </a:lnTo>
                  <a:lnTo>
                    <a:pt x="442" y="857"/>
                  </a:lnTo>
                  <a:lnTo>
                    <a:pt x="438" y="852"/>
                  </a:lnTo>
                  <a:lnTo>
                    <a:pt x="433" y="867"/>
                  </a:lnTo>
                  <a:lnTo>
                    <a:pt x="427" y="883"/>
                  </a:lnTo>
                  <a:lnTo>
                    <a:pt x="422" y="890"/>
                  </a:lnTo>
                  <a:lnTo>
                    <a:pt x="420" y="893"/>
                  </a:lnTo>
                  <a:lnTo>
                    <a:pt x="419" y="897"/>
                  </a:lnTo>
                  <a:lnTo>
                    <a:pt x="415" y="904"/>
                  </a:lnTo>
                  <a:lnTo>
                    <a:pt x="413" y="907"/>
                  </a:lnTo>
                  <a:lnTo>
                    <a:pt x="412" y="911"/>
                  </a:lnTo>
                  <a:lnTo>
                    <a:pt x="401" y="918"/>
                  </a:lnTo>
                  <a:lnTo>
                    <a:pt x="392" y="924"/>
                  </a:lnTo>
                  <a:lnTo>
                    <a:pt x="384" y="928"/>
                  </a:lnTo>
                  <a:lnTo>
                    <a:pt x="377" y="933"/>
                  </a:lnTo>
                  <a:lnTo>
                    <a:pt x="371" y="935"/>
                  </a:lnTo>
                  <a:lnTo>
                    <a:pt x="368" y="936"/>
                  </a:lnTo>
                  <a:lnTo>
                    <a:pt x="364" y="936"/>
                  </a:lnTo>
                  <a:lnTo>
                    <a:pt x="363" y="935"/>
                  </a:lnTo>
                  <a:lnTo>
                    <a:pt x="362" y="931"/>
                  </a:lnTo>
                  <a:lnTo>
                    <a:pt x="363" y="926"/>
                  </a:lnTo>
                  <a:lnTo>
                    <a:pt x="364" y="920"/>
                  </a:lnTo>
                  <a:lnTo>
                    <a:pt x="368" y="913"/>
                  </a:lnTo>
                  <a:lnTo>
                    <a:pt x="371" y="905"/>
                  </a:lnTo>
                  <a:lnTo>
                    <a:pt x="377" y="895"/>
                  </a:lnTo>
                  <a:lnTo>
                    <a:pt x="384" y="884"/>
                  </a:lnTo>
                  <a:lnTo>
                    <a:pt x="392" y="872"/>
                  </a:lnTo>
                  <a:lnTo>
                    <a:pt x="393" y="853"/>
                  </a:lnTo>
                  <a:lnTo>
                    <a:pt x="394" y="837"/>
                  </a:lnTo>
                  <a:lnTo>
                    <a:pt x="393" y="822"/>
                  </a:lnTo>
                  <a:lnTo>
                    <a:pt x="391" y="809"/>
                  </a:lnTo>
                  <a:lnTo>
                    <a:pt x="386" y="795"/>
                  </a:lnTo>
                  <a:lnTo>
                    <a:pt x="379" y="783"/>
                  </a:lnTo>
                  <a:lnTo>
                    <a:pt x="373" y="773"/>
                  </a:lnTo>
                  <a:lnTo>
                    <a:pt x="369" y="761"/>
                  </a:lnTo>
                  <a:lnTo>
                    <a:pt x="364" y="748"/>
                  </a:lnTo>
                  <a:lnTo>
                    <a:pt x="363" y="734"/>
                  </a:lnTo>
                  <a:lnTo>
                    <a:pt x="361" y="717"/>
                  </a:lnTo>
                  <a:lnTo>
                    <a:pt x="361" y="698"/>
                  </a:lnTo>
                  <a:lnTo>
                    <a:pt x="362" y="678"/>
                  </a:lnTo>
                  <a:lnTo>
                    <a:pt x="365" y="657"/>
                  </a:lnTo>
                  <a:lnTo>
                    <a:pt x="361" y="624"/>
                  </a:lnTo>
                  <a:lnTo>
                    <a:pt x="360" y="596"/>
                  </a:lnTo>
                  <a:lnTo>
                    <a:pt x="359" y="588"/>
                  </a:lnTo>
                  <a:lnTo>
                    <a:pt x="359" y="582"/>
                  </a:lnTo>
                  <a:lnTo>
                    <a:pt x="359" y="566"/>
                  </a:lnTo>
                  <a:lnTo>
                    <a:pt x="360" y="552"/>
                  </a:lnTo>
                  <a:lnTo>
                    <a:pt x="362" y="540"/>
                  </a:lnTo>
                  <a:lnTo>
                    <a:pt x="365" y="530"/>
                  </a:lnTo>
                  <a:lnTo>
                    <a:pt x="367" y="525"/>
                  </a:lnTo>
                  <a:lnTo>
                    <a:pt x="371" y="498"/>
                  </a:lnTo>
                  <a:lnTo>
                    <a:pt x="373" y="473"/>
                  </a:lnTo>
                  <a:lnTo>
                    <a:pt x="371" y="450"/>
                  </a:lnTo>
                  <a:lnTo>
                    <a:pt x="365" y="430"/>
                  </a:lnTo>
                  <a:lnTo>
                    <a:pt x="358" y="415"/>
                  </a:lnTo>
                  <a:lnTo>
                    <a:pt x="353" y="401"/>
                  </a:lnTo>
                  <a:lnTo>
                    <a:pt x="347" y="380"/>
                  </a:lnTo>
                  <a:lnTo>
                    <a:pt x="345" y="361"/>
                  </a:lnTo>
                  <a:lnTo>
                    <a:pt x="345" y="330"/>
                  </a:lnTo>
                  <a:lnTo>
                    <a:pt x="347" y="314"/>
                  </a:lnTo>
                  <a:lnTo>
                    <a:pt x="352" y="299"/>
                  </a:lnTo>
                  <a:lnTo>
                    <a:pt x="352" y="238"/>
                  </a:lnTo>
                  <a:lnTo>
                    <a:pt x="343" y="229"/>
                  </a:lnTo>
                  <a:lnTo>
                    <a:pt x="294" y="226"/>
                  </a:lnTo>
                  <a:lnTo>
                    <a:pt x="202" y="287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0" name="Freeform 19"/>
            <p:cNvSpPr>
              <a:spLocks noChangeAspect="1"/>
            </p:cNvSpPr>
            <p:nvPr/>
          </p:nvSpPr>
          <p:spPr bwMode="auto">
            <a:xfrm>
              <a:off x="4014" y="1797"/>
              <a:ext cx="3" cy="39"/>
            </a:xfrm>
            <a:custGeom>
              <a:avLst/>
              <a:gdLst>
                <a:gd name="T0" fmla="*/ 22 w 47"/>
                <a:gd name="T1" fmla="*/ 0 h 509"/>
                <a:gd name="T2" fmla="*/ 25 w 47"/>
                <a:gd name="T3" fmla="*/ 2 h 509"/>
                <a:gd name="T4" fmla="*/ 29 w 47"/>
                <a:gd name="T5" fmla="*/ 12 h 509"/>
                <a:gd name="T6" fmla="*/ 32 w 47"/>
                <a:gd name="T7" fmla="*/ 23 h 509"/>
                <a:gd name="T8" fmla="*/ 36 w 47"/>
                <a:gd name="T9" fmla="*/ 35 h 509"/>
                <a:gd name="T10" fmla="*/ 39 w 47"/>
                <a:gd name="T11" fmla="*/ 50 h 509"/>
                <a:gd name="T12" fmla="*/ 42 w 47"/>
                <a:gd name="T13" fmla="*/ 67 h 509"/>
                <a:gd name="T14" fmla="*/ 36 w 47"/>
                <a:gd name="T15" fmla="*/ 94 h 509"/>
                <a:gd name="T16" fmla="*/ 34 w 47"/>
                <a:gd name="T17" fmla="*/ 120 h 509"/>
                <a:gd name="T18" fmla="*/ 33 w 47"/>
                <a:gd name="T19" fmla="*/ 140 h 509"/>
                <a:gd name="T20" fmla="*/ 36 w 47"/>
                <a:gd name="T21" fmla="*/ 159 h 509"/>
                <a:gd name="T22" fmla="*/ 38 w 47"/>
                <a:gd name="T23" fmla="*/ 162 h 509"/>
                <a:gd name="T24" fmla="*/ 43 w 47"/>
                <a:gd name="T25" fmla="*/ 180 h 509"/>
                <a:gd name="T26" fmla="*/ 46 w 47"/>
                <a:gd name="T27" fmla="*/ 201 h 509"/>
                <a:gd name="T28" fmla="*/ 47 w 47"/>
                <a:gd name="T29" fmla="*/ 222 h 509"/>
                <a:gd name="T30" fmla="*/ 46 w 47"/>
                <a:gd name="T31" fmla="*/ 245 h 509"/>
                <a:gd name="T32" fmla="*/ 36 w 47"/>
                <a:gd name="T33" fmla="*/ 266 h 509"/>
                <a:gd name="T34" fmla="*/ 32 w 47"/>
                <a:gd name="T35" fmla="*/ 290 h 509"/>
                <a:gd name="T36" fmla="*/ 31 w 47"/>
                <a:gd name="T37" fmla="*/ 314 h 509"/>
                <a:gd name="T38" fmla="*/ 35 w 47"/>
                <a:gd name="T39" fmla="*/ 338 h 509"/>
                <a:gd name="T40" fmla="*/ 39 w 47"/>
                <a:gd name="T41" fmla="*/ 351 h 509"/>
                <a:gd name="T42" fmla="*/ 41 w 47"/>
                <a:gd name="T43" fmla="*/ 357 h 509"/>
                <a:gd name="T44" fmla="*/ 42 w 47"/>
                <a:gd name="T45" fmla="*/ 363 h 509"/>
                <a:gd name="T46" fmla="*/ 46 w 47"/>
                <a:gd name="T47" fmla="*/ 371 h 509"/>
                <a:gd name="T48" fmla="*/ 46 w 47"/>
                <a:gd name="T49" fmla="*/ 397 h 509"/>
                <a:gd name="T50" fmla="*/ 46 w 47"/>
                <a:gd name="T51" fmla="*/ 422 h 509"/>
                <a:gd name="T52" fmla="*/ 45 w 47"/>
                <a:gd name="T53" fmla="*/ 430 h 509"/>
                <a:gd name="T54" fmla="*/ 41 w 47"/>
                <a:gd name="T55" fmla="*/ 451 h 509"/>
                <a:gd name="T56" fmla="*/ 36 w 47"/>
                <a:gd name="T57" fmla="*/ 472 h 509"/>
                <a:gd name="T58" fmla="*/ 30 w 47"/>
                <a:gd name="T59" fmla="*/ 491 h 509"/>
                <a:gd name="T60" fmla="*/ 24 w 47"/>
                <a:gd name="T61" fmla="*/ 509 h 509"/>
                <a:gd name="T62" fmla="*/ 19 w 47"/>
                <a:gd name="T63" fmla="*/ 498 h 509"/>
                <a:gd name="T64" fmla="*/ 17 w 47"/>
                <a:gd name="T65" fmla="*/ 487 h 509"/>
                <a:gd name="T66" fmla="*/ 14 w 47"/>
                <a:gd name="T67" fmla="*/ 464 h 509"/>
                <a:gd name="T68" fmla="*/ 13 w 47"/>
                <a:gd name="T69" fmla="*/ 437 h 509"/>
                <a:gd name="T70" fmla="*/ 16 w 47"/>
                <a:gd name="T71" fmla="*/ 410 h 509"/>
                <a:gd name="T72" fmla="*/ 11 w 47"/>
                <a:gd name="T73" fmla="*/ 312 h 509"/>
                <a:gd name="T74" fmla="*/ 13 w 47"/>
                <a:gd name="T75" fmla="*/ 292 h 509"/>
                <a:gd name="T76" fmla="*/ 15 w 47"/>
                <a:gd name="T77" fmla="*/ 275 h 509"/>
                <a:gd name="T78" fmla="*/ 18 w 47"/>
                <a:gd name="T79" fmla="*/ 244 h 509"/>
                <a:gd name="T80" fmla="*/ 17 w 47"/>
                <a:gd name="T81" fmla="*/ 215 h 509"/>
                <a:gd name="T82" fmla="*/ 16 w 47"/>
                <a:gd name="T83" fmla="*/ 202 h 509"/>
                <a:gd name="T84" fmla="*/ 16 w 47"/>
                <a:gd name="T85" fmla="*/ 191 h 509"/>
                <a:gd name="T86" fmla="*/ 10 w 47"/>
                <a:gd name="T87" fmla="*/ 175 h 509"/>
                <a:gd name="T88" fmla="*/ 6 w 47"/>
                <a:gd name="T89" fmla="*/ 161 h 509"/>
                <a:gd name="T90" fmla="*/ 1 w 47"/>
                <a:gd name="T91" fmla="*/ 136 h 509"/>
                <a:gd name="T92" fmla="*/ 1 w 47"/>
                <a:gd name="T93" fmla="*/ 113 h 509"/>
                <a:gd name="T94" fmla="*/ 0 w 47"/>
                <a:gd name="T95" fmla="*/ 96 h 509"/>
                <a:gd name="T96" fmla="*/ 3 w 47"/>
                <a:gd name="T97" fmla="*/ 82 h 509"/>
                <a:gd name="T98" fmla="*/ 7 w 47"/>
                <a:gd name="T99" fmla="*/ 68 h 509"/>
                <a:gd name="T100" fmla="*/ 15 w 47"/>
                <a:gd name="T101" fmla="*/ 56 h 509"/>
                <a:gd name="T102" fmla="*/ 17 w 47"/>
                <a:gd name="T103" fmla="*/ 10 h 509"/>
                <a:gd name="T104" fmla="*/ 22 w 47"/>
                <a:gd name="T105" fmla="*/ 0 h 50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47"/>
                <a:gd name="T160" fmla="*/ 0 h 509"/>
                <a:gd name="T161" fmla="*/ 47 w 47"/>
                <a:gd name="T162" fmla="*/ 509 h 509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47" h="509">
                  <a:moveTo>
                    <a:pt x="22" y="0"/>
                  </a:moveTo>
                  <a:lnTo>
                    <a:pt x="25" y="2"/>
                  </a:lnTo>
                  <a:lnTo>
                    <a:pt x="29" y="12"/>
                  </a:lnTo>
                  <a:lnTo>
                    <a:pt x="32" y="23"/>
                  </a:lnTo>
                  <a:lnTo>
                    <a:pt x="36" y="35"/>
                  </a:lnTo>
                  <a:lnTo>
                    <a:pt x="39" y="50"/>
                  </a:lnTo>
                  <a:lnTo>
                    <a:pt x="42" y="67"/>
                  </a:lnTo>
                  <a:lnTo>
                    <a:pt x="36" y="94"/>
                  </a:lnTo>
                  <a:lnTo>
                    <a:pt x="34" y="120"/>
                  </a:lnTo>
                  <a:lnTo>
                    <a:pt x="33" y="140"/>
                  </a:lnTo>
                  <a:lnTo>
                    <a:pt x="36" y="159"/>
                  </a:lnTo>
                  <a:lnTo>
                    <a:pt x="38" y="162"/>
                  </a:lnTo>
                  <a:lnTo>
                    <a:pt x="43" y="180"/>
                  </a:lnTo>
                  <a:lnTo>
                    <a:pt x="46" y="201"/>
                  </a:lnTo>
                  <a:lnTo>
                    <a:pt x="47" y="222"/>
                  </a:lnTo>
                  <a:lnTo>
                    <a:pt x="46" y="245"/>
                  </a:lnTo>
                  <a:lnTo>
                    <a:pt x="36" y="266"/>
                  </a:lnTo>
                  <a:lnTo>
                    <a:pt x="32" y="290"/>
                  </a:lnTo>
                  <a:lnTo>
                    <a:pt x="31" y="314"/>
                  </a:lnTo>
                  <a:lnTo>
                    <a:pt x="35" y="338"/>
                  </a:lnTo>
                  <a:lnTo>
                    <a:pt x="39" y="351"/>
                  </a:lnTo>
                  <a:lnTo>
                    <a:pt x="41" y="357"/>
                  </a:lnTo>
                  <a:lnTo>
                    <a:pt x="42" y="363"/>
                  </a:lnTo>
                  <a:lnTo>
                    <a:pt x="46" y="371"/>
                  </a:lnTo>
                  <a:lnTo>
                    <a:pt x="46" y="397"/>
                  </a:lnTo>
                  <a:lnTo>
                    <a:pt x="46" y="422"/>
                  </a:lnTo>
                  <a:lnTo>
                    <a:pt x="45" y="430"/>
                  </a:lnTo>
                  <a:lnTo>
                    <a:pt x="41" y="451"/>
                  </a:lnTo>
                  <a:lnTo>
                    <a:pt x="36" y="472"/>
                  </a:lnTo>
                  <a:lnTo>
                    <a:pt x="30" y="491"/>
                  </a:lnTo>
                  <a:lnTo>
                    <a:pt x="24" y="509"/>
                  </a:lnTo>
                  <a:lnTo>
                    <a:pt x="19" y="498"/>
                  </a:lnTo>
                  <a:lnTo>
                    <a:pt x="17" y="487"/>
                  </a:lnTo>
                  <a:lnTo>
                    <a:pt x="14" y="464"/>
                  </a:lnTo>
                  <a:lnTo>
                    <a:pt x="13" y="437"/>
                  </a:lnTo>
                  <a:lnTo>
                    <a:pt x="16" y="410"/>
                  </a:lnTo>
                  <a:lnTo>
                    <a:pt x="11" y="312"/>
                  </a:lnTo>
                  <a:lnTo>
                    <a:pt x="13" y="292"/>
                  </a:lnTo>
                  <a:lnTo>
                    <a:pt x="15" y="275"/>
                  </a:lnTo>
                  <a:lnTo>
                    <a:pt x="18" y="244"/>
                  </a:lnTo>
                  <a:lnTo>
                    <a:pt x="17" y="215"/>
                  </a:lnTo>
                  <a:lnTo>
                    <a:pt x="16" y="202"/>
                  </a:lnTo>
                  <a:lnTo>
                    <a:pt x="16" y="191"/>
                  </a:lnTo>
                  <a:lnTo>
                    <a:pt x="10" y="175"/>
                  </a:lnTo>
                  <a:lnTo>
                    <a:pt x="6" y="161"/>
                  </a:lnTo>
                  <a:lnTo>
                    <a:pt x="1" y="136"/>
                  </a:lnTo>
                  <a:lnTo>
                    <a:pt x="1" y="113"/>
                  </a:lnTo>
                  <a:lnTo>
                    <a:pt x="0" y="96"/>
                  </a:lnTo>
                  <a:lnTo>
                    <a:pt x="3" y="82"/>
                  </a:lnTo>
                  <a:lnTo>
                    <a:pt x="7" y="68"/>
                  </a:lnTo>
                  <a:lnTo>
                    <a:pt x="15" y="56"/>
                  </a:lnTo>
                  <a:lnTo>
                    <a:pt x="17" y="10"/>
                  </a:lnTo>
                  <a:lnTo>
                    <a:pt x="22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1" name="Freeform 20"/>
            <p:cNvSpPr>
              <a:spLocks noChangeAspect="1"/>
            </p:cNvSpPr>
            <p:nvPr/>
          </p:nvSpPr>
          <p:spPr bwMode="auto">
            <a:xfrm>
              <a:off x="3976" y="1793"/>
              <a:ext cx="28" cy="101"/>
            </a:xfrm>
            <a:custGeom>
              <a:avLst/>
              <a:gdLst>
                <a:gd name="T0" fmla="*/ 299 w 365"/>
                <a:gd name="T1" fmla="*/ 225 h 1312"/>
                <a:gd name="T2" fmla="*/ 306 w 365"/>
                <a:gd name="T3" fmla="*/ 271 h 1312"/>
                <a:gd name="T4" fmla="*/ 309 w 365"/>
                <a:gd name="T5" fmla="*/ 300 h 1312"/>
                <a:gd name="T6" fmla="*/ 308 w 365"/>
                <a:gd name="T7" fmla="*/ 354 h 1312"/>
                <a:gd name="T8" fmla="*/ 288 w 365"/>
                <a:gd name="T9" fmla="*/ 427 h 1312"/>
                <a:gd name="T10" fmla="*/ 246 w 365"/>
                <a:gd name="T11" fmla="*/ 475 h 1312"/>
                <a:gd name="T12" fmla="*/ 254 w 365"/>
                <a:gd name="T13" fmla="*/ 584 h 1312"/>
                <a:gd name="T14" fmla="*/ 239 w 365"/>
                <a:gd name="T15" fmla="*/ 728 h 1312"/>
                <a:gd name="T16" fmla="*/ 207 w 365"/>
                <a:gd name="T17" fmla="*/ 807 h 1312"/>
                <a:gd name="T18" fmla="*/ 198 w 365"/>
                <a:gd name="T19" fmla="*/ 866 h 1312"/>
                <a:gd name="T20" fmla="*/ 171 w 365"/>
                <a:gd name="T21" fmla="*/ 908 h 1312"/>
                <a:gd name="T22" fmla="*/ 168 w 365"/>
                <a:gd name="T23" fmla="*/ 953 h 1312"/>
                <a:gd name="T24" fmla="*/ 160 w 365"/>
                <a:gd name="T25" fmla="*/ 987 h 1312"/>
                <a:gd name="T26" fmla="*/ 132 w 365"/>
                <a:gd name="T27" fmla="*/ 1088 h 1312"/>
                <a:gd name="T28" fmla="*/ 193 w 365"/>
                <a:gd name="T29" fmla="*/ 1168 h 1312"/>
                <a:gd name="T30" fmla="*/ 256 w 365"/>
                <a:gd name="T31" fmla="*/ 1178 h 1312"/>
                <a:gd name="T32" fmla="*/ 276 w 365"/>
                <a:gd name="T33" fmla="*/ 1192 h 1312"/>
                <a:gd name="T34" fmla="*/ 288 w 365"/>
                <a:gd name="T35" fmla="*/ 1209 h 1312"/>
                <a:gd name="T36" fmla="*/ 283 w 365"/>
                <a:gd name="T37" fmla="*/ 1218 h 1312"/>
                <a:gd name="T38" fmla="*/ 275 w 365"/>
                <a:gd name="T39" fmla="*/ 1221 h 1312"/>
                <a:gd name="T40" fmla="*/ 264 w 365"/>
                <a:gd name="T41" fmla="*/ 1224 h 1312"/>
                <a:gd name="T42" fmla="*/ 242 w 365"/>
                <a:gd name="T43" fmla="*/ 1225 h 1312"/>
                <a:gd name="T44" fmla="*/ 193 w 365"/>
                <a:gd name="T45" fmla="*/ 1219 h 1312"/>
                <a:gd name="T46" fmla="*/ 134 w 365"/>
                <a:gd name="T47" fmla="*/ 1268 h 1312"/>
                <a:gd name="T48" fmla="*/ 333 w 365"/>
                <a:gd name="T49" fmla="*/ 1250 h 1312"/>
                <a:gd name="T50" fmla="*/ 348 w 365"/>
                <a:gd name="T51" fmla="*/ 1258 h 1312"/>
                <a:gd name="T52" fmla="*/ 364 w 365"/>
                <a:gd name="T53" fmla="*/ 1274 h 1312"/>
                <a:gd name="T54" fmla="*/ 355 w 365"/>
                <a:gd name="T55" fmla="*/ 1292 h 1312"/>
                <a:gd name="T56" fmla="*/ 323 w 365"/>
                <a:gd name="T57" fmla="*/ 1308 h 1312"/>
                <a:gd name="T58" fmla="*/ 170 w 365"/>
                <a:gd name="T59" fmla="*/ 1303 h 1312"/>
                <a:gd name="T60" fmla="*/ 98 w 365"/>
                <a:gd name="T61" fmla="*/ 1310 h 1312"/>
                <a:gd name="T62" fmla="*/ 78 w 365"/>
                <a:gd name="T63" fmla="*/ 1304 h 1312"/>
                <a:gd name="T64" fmla="*/ 70 w 365"/>
                <a:gd name="T65" fmla="*/ 1286 h 1312"/>
                <a:gd name="T66" fmla="*/ 49 w 365"/>
                <a:gd name="T67" fmla="*/ 1227 h 1312"/>
                <a:gd name="T68" fmla="*/ 5 w 365"/>
                <a:gd name="T69" fmla="*/ 1216 h 1312"/>
                <a:gd name="T70" fmla="*/ 4 w 365"/>
                <a:gd name="T71" fmla="*/ 1192 h 1312"/>
                <a:gd name="T72" fmla="*/ 22 w 365"/>
                <a:gd name="T73" fmla="*/ 1150 h 1312"/>
                <a:gd name="T74" fmla="*/ 33 w 365"/>
                <a:gd name="T75" fmla="*/ 1087 h 1312"/>
                <a:gd name="T76" fmla="*/ 34 w 365"/>
                <a:gd name="T77" fmla="*/ 1052 h 1312"/>
                <a:gd name="T78" fmla="*/ 20 w 365"/>
                <a:gd name="T79" fmla="*/ 1010 h 1312"/>
                <a:gd name="T80" fmla="*/ 34 w 365"/>
                <a:gd name="T81" fmla="*/ 978 h 1312"/>
                <a:gd name="T82" fmla="*/ 34 w 365"/>
                <a:gd name="T83" fmla="*/ 925 h 1312"/>
                <a:gd name="T84" fmla="*/ 35 w 365"/>
                <a:gd name="T85" fmla="*/ 878 h 1312"/>
                <a:gd name="T86" fmla="*/ 54 w 365"/>
                <a:gd name="T87" fmla="*/ 852 h 1312"/>
                <a:gd name="T88" fmla="*/ 55 w 365"/>
                <a:gd name="T89" fmla="*/ 803 h 1312"/>
                <a:gd name="T90" fmla="*/ 71 w 365"/>
                <a:gd name="T91" fmla="*/ 739 h 1312"/>
                <a:gd name="T92" fmla="*/ 107 w 365"/>
                <a:gd name="T93" fmla="*/ 635 h 1312"/>
                <a:gd name="T94" fmla="*/ 115 w 365"/>
                <a:gd name="T95" fmla="*/ 512 h 1312"/>
                <a:gd name="T96" fmla="*/ 73 w 365"/>
                <a:gd name="T97" fmla="*/ 454 h 1312"/>
                <a:gd name="T98" fmla="*/ 37 w 365"/>
                <a:gd name="T99" fmla="*/ 391 h 1312"/>
                <a:gd name="T100" fmla="*/ 20 w 365"/>
                <a:gd name="T101" fmla="*/ 296 h 1312"/>
                <a:gd name="T102" fmla="*/ 21 w 365"/>
                <a:gd name="T103" fmla="*/ 172 h 1312"/>
                <a:gd name="T104" fmla="*/ 50 w 365"/>
                <a:gd name="T105" fmla="*/ 68 h 1312"/>
                <a:gd name="T106" fmla="*/ 107 w 365"/>
                <a:gd name="T107" fmla="*/ 0 h 131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365"/>
                <a:gd name="T163" fmla="*/ 0 h 1312"/>
                <a:gd name="T164" fmla="*/ 365 w 365"/>
                <a:gd name="T165" fmla="*/ 1312 h 131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365" h="1312">
                  <a:moveTo>
                    <a:pt x="309" y="95"/>
                  </a:moveTo>
                  <a:lnTo>
                    <a:pt x="290" y="177"/>
                  </a:lnTo>
                  <a:lnTo>
                    <a:pt x="297" y="210"/>
                  </a:lnTo>
                  <a:lnTo>
                    <a:pt x="299" y="225"/>
                  </a:lnTo>
                  <a:lnTo>
                    <a:pt x="299" y="228"/>
                  </a:lnTo>
                  <a:lnTo>
                    <a:pt x="300" y="232"/>
                  </a:lnTo>
                  <a:lnTo>
                    <a:pt x="302" y="241"/>
                  </a:lnTo>
                  <a:lnTo>
                    <a:pt x="306" y="271"/>
                  </a:lnTo>
                  <a:lnTo>
                    <a:pt x="306" y="278"/>
                  </a:lnTo>
                  <a:lnTo>
                    <a:pt x="306" y="281"/>
                  </a:lnTo>
                  <a:lnTo>
                    <a:pt x="307" y="285"/>
                  </a:lnTo>
                  <a:lnTo>
                    <a:pt x="309" y="300"/>
                  </a:lnTo>
                  <a:lnTo>
                    <a:pt x="309" y="313"/>
                  </a:lnTo>
                  <a:lnTo>
                    <a:pt x="309" y="314"/>
                  </a:lnTo>
                  <a:lnTo>
                    <a:pt x="309" y="339"/>
                  </a:lnTo>
                  <a:lnTo>
                    <a:pt x="308" y="354"/>
                  </a:lnTo>
                  <a:lnTo>
                    <a:pt x="305" y="374"/>
                  </a:lnTo>
                  <a:lnTo>
                    <a:pt x="301" y="393"/>
                  </a:lnTo>
                  <a:lnTo>
                    <a:pt x="294" y="410"/>
                  </a:lnTo>
                  <a:lnTo>
                    <a:pt x="288" y="427"/>
                  </a:lnTo>
                  <a:lnTo>
                    <a:pt x="279" y="441"/>
                  </a:lnTo>
                  <a:lnTo>
                    <a:pt x="270" y="454"/>
                  </a:lnTo>
                  <a:lnTo>
                    <a:pt x="258" y="464"/>
                  </a:lnTo>
                  <a:lnTo>
                    <a:pt x="246" y="475"/>
                  </a:lnTo>
                  <a:lnTo>
                    <a:pt x="247" y="492"/>
                  </a:lnTo>
                  <a:lnTo>
                    <a:pt x="249" y="511"/>
                  </a:lnTo>
                  <a:lnTo>
                    <a:pt x="253" y="548"/>
                  </a:lnTo>
                  <a:lnTo>
                    <a:pt x="254" y="584"/>
                  </a:lnTo>
                  <a:lnTo>
                    <a:pt x="253" y="621"/>
                  </a:lnTo>
                  <a:lnTo>
                    <a:pt x="249" y="655"/>
                  </a:lnTo>
                  <a:lnTo>
                    <a:pt x="245" y="692"/>
                  </a:lnTo>
                  <a:lnTo>
                    <a:pt x="239" y="728"/>
                  </a:lnTo>
                  <a:lnTo>
                    <a:pt x="231" y="765"/>
                  </a:lnTo>
                  <a:lnTo>
                    <a:pt x="221" y="775"/>
                  </a:lnTo>
                  <a:lnTo>
                    <a:pt x="213" y="789"/>
                  </a:lnTo>
                  <a:lnTo>
                    <a:pt x="207" y="807"/>
                  </a:lnTo>
                  <a:lnTo>
                    <a:pt x="202" y="827"/>
                  </a:lnTo>
                  <a:lnTo>
                    <a:pt x="204" y="840"/>
                  </a:lnTo>
                  <a:lnTo>
                    <a:pt x="203" y="853"/>
                  </a:lnTo>
                  <a:lnTo>
                    <a:pt x="198" y="866"/>
                  </a:lnTo>
                  <a:lnTo>
                    <a:pt x="189" y="881"/>
                  </a:lnTo>
                  <a:lnTo>
                    <a:pt x="181" y="885"/>
                  </a:lnTo>
                  <a:lnTo>
                    <a:pt x="175" y="895"/>
                  </a:lnTo>
                  <a:lnTo>
                    <a:pt x="171" y="908"/>
                  </a:lnTo>
                  <a:lnTo>
                    <a:pt x="169" y="928"/>
                  </a:lnTo>
                  <a:lnTo>
                    <a:pt x="169" y="938"/>
                  </a:lnTo>
                  <a:lnTo>
                    <a:pt x="169" y="949"/>
                  </a:lnTo>
                  <a:lnTo>
                    <a:pt x="168" y="953"/>
                  </a:lnTo>
                  <a:lnTo>
                    <a:pt x="168" y="959"/>
                  </a:lnTo>
                  <a:lnTo>
                    <a:pt x="167" y="970"/>
                  </a:lnTo>
                  <a:lnTo>
                    <a:pt x="164" y="978"/>
                  </a:lnTo>
                  <a:lnTo>
                    <a:pt x="160" y="987"/>
                  </a:lnTo>
                  <a:lnTo>
                    <a:pt x="156" y="994"/>
                  </a:lnTo>
                  <a:lnTo>
                    <a:pt x="152" y="1003"/>
                  </a:lnTo>
                  <a:lnTo>
                    <a:pt x="139" y="1045"/>
                  </a:lnTo>
                  <a:lnTo>
                    <a:pt x="132" y="1088"/>
                  </a:lnTo>
                  <a:lnTo>
                    <a:pt x="129" y="1132"/>
                  </a:lnTo>
                  <a:lnTo>
                    <a:pt x="134" y="1175"/>
                  </a:lnTo>
                  <a:lnTo>
                    <a:pt x="163" y="1169"/>
                  </a:lnTo>
                  <a:lnTo>
                    <a:pt x="193" y="1168"/>
                  </a:lnTo>
                  <a:lnTo>
                    <a:pt x="221" y="1169"/>
                  </a:lnTo>
                  <a:lnTo>
                    <a:pt x="249" y="1175"/>
                  </a:lnTo>
                  <a:lnTo>
                    <a:pt x="254" y="1177"/>
                  </a:lnTo>
                  <a:lnTo>
                    <a:pt x="256" y="1178"/>
                  </a:lnTo>
                  <a:lnTo>
                    <a:pt x="259" y="1180"/>
                  </a:lnTo>
                  <a:lnTo>
                    <a:pt x="269" y="1187"/>
                  </a:lnTo>
                  <a:lnTo>
                    <a:pt x="272" y="1189"/>
                  </a:lnTo>
                  <a:lnTo>
                    <a:pt x="276" y="1192"/>
                  </a:lnTo>
                  <a:lnTo>
                    <a:pt x="283" y="1198"/>
                  </a:lnTo>
                  <a:lnTo>
                    <a:pt x="286" y="1203"/>
                  </a:lnTo>
                  <a:lnTo>
                    <a:pt x="288" y="1208"/>
                  </a:lnTo>
                  <a:lnTo>
                    <a:pt x="288" y="1209"/>
                  </a:lnTo>
                  <a:lnTo>
                    <a:pt x="289" y="1211"/>
                  </a:lnTo>
                  <a:lnTo>
                    <a:pt x="288" y="1216"/>
                  </a:lnTo>
                  <a:lnTo>
                    <a:pt x="285" y="1218"/>
                  </a:lnTo>
                  <a:lnTo>
                    <a:pt x="283" y="1218"/>
                  </a:lnTo>
                  <a:lnTo>
                    <a:pt x="282" y="1218"/>
                  </a:lnTo>
                  <a:lnTo>
                    <a:pt x="282" y="1219"/>
                  </a:lnTo>
                  <a:lnTo>
                    <a:pt x="279" y="1221"/>
                  </a:lnTo>
                  <a:lnTo>
                    <a:pt x="275" y="1221"/>
                  </a:lnTo>
                  <a:lnTo>
                    <a:pt x="273" y="1221"/>
                  </a:lnTo>
                  <a:lnTo>
                    <a:pt x="272" y="1221"/>
                  </a:lnTo>
                  <a:lnTo>
                    <a:pt x="272" y="1222"/>
                  </a:lnTo>
                  <a:lnTo>
                    <a:pt x="264" y="1224"/>
                  </a:lnTo>
                  <a:lnTo>
                    <a:pt x="254" y="1224"/>
                  </a:lnTo>
                  <a:lnTo>
                    <a:pt x="247" y="1224"/>
                  </a:lnTo>
                  <a:lnTo>
                    <a:pt x="244" y="1224"/>
                  </a:lnTo>
                  <a:lnTo>
                    <a:pt x="242" y="1225"/>
                  </a:lnTo>
                  <a:lnTo>
                    <a:pt x="228" y="1225"/>
                  </a:lnTo>
                  <a:lnTo>
                    <a:pt x="221" y="1225"/>
                  </a:lnTo>
                  <a:lnTo>
                    <a:pt x="214" y="1227"/>
                  </a:lnTo>
                  <a:lnTo>
                    <a:pt x="193" y="1219"/>
                  </a:lnTo>
                  <a:lnTo>
                    <a:pt x="173" y="1216"/>
                  </a:lnTo>
                  <a:lnTo>
                    <a:pt x="153" y="1213"/>
                  </a:lnTo>
                  <a:lnTo>
                    <a:pt x="134" y="1214"/>
                  </a:lnTo>
                  <a:lnTo>
                    <a:pt x="134" y="1268"/>
                  </a:lnTo>
                  <a:lnTo>
                    <a:pt x="183" y="1270"/>
                  </a:lnTo>
                  <a:lnTo>
                    <a:pt x="232" y="1268"/>
                  </a:lnTo>
                  <a:lnTo>
                    <a:pt x="282" y="1261"/>
                  </a:lnTo>
                  <a:lnTo>
                    <a:pt x="333" y="1250"/>
                  </a:lnTo>
                  <a:lnTo>
                    <a:pt x="334" y="1250"/>
                  </a:lnTo>
                  <a:lnTo>
                    <a:pt x="336" y="1251"/>
                  </a:lnTo>
                  <a:lnTo>
                    <a:pt x="341" y="1254"/>
                  </a:lnTo>
                  <a:lnTo>
                    <a:pt x="348" y="1258"/>
                  </a:lnTo>
                  <a:lnTo>
                    <a:pt x="359" y="1267"/>
                  </a:lnTo>
                  <a:lnTo>
                    <a:pt x="360" y="1268"/>
                  </a:lnTo>
                  <a:lnTo>
                    <a:pt x="362" y="1270"/>
                  </a:lnTo>
                  <a:lnTo>
                    <a:pt x="364" y="1274"/>
                  </a:lnTo>
                  <a:lnTo>
                    <a:pt x="365" y="1278"/>
                  </a:lnTo>
                  <a:lnTo>
                    <a:pt x="365" y="1283"/>
                  </a:lnTo>
                  <a:lnTo>
                    <a:pt x="359" y="1289"/>
                  </a:lnTo>
                  <a:lnTo>
                    <a:pt x="355" y="1292"/>
                  </a:lnTo>
                  <a:lnTo>
                    <a:pt x="349" y="1297"/>
                  </a:lnTo>
                  <a:lnTo>
                    <a:pt x="342" y="1299"/>
                  </a:lnTo>
                  <a:lnTo>
                    <a:pt x="333" y="1303"/>
                  </a:lnTo>
                  <a:lnTo>
                    <a:pt x="323" y="1308"/>
                  </a:lnTo>
                  <a:lnTo>
                    <a:pt x="313" y="1312"/>
                  </a:lnTo>
                  <a:lnTo>
                    <a:pt x="264" y="1303"/>
                  </a:lnTo>
                  <a:lnTo>
                    <a:pt x="217" y="1301"/>
                  </a:lnTo>
                  <a:lnTo>
                    <a:pt x="170" y="1303"/>
                  </a:lnTo>
                  <a:lnTo>
                    <a:pt x="123" y="1312"/>
                  </a:lnTo>
                  <a:lnTo>
                    <a:pt x="113" y="1311"/>
                  </a:lnTo>
                  <a:lnTo>
                    <a:pt x="106" y="1311"/>
                  </a:lnTo>
                  <a:lnTo>
                    <a:pt x="98" y="1310"/>
                  </a:lnTo>
                  <a:lnTo>
                    <a:pt x="93" y="1310"/>
                  </a:lnTo>
                  <a:lnTo>
                    <a:pt x="86" y="1308"/>
                  </a:lnTo>
                  <a:lnTo>
                    <a:pt x="82" y="1306"/>
                  </a:lnTo>
                  <a:lnTo>
                    <a:pt x="78" y="1304"/>
                  </a:lnTo>
                  <a:lnTo>
                    <a:pt x="76" y="1303"/>
                  </a:lnTo>
                  <a:lnTo>
                    <a:pt x="70" y="1298"/>
                  </a:lnTo>
                  <a:lnTo>
                    <a:pt x="69" y="1292"/>
                  </a:lnTo>
                  <a:lnTo>
                    <a:pt x="70" y="1286"/>
                  </a:lnTo>
                  <a:lnTo>
                    <a:pt x="71" y="1282"/>
                  </a:lnTo>
                  <a:lnTo>
                    <a:pt x="75" y="1278"/>
                  </a:lnTo>
                  <a:lnTo>
                    <a:pt x="91" y="1217"/>
                  </a:lnTo>
                  <a:lnTo>
                    <a:pt x="49" y="1227"/>
                  </a:lnTo>
                  <a:lnTo>
                    <a:pt x="33" y="1225"/>
                  </a:lnTo>
                  <a:lnTo>
                    <a:pt x="20" y="1223"/>
                  </a:lnTo>
                  <a:lnTo>
                    <a:pt x="10" y="1220"/>
                  </a:lnTo>
                  <a:lnTo>
                    <a:pt x="5" y="1216"/>
                  </a:lnTo>
                  <a:lnTo>
                    <a:pt x="1" y="1209"/>
                  </a:lnTo>
                  <a:lnTo>
                    <a:pt x="0" y="1205"/>
                  </a:lnTo>
                  <a:lnTo>
                    <a:pt x="1" y="1202"/>
                  </a:lnTo>
                  <a:lnTo>
                    <a:pt x="4" y="1192"/>
                  </a:lnTo>
                  <a:lnTo>
                    <a:pt x="6" y="1187"/>
                  </a:lnTo>
                  <a:lnTo>
                    <a:pt x="10" y="1182"/>
                  </a:lnTo>
                  <a:lnTo>
                    <a:pt x="17" y="1165"/>
                  </a:lnTo>
                  <a:lnTo>
                    <a:pt x="22" y="1150"/>
                  </a:lnTo>
                  <a:lnTo>
                    <a:pt x="31" y="1118"/>
                  </a:lnTo>
                  <a:lnTo>
                    <a:pt x="33" y="1100"/>
                  </a:lnTo>
                  <a:lnTo>
                    <a:pt x="33" y="1092"/>
                  </a:lnTo>
                  <a:lnTo>
                    <a:pt x="33" y="1087"/>
                  </a:lnTo>
                  <a:lnTo>
                    <a:pt x="33" y="1085"/>
                  </a:lnTo>
                  <a:lnTo>
                    <a:pt x="33" y="1084"/>
                  </a:lnTo>
                  <a:lnTo>
                    <a:pt x="34" y="1084"/>
                  </a:lnTo>
                  <a:lnTo>
                    <a:pt x="34" y="1052"/>
                  </a:lnTo>
                  <a:lnTo>
                    <a:pt x="26" y="1040"/>
                  </a:lnTo>
                  <a:lnTo>
                    <a:pt x="23" y="1029"/>
                  </a:lnTo>
                  <a:lnTo>
                    <a:pt x="20" y="1018"/>
                  </a:lnTo>
                  <a:lnTo>
                    <a:pt x="20" y="1010"/>
                  </a:lnTo>
                  <a:lnTo>
                    <a:pt x="20" y="1000"/>
                  </a:lnTo>
                  <a:lnTo>
                    <a:pt x="23" y="992"/>
                  </a:lnTo>
                  <a:lnTo>
                    <a:pt x="26" y="985"/>
                  </a:lnTo>
                  <a:lnTo>
                    <a:pt x="34" y="978"/>
                  </a:lnTo>
                  <a:lnTo>
                    <a:pt x="39" y="963"/>
                  </a:lnTo>
                  <a:lnTo>
                    <a:pt x="41" y="950"/>
                  </a:lnTo>
                  <a:lnTo>
                    <a:pt x="39" y="937"/>
                  </a:lnTo>
                  <a:lnTo>
                    <a:pt x="34" y="925"/>
                  </a:lnTo>
                  <a:lnTo>
                    <a:pt x="31" y="904"/>
                  </a:lnTo>
                  <a:lnTo>
                    <a:pt x="31" y="894"/>
                  </a:lnTo>
                  <a:lnTo>
                    <a:pt x="33" y="886"/>
                  </a:lnTo>
                  <a:lnTo>
                    <a:pt x="35" y="878"/>
                  </a:lnTo>
                  <a:lnTo>
                    <a:pt x="39" y="871"/>
                  </a:lnTo>
                  <a:lnTo>
                    <a:pt x="44" y="865"/>
                  </a:lnTo>
                  <a:lnTo>
                    <a:pt x="50" y="861"/>
                  </a:lnTo>
                  <a:lnTo>
                    <a:pt x="54" y="852"/>
                  </a:lnTo>
                  <a:lnTo>
                    <a:pt x="58" y="843"/>
                  </a:lnTo>
                  <a:lnTo>
                    <a:pt x="62" y="829"/>
                  </a:lnTo>
                  <a:lnTo>
                    <a:pt x="60" y="815"/>
                  </a:lnTo>
                  <a:lnTo>
                    <a:pt x="55" y="803"/>
                  </a:lnTo>
                  <a:lnTo>
                    <a:pt x="53" y="781"/>
                  </a:lnTo>
                  <a:lnTo>
                    <a:pt x="58" y="762"/>
                  </a:lnTo>
                  <a:lnTo>
                    <a:pt x="66" y="746"/>
                  </a:lnTo>
                  <a:lnTo>
                    <a:pt x="71" y="739"/>
                  </a:lnTo>
                  <a:lnTo>
                    <a:pt x="80" y="733"/>
                  </a:lnTo>
                  <a:lnTo>
                    <a:pt x="90" y="700"/>
                  </a:lnTo>
                  <a:lnTo>
                    <a:pt x="99" y="667"/>
                  </a:lnTo>
                  <a:lnTo>
                    <a:pt x="107" y="635"/>
                  </a:lnTo>
                  <a:lnTo>
                    <a:pt x="112" y="604"/>
                  </a:lnTo>
                  <a:lnTo>
                    <a:pt x="115" y="572"/>
                  </a:lnTo>
                  <a:lnTo>
                    <a:pt x="117" y="542"/>
                  </a:lnTo>
                  <a:lnTo>
                    <a:pt x="115" y="512"/>
                  </a:lnTo>
                  <a:lnTo>
                    <a:pt x="113" y="483"/>
                  </a:lnTo>
                  <a:lnTo>
                    <a:pt x="98" y="475"/>
                  </a:lnTo>
                  <a:lnTo>
                    <a:pt x="85" y="465"/>
                  </a:lnTo>
                  <a:lnTo>
                    <a:pt x="73" y="454"/>
                  </a:lnTo>
                  <a:lnTo>
                    <a:pt x="63" y="442"/>
                  </a:lnTo>
                  <a:lnTo>
                    <a:pt x="52" y="426"/>
                  </a:lnTo>
                  <a:lnTo>
                    <a:pt x="45" y="409"/>
                  </a:lnTo>
                  <a:lnTo>
                    <a:pt x="37" y="391"/>
                  </a:lnTo>
                  <a:lnTo>
                    <a:pt x="32" y="370"/>
                  </a:lnTo>
                  <a:lnTo>
                    <a:pt x="26" y="348"/>
                  </a:lnTo>
                  <a:lnTo>
                    <a:pt x="23" y="323"/>
                  </a:lnTo>
                  <a:lnTo>
                    <a:pt x="20" y="296"/>
                  </a:lnTo>
                  <a:lnTo>
                    <a:pt x="19" y="268"/>
                  </a:lnTo>
                  <a:lnTo>
                    <a:pt x="18" y="237"/>
                  </a:lnTo>
                  <a:lnTo>
                    <a:pt x="19" y="205"/>
                  </a:lnTo>
                  <a:lnTo>
                    <a:pt x="21" y="172"/>
                  </a:lnTo>
                  <a:lnTo>
                    <a:pt x="25" y="136"/>
                  </a:lnTo>
                  <a:lnTo>
                    <a:pt x="33" y="111"/>
                  </a:lnTo>
                  <a:lnTo>
                    <a:pt x="41" y="89"/>
                  </a:lnTo>
                  <a:lnTo>
                    <a:pt x="50" y="68"/>
                  </a:lnTo>
                  <a:lnTo>
                    <a:pt x="61" y="51"/>
                  </a:lnTo>
                  <a:lnTo>
                    <a:pt x="70" y="35"/>
                  </a:lnTo>
                  <a:lnTo>
                    <a:pt x="82" y="21"/>
                  </a:lnTo>
                  <a:lnTo>
                    <a:pt x="107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2" name="Line 21"/>
            <p:cNvSpPr>
              <a:spLocks noChangeAspect="1" noChangeShapeType="1"/>
            </p:cNvSpPr>
            <p:nvPr/>
          </p:nvSpPr>
          <p:spPr bwMode="auto">
            <a:xfrm>
              <a:off x="3989" y="1836"/>
              <a:ext cx="1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3" name="Freeform 22"/>
            <p:cNvSpPr>
              <a:spLocks noChangeAspect="1"/>
            </p:cNvSpPr>
            <p:nvPr/>
          </p:nvSpPr>
          <p:spPr bwMode="auto">
            <a:xfrm>
              <a:off x="3981" y="1837"/>
              <a:ext cx="9" cy="46"/>
            </a:xfrm>
            <a:custGeom>
              <a:avLst/>
              <a:gdLst>
                <a:gd name="T0" fmla="*/ 110 w 122"/>
                <a:gd name="T1" fmla="*/ 24 h 600"/>
                <a:gd name="T2" fmla="*/ 103 w 122"/>
                <a:gd name="T3" fmla="*/ 71 h 600"/>
                <a:gd name="T4" fmla="*/ 94 w 122"/>
                <a:gd name="T5" fmla="*/ 103 h 600"/>
                <a:gd name="T6" fmla="*/ 87 w 122"/>
                <a:gd name="T7" fmla="*/ 123 h 600"/>
                <a:gd name="T8" fmla="*/ 74 w 122"/>
                <a:gd name="T9" fmla="*/ 154 h 600"/>
                <a:gd name="T10" fmla="*/ 55 w 122"/>
                <a:gd name="T11" fmla="*/ 176 h 600"/>
                <a:gd name="T12" fmla="*/ 43 w 122"/>
                <a:gd name="T13" fmla="*/ 188 h 600"/>
                <a:gd name="T14" fmla="*/ 37 w 122"/>
                <a:gd name="T15" fmla="*/ 215 h 600"/>
                <a:gd name="T16" fmla="*/ 43 w 122"/>
                <a:gd name="T17" fmla="*/ 239 h 600"/>
                <a:gd name="T18" fmla="*/ 42 w 122"/>
                <a:gd name="T19" fmla="*/ 263 h 600"/>
                <a:gd name="T20" fmla="*/ 40 w 122"/>
                <a:gd name="T21" fmla="*/ 275 h 600"/>
                <a:gd name="T22" fmla="*/ 36 w 122"/>
                <a:gd name="T23" fmla="*/ 282 h 600"/>
                <a:gd name="T24" fmla="*/ 35 w 122"/>
                <a:gd name="T25" fmla="*/ 283 h 600"/>
                <a:gd name="T26" fmla="*/ 31 w 122"/>
                <a:gd name="T27" fmla="*/ 287 h 600"/>
                <a:gd name="T28" fmla="*/ 20 w 122"/>
                <a:gd name="T29" fmla="*/ 303 h 600"/>
                <a:gd name="T30" fmla="*/ 15 w 122"/>
                <a:gd name="T31" fmla="*/ 328 h 600"/>
                <a:gd name="T32" fmla="*/ 21 w 122"/>
                <a:gd name="T33" fmla="*/ 361 h 600"/>
                <a:gd name="T34" fmla="*/ 20 w 122"/>
                <a:gd name="T35" fmla="*/ 369 h 600"/>
                <a:gd name="T36" fmla="*/ 16 w 122"/>
                <a:gd name="T37" fmla="*/ 394 h 600"/>
                <a:gd name="T38" fmla="*/ 6 w 122"/>
                <a:gd name="T39" fmla="*/ 427 h 600"/>
                <a:gd name="T40" fmla="*/ 4 w 122"/>
                <a:gd name="T41" fmla="*/ 454 h 600"/>
                <a:gd name="T42" fmla="*/ 6 w 122"/>
                <a:gd name="T43" fmla="*/ 486 h 600"/>
                <a:gd name="T44" fmla="*/ 6 w 122"/>
                <a:gd name="T45" fmla="*/ 526 h 600"/>
                <a:gd name="T46" fmla="*/ 2 w 122"/>
                <a:gd name="T47" fmla="*/ 573 h 600"/>
                <a:gd name="T48" fmla="*/ 28 w 122"/>
                <a:gd name="T49" fmla="*/ 600 h 600"/>
                <a:gd name="T50" fmla="*/ 26 w 122"/>
                <a:gd name="T51" fmla="*/ 541 h 600"/>
                <a:gd name="T52" fmla="*/ 28 w 122"/>
                <a:gd name="T53" fmla="*/ 494 h 600"/>
                <a:gd name="T54" fmla="*/ 32 w 122"/>
                <a:gd name="T55" fmla="*/ 456 h 600"/>
                <a:gd name="T56" fmla="*/ 41 w 122"/>
                <a:gd name="T57" fmla="*/ 428 h 600"/>
                <a:gd name="T58" fmla="*/ 48 w 122"/>
                <a:gd name="T59" fmla="*/ 415 h 600"/>
                <a:gd name="T60" fmla="*/ 51 w 122"/>
                <a:gd name="T61" fmla="*/ 412 h 600"/>
                <a:gd name="T62" fmla="*/ 59 w 122"/>
                <a:gd name="T63" fmla="*/ 397 h 600"/>
                <a:gd name="T64" fmla="*/ 60 w 122"/>
                <a:gd name="T65" fmla="*/ 380 h 600"/>
                <a:gd name="T66" fmla="*/ 58 w 122"/>
                <a:gd name="T67" fmla="*/ 367 h 600"/>
                <a:gd name="T68" fmla="*/ 54 w 122"/>
                <a:gd name="T69" fmla="*/ 348 h 600"/>
                <a:gd name="T70" fmla="*/ 61 w 122"/>
                <a:gd name="T71" fmla="*/ 318 h 600"/>
                <a:gd name="T72" fmla="*/ 77 w 122"/>
                <a:gd name="T73" fmla="*/ 298 h 600"/>
                <a:gd name="T74" fmla="*/ 83 w 122"/>
                <a:gd name="T75" fmla="*/ 293 h 600"/>
                <a:gd name="T76" fmla="*/ 86 w 122"/>
                <a:gd name="T77" fmla="*/ 284 h 600"/>
                <a:gd name="T78" fmla="*/ 87 w 122"/>
                <a:gd name="T79" fmla="*/ 283 h 600"/>
                <a:gd name="T80" fmla="*/ 89 w 122"/>
                <a:gd name="T81" fmla="*/ 277 h 600"/>
                <a:gd name="T82" fmla="*/ 89 w 122"/>
                <a:gd name="T83" fmla="*/ 274 h 600"/>
                <a:gd name="T84" fmla="*/ 91 w 122"/>
                <a:gd name="T85" fmla="*/ 267 h 600"/>
                <a:gd name="T86" fmla="*/ 90 w 122"/>
                <a:gd name="T87" fmla="*/ 260 h 600"/>
                <a:gd name="T88" fmla="*/ 91 w 122"/>
                <a:gd name="T89" fmla="*/ 230 h 600"/>
                <a:gd name="T90" fmla="*/ 95 w 122"/>
                <a:gd name="T91" fmla="*/ 213 h 600"/>
                <a:gd name="T92" fmla="*/ 102 w 122"/>
                <a:gd name="T93" fmla="*/ 198 h 600"/>
                <a:gd name="T94" fmla="*/ 113 w 122"/>
                <a:gd name="T95" fmla="*/ 189 h 600"/>
                <a:gd name="T96" fmla="*/ 119 w 122"/>
                <a:gd name="T97" fmla="*/ 134 h 600"/>
                <a:gd name="T98" fmla="*/ 122 w 122"/>
                <a:gd name="T99" fmla="*/ 85 h 600"/>
                <a:gd name="T100" fmla="*/ 119 w 122"/>
                <a:gd name="T101" fmla="*/ 39 h 600"/>
                <a:gd name="T102" fmla="*/ 113 w 122"/>
                <a:gd name="T103" fmla="*/ 0 h 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22"/>
                <a:gd name="T157" fmla="*/ 0 h 600"/>
                <a:gd name="T158" fmla="*/ 122 w 122"/>
                <a:gd name="T159" fmla="*/ 600 h 600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22" h="600">
                  <a:moveTo>
                    <a:pt x="113" y="0"/>
                  </a:moveTo>
                  <a:lnTo>
                    <a:pt x="110" y="24"/>
                  </a:lnTo>
                  <a:lnTo>
                    <a:pt x="107" y="48"/>
                  </a:lnTo>
                  <a:lnTo>
                    <a:pt x="103" y="71"/>
                  </a:lnTo>
                  <a:lnTo>
                    <a:pt x="99" y="93"/>
                  </a:lnTo>
                  <a:lnTo>
                    <a:pt x="94" y="103"/>
                  </a:lnTo>
                  <a:lnTo>
                    <a:pt x="91" y="114"/>
                  </a:lnTo>
                  <a:lnTo>
                    <a:pt x="87" y="123"/>
                  </a:lnTo>
                  <a:lnTo>
                    <a:pt x="84" y="134"/>
                  </a:lnTo>
                  <a:lnTo>
                    <a:pt x="74" y="154"/>
                  </a:lnTo>
                  <a:lnTo>
                    <a:pt x="64" y="173"/>
                  </a:lnTo>
                  <a:lnTo>
                    <a:pt x="55" y="176"/>
                  </a:lnTo>
                  <a:lnTo>
                    <a:pt x="48" y="182"/>
                  </a:lnTo>
                  <a:lnTo>
                    <a:pt x="43" y="188"/>
                  </a:lnTo>
                  <a:lnTo>
                    <a:pt x="41" y="197"/>
                  </a:lnTo>
                  <a:lnTo>
                    <a:pt x="37" y="215"/>
                  </a:lnTo>
                  <a:lnTo>
                    <a:pt x="39" y="226"/>
                  </a:lnTo>
                  <a:lnTo>
                    <a:pt x="43" y="239"/>
                  </a:lnTo>
                  <a:lnTo>
                    <a:pt x="43" y="256"/>
                  </a:lnTo>
                  <a:lnTo>
                    <a:pt x="42" y="263"/>
                  </a:lnTo>
                  <a:lnTo>
                    <a:pt x="42" y="270"/>
                  </a:lnTo>
                  <a:lnTo>
                    <a:pt x="40" y="275"/>
                  </a:lnTo>
                  <a:lnTo>
                    <a:pt x="39" y="279"/>
                  </a:lnTo>
                  <a:lnTo>
                    <a:pt x="36" y="282"/>
                  </a:lnTo>
                  <a:lnTo>
                    <a:pt x="35" y="282"/>
                  </a:lnTo>
                  <a:lnTo>
                    <a:pt x="35" y="283"/>
                  </a:lnTo>
                  <a:lnTo>
                    <a:pt x="35" y="285"/>
                  </a:lnTo>
                  <a:lnTo>
                    <a:pt x="31" y="287"/>
                  </a:lnTo>
                  <a:lnTo>
                    <a:pt x="29" y="289"/>
                  </a:lnTo>
                  <a:lnTo>
                    <a:pt x="20" y="303"/>
                  </a:lnTo>
                  <a:lnTo>
                    <a:pt x="16" y="319"/>
                  </a:lnTo>
                  <a:lnTo>
                    <a:pt x="15" y="328"/>
                  </a:lnTo>
                  <a:lnTo>
                    <a:pt x="16" y="338"/>
                  </a:lnTo>
                  <a:lnTo>
                    <a:pt x="21" y="361"/>
                  </a:lnTo>
                  <a:lnTo>
                    <a:pt x="21" y="363"/>
                  </a:lnTo>
                  <a:lnTo>
                    <a:pt x="20" y="369"/>
                  </a:lnTo>
                  <a:lnTo>
                    <a:pt x="19" y="376"/>
                  </a:lnTo>
                  <a:lnTo>
                    <a:pt x="16" y="394"/>
                  </a:lnTo>
                  <a:lnTo>
                    <a:pt x="11" y="415"/>
                  </a:lnTo>
                  <a:lnTo>
                    <a:pt x="6" y="427"/>
                  </a:lnTo>
                  <a:lnTo>
                    <a:pt x="3" y="441"/>
                  </a:lnTo>
                  <a:lnTo>
                    <a:pt x="4" y="454"/>
                  </a:lnTo>
                  <a:lnTo>
                    <a:pt x="6" y="470"/>
                  </a:lnTo>
                  <a:lnTo>
                    <a:pt x="6" y="486"/>
                  </a:lnTo>
                  <a:lnTo>
                    <a:pt x="7" y="506"/>
                  </a:lnTo>
                  <a:lnTo>
                    <a:pt x="6" y="526"/>
                  </a:lnTo>
                  <a:lnTo>
                    <a:pt x="5" y="549"/>
                  </a:lnTo>
                  <a:lnTo>
                    <a:pt x="2" y="573"/>
                  </a:lnTo>
                  <a:lnTo>
                    <a:pt x="0" y="600"/>
                  </a:lnTo>
                  <a:lnTo>
                    <a:pt x="28" y="600"/>
                  </a:lnTo>
                  <a:lnTo>
                    <a:pt x="26" y="568"/>
                  </a:lnTo>
                  <a:lnTo>
                    <a:pt x="26" y="541"/>
                  </a:lnTo>
                  <a:lnTo>
                    <a:pt x="26" y="516"/>
                  </a:lnTo>
                  <a:lnTo>
                    <a:pt x="28" y="494"/>
                  </a:lnTo>
                  <a:lnTo>
                    <a:pt x="29" y="473"/>
                  </a:lnTo>
                  <a:lnTo>
                    <a:pt x="32" y="456"/>
                  </a:lnTo>
                  <a:lnTo>
                    <a:pt x="35" y="440"/>
                  </a:lnTo>
                  <a:lnTo>
                    <a:pt x="41" y="428"/>
                  </a:lnTo>
                  <a:lnTo>
                    <a:pt x="46" y="419"/>
                  </a:lnTo>
                  <a:lnTo>
                    <a:pt x="48" y="415"/>
                  </a:lnTo>
                  <a:lnTo>
                    <a:pt x="49" y="413"/>
                  </a:lnTo>
                  <a:lnTo>
                    <a:pt x="51" y="412"/>
                  </a:lnTo>
                  <a:lnTo>
                    <a:pt x="56" y="403"/>
                  </a:lnTo>
                  <a:lnTo>
                    <a:pt x="59" y="397"/>
                  </a:lnTo>
                  <a:lnTo>
                    <a:pt x="60" y="388"/>
                  </a:lnTo>
                  <a:lnTo>
                    <a:pt x="60" y="380"/>
                  </a:lnTo>
                  <a:lnTo>
                    <a:pt x="59" y="372"/>
                  </a:lnTo>
                  <a:lnTo>
                    <a:pt x="58" y="367"/>
                  </a:lnTo>
                  <a:lnTo>
                    <a:pt x="58" y="364"/>
                  </a:lnTo>
                  <a:lnTo>
                    <a:pt x="54" y="348"/>
                  </a:lnTo>
                  <a:lnTo>
                    <a:pt x="55" y="333"/>
                  </a:lnTo>
                  <a:lnTo>
                    <a:pt x="61" y="318"/>
                  </a:lnTo>
                  <a:lnTo>
                    <a:pt x="73" y="305"/>
                  </a:lnTo>
                  <a:lnTo>
                    <a:pt x="77" y="298"/>
                  </a:lnTo>
                  <a:lnTo>
                    <a:pt x="79" y="295"/>
                  </a:lnTo>
                  <a:lnTo>
                    <a:pt x="83" y="293"/>
                  </a:lnTo>
                  <a:lnTo>
                    <a:pt x="86" y="287"/>
                  </a:lnTo>
                  <a:lnTo>
                    <a:pt x="86" y="284"/>
                  </a:lnTo>
                  <a:lnTo>
                    <a:pt x="86" y="283"/>
                  </a:lnTo>
                  <a:lnTo>
                    <a:pt x="87" y="283"/>
                  </a:lnTo>
                  <a:lnTo>
                    <a:pt x="89" y="281"/>
                  </a:lnTo>
                  <a:lnTo>
                    <a:pt x="89" y="277"/>
                  </a:lnTo>
                  <a:lnTo>
                    <a:pt x="89" y="275"/>
                  </a:lnTo>
                  <a:lnTo>
                    <a:pt x="89" y="274"/>
                  </a:lnTo>
                  <a:lnTo>
                    <a:pt x="90" y="274"/>
                  </a:lnTo>
                  <a:lnTo>
                    <a:pt x="91" y="267"/>
                  </a:lnTo>
                  <a:lnTo>
                    <a:pt x="90" y="263"/>
                  </a:lnTo>
                  <a:lnTo>
                    <a:pt x="90" y="260"/>
                  </a:lnTo>
                  <a:lnTo>
                    <a:pt x="90" y="253"/>
                  </a:lnTo>
                  <a:lnTo>
                    <a:pt x="91" y="230"/>
                  </a:lnTo>
                  <a:lnTo>
                    <a:pt x="92" y="221"/>
                  </a:lnTo>
                  <a:lnTo>
                    <a:pt x="95" y="213"/>
                  </a:lnTo>
                  <a:lnTo>
                    <a:pt x="98" y="204"/>
                  </a:lnTo>
                  <a:lnTo>
                    <a:pt x="102" y="198"/>
                  </a:lnTo>
                  <a:lnTo>
                    <a:pt x="106" y="193"/>
                  </a:lnTo>
                  <a:lnTo>
                    <a:pt x="113" y="189"/>
                  </a:lnTo>
                  <a:lnTo>
                    <a:pt x="116" y="160"/>
                  </a:lnTo>
                  <a:lnTo>
                    <a:pt x="119" y="134"/>
                  </a:lnTo>
                  <a:lnTo>
                    <a:pt x="121" y="108"/>
                  </a:lnTo>
                  <a:lnTo>
                    <a:pt x="122" y="85"/>
                  </a:lnTo>
                  <a:lnTo>
                    <a:pt x="121" y="61"/>
                  </a:lnTo>
                  <a:lnTo>
                    <a:pt x="119" y="39"/>
                  </a:lnTo>
                  <a:lnTo>
                    <a:pt x="116" y="19"/>
                  </a:lnTo>
                  <a:lnTo>
                    <a:pt x="113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4" name="Freeform 23"/>
            <p:cNvSpPr>
              <a:spLocks noChangeAspect="1"/>
            </p:cNvSpPr>
            <p:nvPr/>
          </p:nvSpPr>
          <p:spPr bwMode="auto">
            <a:xfrm>
              <a:off x="4023" y="1793"/>
              <a:ext cx="21" cy="22"/>
            </a:xfrm>
            <a:custGeom>
              <a:avLst/>
              <a:gdLst>
                <a:gd name="T0" fmla="*/ 122 w 281"/>
                <a:gd name="T1" fmla="*/ 2 h 295"/>
                <a:gd name="T2" fmla="*/ 107 w 281"/>
                <a:gd name="T3" fmla="*/ 0 h 295"/>
                <a:gd name="T4" fmla="*/ 94 w 281"/>
                <a:gd name="T5" fmla="*/ 0 h 295"/>
                <a:gd name="T6" fmla="*/ 70 w 281"/>
                <a:gd name="T7" fmla="*/ 5 h 295"/>
                <a:gd name="T8" fmla="*/ 47 w 281"/>
                <a:gd name="T9" fmla="*/ 15 h 295"/>
                <a:gd name="T10" fmla="*/ 29 w 281"/>
                <a:gd name="T11" fmla="*/ 31 h 295"/>
                <a:gd name="T12" fmla="*/ 19 w 281"/>
                <a:gd name="T13" fmla="*/ 40 h 295"/>
                <a:gd name="T14" fmla="*/ 13 w 281"/>
                <a:gd name="T15" fmla="*/ 51 h 295"/>
                <a:gd name="T16" fmla="*/ 4 w 281"/>
                <a:gd name="T17" fmla="*/ 73 h 295"/>
                <a:gd name="T18" fmla="*/ 1 w 281"/>
                <a:gd name="T19" fmla="*/ 85 h 295"/>
                <a:gd name="T20" fmla="*/ 0 w 281"/>
                <a:gd name="T21" fmla="*/ 99 h 295"/>
                <a:gd name="T22" fmla="*/ 2 w 281"/>
                <a:gd name="T23" fmla="*/ 128 h 295"/>
                <a:gd name="T24" fmla="*/ 3 w 281"/>
                <a:gd name="T25" fmla="*/ 140 h 295"/>
                <a:gd name="T26" fmla="*/ 6 w 281"/>
                <a:gd name="T27" fmla="*/ 153 h 295"/>
                <a:gd name="T28" fmla="*/ 16 w 281"/>
                <a:gd name="T29" fmla="*/ 178 h 295"/>
                <a:gd name="T30" fmla="*/ 28 w 281"/>
                <a:gd name="T31" fmla="*/ 202 h 295"/>
                <a:gd name="T32" fmla="*/ 45 w 281"/>
                <a:gd name="T33" fmla="*/ 225 h 295"/>
                <a:gd name="T34" fmla="*/ 4 w 281"/>
                <a:gd name="T35" fmla="*/ 277 h 295"/>
                <a:gd name="T36" fmla="*/ 102 w 281"/>
                <a:gd name="T37" fmla="*/ 268 h 295"/>
                <a:gd name="T38" fmla="*/ 115 w 281"/>
                <a:gd name="T39" fmla="*/ 275 h 295"/>
                <a:gd name="T40" fmla="*/ 128 w 281"/>
                <a:gd name="T41" fmla="*/ 283 h 295"/>
                <a:gd name="T42" fmla="*/ 133 w 281"/>
                <a:gd name="T43" fmla="*/ 285 h 295"/>
                <a:gd name="T44" fmla="*/ 139 w 281"/>
                <a:gd name="T45" fmla="*/ 288 h 295"/>
                <a:gd name="T46" fmla="*/ 151 w 281"/>
                <a:gd name="T47" fmla="*/ 292 h 295"/>
                <a:gd name="T48" fmla="*/ 160 w 281"/>
                <a:gd name="T49" fmla="*/ 294 h 295"/>
                <a:gd name="T50" fmla="*/ 173 w 281"/>
                <a:gd name="T51" fmla="*/ 295 h 295"/>
                <a:gd name="T52" fmla="*/ 186 w 281"/>
                <a:gd name="T53" fmla="*/ 295 h 295"/>
                <a:gd name="T54" fmla="*/ 198 w 281"/>
                <a:gd name="T55" fmla="*/ 292 h 295"/>
                <a:gd name="T56" fmla="*/ 211 w 281"/>
                <a:gd name="T57" fmla="*/ 290 h 295"/>
                <a:gd name="T58" fmla="*/ 222 w 281"/>
                <a:gd name="T59" fmla="*/ 286 h 295"/>
                <a:gd name="T60" fmla="*/ 233 w 281"/>
                <a:gd name="T61" fmla="*/ 281 h 295"/>
                <a:gd name="T62" fmla="*/ 237 w 281"/>
                <a:gd name="T63" fmla="*/ 276 h 295"/>
                <a:gd name="T64" fmla="*/ 239 w 281"/>
                <a:gd name="T65" fmla="*/ 274 h 295"/>
                <a:gd name="T66" fmla="*/ 239 w 281"/>
                <a:gd name="T67" fmla="*/ 273 h 295"/>
                <a:gd name="T68" fmla="*/ 240 w 281"/>
                <a:gd name="T69" fmla="*/ 273 h 295"/>
                <a:gd name="T70" fmla="*/ 242 w 281"/>
                <a:gd name="T71" fmla="*/ 273 h 295"/>
                <a:gd name="T72" fmla="*/ 253 w 281"/>
                <a:gd name="T73" fmla="*/ 265 h 295"/>
                <a:gd name="T74" fmla="*/ 260 w 281"/>
                <a:gd name="T75" fmla="*/ 255 h 295"/>
                <a:gd name="T76" fmla="*/ 267 w 281"/>
                <a:gd name="T77" fmla="*/ 244 h 295"/>
                <a:gd name="T78" fmla="*/ 269 w 281"/>
                <a:gd name="T79" fmla="*/ 237 h 295"/>
                <a:gd name="T80" fmla="*/ 269 w 281"/>
                <a:gd name="T81" fmla="*/ 235 h 295"/>
                <a:gd name="T82" fmla="*/ 269 w 281"/>
                <a:gd name="T83" fmla="*/ 234 h 295"/>
                <a:gd name="T84" fmla="*/ 270 w 281"/>
                <a:gd name="T85" fmla="*/ 234 h 295"/>
                <a:gd name="T86" fmla="*/ 272 w 281"/>
                <a:gd name="T87" fmla="*/ 232 h 295"/>
                <a:gd name="T88" fmla="*/ 277 w 281"/>
                <a:gd name="T89" fmla="*/ 221 h 295"/>
                <a:gd name="T90" fmla="*/ 279 w 281"/>
                <a:gd name="T91" fmla="*/ 208 h 295"/>
                <a:gd name="T92" fmla="*/ 281 w 281"/>
                <a:gd name="T93" fmla="*/ 195 h 295"/>
                <a:gd name="T94" fmla="*/ 281 w 281"/>
                <a:gd name="T95" fmla="*/ 181 h 295"/>
                <a:gd name="T96" fmla="*/ 281 w 281"/>
                <a:gd name="T97" fmla="*/ 167 h 295"/>
                <a:gd name="T98" fmla="*/ 272 w 281"/>
                <a:gd name="T99" fmla="*/ 134 h 295"/>
                <a:gd name="T100" fmla="*/ 259 w 281"/>
                <a:gd name="T101" fmla="*/ 102 h 295"/>
                <a:gd name="T102" fmla="*/ 244 w 281"/>
                <a:gd name="T103" fmla="*/ 80 h 295"/>
                <a:gd name="T104" fmla="*/ 226 w 281"/>
                <a:gd name="T105" fmla="*/ 59 h 295"/>
                <a:gd name="T106" fmla="*/ 213 w 281"/>
                <a:gd name="T107" fmla="*/ 46 h 295"/>
                <a:gd name="T108" fmla="*/ 201 w 281"/>
                <a:gd name="T109" fmla="*/ 37 h 295"/>
                <a:gd name="T110" fmla="*/ 189 w 281"/>
                <a:gd name="T111" fmla="*/ 27 h 295"/>
                <a:gd name="T112" fmla="*/ 177 w 281"/>
                <a:gd name="T113" fmla="*/ 20 h 295"/>
                <a:gd name="T114" fmla="*/ 163 w 281"/>
                <a:gd name="T115" fmla="*/ 13 h 295"/>
                <a:gd name="T116" fmla="*/ 150 w 281"/>
                <a:gd name="T117" fmla="*/ 9 h 295"/>
                <a:gd name="T118" fmla="*/ 122 w 281"/>
                <a:gd name="T119" fmla="*/ 2 h 2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1"/>
                <a:gd name="T181" fmla="*/ 0 h 295"/>
                <a:gd name="T182" fmla="*/ 281 w 281"/>
                <a:gd name="T183" fmla="*/ 295 h 29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1" h="295">
                  <a:moveTo>
                    <a:pt x="122" y="2"/>
                  </a:moveTo>
                  <a:lnTo>
                    <a:pt x="107" y="0"/>
                  </a:lnTo>
                  <a:lnTo>
                    <a:pt x="94" y="0"/>
                  </a:lnTo>
                  <a:lnTo>
                    <a:pt x="70" y="5"/>
                  </a:lnTo>
                  <a:lnTo>
                    <a:pt x="47" y="15"/>
                  </a:lnTo>
                  <a:lnTo>
                    <a:pt x="29" y="31"/>
                  </a:lnTo>
                  <a:lnTo>
                    <a:pt x="19" y="40"/>
                  </a:lnTo>
                  <a:lnTo>
                    <a:pt x="13" y="51"/>
                  </a:lnTo>
                  <a:lnTo>
                    <a:pt x="4" y="73"/>
                  </a:lnTo>
                  <a:lnTo>
                    <a:pt x="1" y="85"/>
                  </a:lnTo>
                  <a:lnTo>
                    <a:pt x="0" y="99"/>
                  </a:lnTo>
                  <a:lnTo>
                    <a:pt x="2" y="128"/>
                  </a:lnTo>
                  <a:lnTo>
                    <a:pt x="3" y="140"/>
                  </a:lnTo>
                  <a:lnTo>
                    <a:pt x="6" y="153"/>
                  </a:lnTo>
                  <a:lnTo>
                    <a:pt x="16" y="178"/>
                  </a:lnTo>
                  <a:lnTo>
                    <a:pt x="28" y="202"/>
                  </a:lnTo>
                  <a:lnTo>
                    <a:pt x="45" y="225"/>
                  </a:lnTo>
                  <a:lnTo>
                    <a:pt x="4" y="277"/>
                  </a:lnTo>
                  <a:lnTo>
                    <a:pt x="102" y="268"/>
                  </a:lnTo>
                  <a:lnTo>
                    <a:pt x="115" y="275"/>
                  </a:lnTo>
                  <a:lnTo>
                    <a:pt x="128" y="283"/>
                  </a:lnTo>
                  <a:lnTo>
                    <a:pt x="133" y="285"/>
                  </a:lnTo>
                  <a:lnTo>
                    <a:pt x="139" y="288"/>
                  </a:lnTo>
                  <a:lnTo>
                    <a:pt x="151" y="292"/>
                  </a:lnTo>
                  <a:lnTo>
                    <a:pt x="160" y="294"/>
                  </a:lnTo>
                  <a:lnTo>
                    <a:pt x="173" y="295"/>
                  </a:lnTo>
                  <a:lnTo>
                    <a:pt x="186" y="295"/>
                  </a:lnTo>
                  <a:lnTo>
                    <a:pt x="198" y="292"/>
                  </a:lnTo>
                  <a:lnTo>
                    <a:pt x="211" y="290"/>
                  </a:lnTo>
                  <a:lnTo>
                    <a:pt x="222" y="286"/>
                  </a:lnTo>
                  <a:lnTo>
                    <a:pt x="233" y="281"/>
                  </a:lnTo>
                  <a:lnTo>
                    <a:pt x="237" y="276"/>
                  </a:lnTo>
                  <a:lnTo>
                    <a:pt x="239" y="274"/>
                  </a:lnTo>
                  <a:lnTo>
                    <a:pt x="239" y="273"/>
                  </a:lnTo>
                  <a:lnTo>
                    <a:pt x="240" y="273"/>
                  </a:lnTo>
                  <a:lnTo>
                    <a:pt x="242" y="273"/>
                  </a:lnTo>
                  <a:lnTo>
                    <a:pt x="253" y="265"/>
                  </a:lnTo>
                  <a:lnTo>
                    <a:pt x="260" y="255"/>
                  </a:lnTo>
                  <a:lnTo>
                    <a:pt x="267" y="244"/>
                  </a:lnTo>
                  <a:lnTo>
                    <a:pt x="269" y="237"/>
                  </a:lnTo>
                  <a:lnTo>
                    <a:pt x="269" y="235"/>
                  </a:lnTo>
                  <a:lnTo>
                    <a:pt x="269" y="234"/>
                  </a:lnTo>
                  <a:lnTo>
                    <a:pt x="270" y="234"/>
                  </a:lnTo>
                  <a:lnTo>
                    <a:pt x="272" y="232"/>
                  </a:lnTo>
                  <a:lnTo>
                    <a:pt x="277" y="221"/>
                  </a:lnTo>
                  <a:lnTo>
                    <a:pt x="279" y="208"/>
                  </a:lnTo>
                  <a:lnTo>
                    <a:pt x="281" y="195"/>
                  </a:lnTo>
                  <a:lnTo>
                    <a:pt x="281" y="181"/>
                  </a:lnTo>
                  <a:lnTo>
                    <a:pt x="281" y="167"/>
                  </a:lnTo>
                  <a:lnTo>
                    <a:pt x="272" y="134"/>
                  </a:lnTo>
                  <a:lnTo>
                    <a:pt x="259" y="102"/>
                  </a:lnTo>
                  <a:lnTo>
                    <a:pt x="244" y="80"/>
                  </a:lnTo>
                  <a:lnTo>
                    <a:pt x="226" y="59"/>
                  </a:lnTo>
                  <a:lnTo>
                    <a:pt x="213" y="46"/>
                  </a:lnTo>
                  <a:lnTo>
                    <a:pt x="201" y="37"/>
                  </a:lnTo>
                  <a:lnTo>
                    <a:pt x="189" y="27"/>
                  </a:lnTo>
                  <a:lnTo>
                    <a:pt x="177" y="20"/>
                  </a:lnTo>
                  <a:lnTo>
                    <a:pt x="163" y="13"/>
                  </a:lnTo>
                  <a:lnTo>
                    <a:pt x="150" y="9"/>
                  </a:lnTo>
                  <a:lnTo>
                    <a:pt x="122" y="2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078" name="Picture 24" descr="yeast2"/>
          <p:cNvPicPr>
            <a:picLocks noChangeAspect="1" noChangeArrowheads="1"/>
          </p:cNvPicPr>
          <p:nvPr/>
        </p:nvPicPr>
        <p:blipFill>
          <a:blip r:embed="rId4" cstate="print"/>
          <a:srcRect l="44333" t="32333" r="36000" b="45334"/>
          <a:stretch>
            <a:fillRect/>
          </a:stretch>
        </p:blipFill>
        <p:spPr bwMode="auto">
          <a:xfrm>
            <a:off x="325438" y="1092200"/>
            <a:ext cx="334962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" name="Group 25"/>
          <p:cNvGrpSpPr>
            <a:grpSpLocks/>
          </p:cNvGrpSpPr>
          <p:nvPr/>
        </p:nvGrpSpPr>
        <p:grpSpPr bwMode="auto">
          <a:xfrm>
            <a:off x="76200" y="2095500"/>
            <a:ext cx="382588" cy="685800"/>
            <a:chOff x="1104" y="1632"/>
            <a:chExt cx="241" cy="432"/>
          </a:xfrm>
        </p:grpSpPr>
        <p:sp>
          <p:nvSpPr>
            <p:cNvPr id="3148" name="Line 26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9" name="Line 27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0" name="Line 28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1" name="Line 29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2" name="Oval 30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3" name="Oval 31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4" name="Line 32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5" name="Line 33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34"/>
          <p:cNvGrpSpPr>
            <a:grpSpLocks/>
          </p:cNvGrpSpPr>
          <p:nvPr/>
        </p:nvGrpSpPr>
        <p:grpSpPr bwMode="auto">
          <a:xfrm>
            <a:off x="515938" y="2114550"/>
            <a:ext cx="382587" cy="685800"/>
            <a:chOff x="1104" y="1632"/>
            <a:chExt cx="241" cy="432"/>
          </a:xfrm>
        </p:grpSpPr>
        <p:sp>
          <p:nvSpPr>
            <p:cNvPr id="3140" name="Line 35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1" name="Line 36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2" name="Line 37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3" name="Line 38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4" name="Oval 39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5" name="Oval 40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6" name="Line 41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7" name="Line 42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43"/>
          <p:cNvGrpSpPr>
            <a:grpSpLocks/>
          </p:cNvGrpSpPr>
          <p:nvPr/>
        </p:nvGrpSpPr>
        <p:grpSpPr bwMode="auto">
          <a:xfrm>
            <a:off x="914400" y="2114550"/>
            <a:ext cx="382588" cy="685800"/>
            <a:chOff x="1104" y="1632"/>
            <a:chExt cx="241" cy="432"/>
          </a:xfrm>
        </p:grpSpPr>
        <p:sp>
          <p:nvSpPr>
            <p:cNvPr id="3132" name="Line 44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3" name="Line 45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4" name="Line 46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5" name="Line 47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6" name="Oval 48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7" name="Oval 49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8" name="Line 50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9" name="Line 51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52"/>
          <p:cNvGrpSpPr>
            <a:grpSpLocks/>
          </p:cNvGrpSpPr>
          <p:nvPr/>
        </p:nvGrpSpPr>
        <p:grpSpPr bwMode="auto">
          <a:xfrm>
            <a:off x="1354138" y="2133600"/>
            <a:ext cx="382587" cy="685800"/>
            <a:chOff x="1104" y="1632"/>
            <a:chExt cx="241" cy="432"/>
          </a:xfrm>
        </p:grpSpPr>
        <p:sp>
          <p:nvSpPr>
            <p:cNvPr id="3124" name="Line 53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5" name="Line 54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6" name="Line 55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7" name="Line 56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8" name="Oval 57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9" name="Oval 58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0" name="Line 59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1" name="Line 60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1661" name="Rectangle 61"/>
          <p:cNvSpPr>
            <a:spLocks noChangeAspect="1" noChangeArrowheads="1"/>
          </p:cNvSpPr>
          <p:nvPr/>
        </p:nvSpPr>
        <p:spPr bwMode="auto">
          <a:xfrm>
            <a:off x="19050" y="3505200"/>
            <a:ext cx="1600200" cy="104457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2" name="Line 62"/>
          <p:cNvSpPr>
            <a:spLocks noChangeAspect="1" noChangeShapeType="1"/>
          </p:cNvSpPr>
          <p:nvPr/>
        </p:nvSpPr>
        <p:spPr bwMode="auto">
          <a:xfrm>
            <a:off x="387350" y="3873500"/>
            <a:ext cx="0" cy="676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3" name="Line 63"/>
          <p:cNvSpPr>
            <a:spLocks noChangeAspect="1" noChangeShapeType="1"/>
          </p:cNvSpPr>
          <p:nvPr/>
        </p:nvSpPr>
        <p:spPr bwMode="auto">
          <a:xfrm>
            <a:off x="511175" y="4181475"/>
            <a:ext cx="0" cy="3683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4" name="Line 64"/>
          <p:cNvSpPr>
            <a:spLocks noChangeAspect="1" noChangeShapeType="1"/>
          </p:cNvSpPr>
          <p:nvPr/>
        </p:nvSpPr>
        <p:spPr bwMode="auto">
          <a:xfrm>
            <a:off x="758825" y="3687763"/>
            <a:ext cx="0" cy="862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5" name="Line 65"/>
          <p:cNvSpPr>
            <a:spLocks noChangeAspect="1" noChangeShapeType="1"/>
          </p:cNvSpPr>
          <p:nvPr/>
        </p:nvSpPr>
        <p:spPr bwMode="auto">
          <a:xfrm>
            <a:off x="1066800" y="4365625"/>
            <a:ext cx="0" cy="184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6" name="Line 66"/>
          <p:cNvSpPr>
            <a:spLocks noChangeAspect="1" noChangeShapeType="1"/>
          </p:cNvSpPr>
          <p:nvPr/>
        </p:nvSpPr>
        <p:spPr bwMode="auto">
          <a:xfrm>
            <a:off x="696913" y="4305300"/>
            <a:ext cx="0" cy="2444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7" name="Line 67"/>
          <p:cNvSpPr>
            <a:spLocks noChangeAspect="1" noChangeShapeType="1"/>
          </p:cNvSpPr>
          <p:nvPr/>
        </p:nvSpPr>
        <p:spPr bwMode="auto">
          <a:xfrm>
            <a:off x="571500" y="4427538"/>
            <a:ext cx="0" cy="122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8" name="Line 68"/>
          <p:cNvSpPr>
            <a:spLocks noChangeAspect="1" noChangeShapeType="1"/>
          </p:cNvSpPr>
          <p:nvPr/>
        </p:nvSpPr>
        <p:spPr bwMode="auto">
          <a:xfrm>
            <a:off x="141288" y="4244975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9" name="Line 69"/>
          <p:cNvSpPr>
            <a:spLocks noChangeAspect="1" noChangeShapeType="1"/>
          </p:cNvSpPr>
          <p:nvPr/>
        </p:nvSpPr>
        <p:spPr bwMode="auto">
          <a:xfrm>
            <a:off x="879475" y="3935413"/>
            <a:ext cx="0" cy="6143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0" name="Line 70"/>
          <p:cNvSpPr>
            <a:spLocks noChangeAspect="1" noChangeShapeType="1"/>
          </p:cNvSpPr>
          <p:nvPr/>
        </p:nvSpPr>
        <p:spPr bwMode="auto">
          <a:xfrm>
            <a:off x="1127125" y="4244975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1" name="Line 71"/>
          <p:cNvSpPr>
            <a:spLocks noChangeAspect="1" noChangeShapeType="1"/>
          </p:cNvSpPr>
          <p:nvPr/>
        </p:nvSpPr>
        <p:spPr bwMode="auto">
          <a:xfrm>
            <a:off x="1371600" y="3751263"/>
            <a:ext cx="0" cy="7985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2" name="Text Box 72"/>
          <p:cNvSpPr txBox="1">
            <a:spLocks noChangeAspect="1" noChangeArrowheads="1"/>
          </p:cNvSpPr>
          <p:nvPr/>
        </p:nvSpPr>
        <p:spPr bwMode="auto">
          <a:xfrm>
            <a:off x="-28575" y="3495675"/>
            <a:ext cx="4508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>
                <a:solidFill>
                  <a:srgbClr val="000000"/>
                </a:solidFill>
              </a:rPr>
              <a:t>MS</a:t>
            </a:r>
          </a:p>
        </p:txBody>
      </p:sp>
      <p:grpSp>
        <p:nvGrpSpPr>
          <p:cNvPr id="8" name="Group 73"/>
          <p:cNvGrpSpPr>
            <a:grpSpLocks/>
          </p:cNvGrpSpPr>
          <p:nvPr/>
        </p:nvGrpSpPr>
        <p:grpSpPr bwMode="auto">
          <a:xfrm>
            <a:off x="381000" y="3200400"/>
            <a:ext cx="1600200" cy="1066800"/>
            <a:chOff x="4608" y="1248"/>
            <a:chExt cx="1008" cy="672"/>
          </a:xfrm>
        </p:grpSpPr>
        <p:sp>
          <p:nvSpPr>
            <p:cNvPr id="3112" name="Rectangle 74"/>
            <p:cNvSpPr>
              <a:spLocks noChangeAspect="1" noChangeArrowheads="1"/>
            </p:cNvSpPr>
            <p:nvPr/>
          </p:nvSpPr>
          <p:spPr bwMode="auto">
            <a:xfrm>
              <a:off x="4608" y="1248"/>
              <a:ext cx="1008" cy="65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3" name="Line 75"/>
            <p:cNvSpPr>
              <a:spLocks noChangeAspect="1" noChangeShapeType="1"/>
            </p:cNvSpPr>
            <p:nvPr/>
          </p:nvSpPr>
          <p:spPr bwMode="auto">
            <a:xfrm>
              <a:off x="4840" y="1481"/>
              <a:ext cx="0" cy="4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4" name="Line 76"/>
            <p:cNvSpPr>
              <a:spLocks noChangeAspect="1" noChangeShapeType="1"/>
            </p:cNvSpPr>
            <p:nvPr/>
          </p:nvSpPr>
          <p:spPr bwMode="auto">
            <a:xfrm>
              <a:off x="4918" y="1674"/>
              <a:ext cx="0" cy="23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5" name="Line 77"/>
            <p:cNvSpPr>
              <a:spLocks noChangeAspect="1" noChangeShapeType="1"/>
            </p:cNvSpPr>
            <p:nvPr/>
          </p:nvSpPr>
          <p:spPr bwMode="auto">
            <a:xfrm>
              <a:off x="5268" y="1790"/>
              <a:ext cx="0" cy="1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6" name="Line 78"/>
            <p:cNvSpPr>
              <a:spLocks noChangeAspect="1" noChangeShapeType="1"/>
            </p:cNvSpPr>
            <p:nvPr/>
          </p:nvSpPr>
          <p:spPr bwMode="auto">
            <a:xfrm>
              <a:off x="5035" y="1752"/>
              <a:ext cx="0" cy="1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7" name="Line 79"/>
            <p:cNvSpPr>
              <a:spLocks noChangeAspect="1" noChangeShapeType="1"/>
            </p:cNvSpPr>
            <p:nvPr/>
          </p:nvSpPr>
          <p:spPr bwMode="auto">
            <a:xfrm>
              <a:off x="4956" y="1829"/>
              <a:ext cx="0" cy="7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8" name="Line 80"/>
            <p:cNvSpPr>
              <a:spLocks noChangeAspect="1" noChangeShapeType="1"/>
            </p:cNvSpPr>
            <p:nvPr/>
          </p:nvSpPr>
          <p:spPr bwMode="auto">
            <a:xfrm>
              <a:off x="4685" y="1714"/>
              <a:ext cx="0" cy="19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9" name="Line 81"/>
            <p:cNvSpPr>
              <a:spLocks noChangeAspect="1" noChangeShapeType="1"/>
            </p:cNvSpPr>
            <p:nvPr/>
          </p:nvSpPr>
          <p:spPr bwMode="auto">
            <a:xfrm>
              <a:off x="5150" y="1519"/>
              <a:ext cx="0" cy="3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0" name="Line 82"/>
            <p:cNvSpPr>
              <a:spLocks noChangeAspect="1" noChangeShapeType="1"/>
            </p:cNvSpPr>
            <p:nvPr/>
          </p:nvSpPr>
          <p:spPr bwMode="auto">
            <a:xfrm>
              <a:off x="5184" y="1714"/>
              <a:ext cx="0" cy="19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1" name="Line 83"/>
            <p:cNvSpPr>
              <a:spLocks noChangeAspect="1" noChangeShapeType="1"/>
            </p:cNvSpPr>
            <p:nvPr/>
          </p:nvSpPr>
          <p:spPr bwMode="auto">
            <a:xfrm>
              <a:off x="5520" y="1584"/>
              <a:ext cx="0" cy="32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2" name="Text Box 84"/>
            <p:cNvSpPr txBox="1">
              <a:spLocks noChangeAspect="1" noChangeArrowheads="1"/>
            </p:cNvSpPr>
            <p:nvPr/>
          </p:nvSpPr>
          <p:spPr bwMode="auto">
            <a:xfrm>
              <a:off x="4653" y="1296"/>
              <a:ext cx="483" cy="19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400" b="1">
                  <a:solidFill>
                    <a:srgbClr val="000000"/>
                  </a:solidFill>
                </a:rPr>
                <a:t>MS/MS</a:t>
              </a:r>
            </a:p>
          </p:txBody>
        </p:sp>
        <p:sp>
          <p:nvSpPr>
            <p:cNvPr id="3123" name="Line 85"/>
            <p:cNvSpPr>
              <a:spLocks noChangeAspect="1" noChangeShapeType="1"/>
            </p:cNvSpPr>
            <p:nvPr/>
          </p:nvSpPr>
          <p:spPr bwMode="auto">
            <a:xfrm>
              <a:off x="5364" y="1776"/>
              <a:ext cx="0" cy="1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96" name="Rectangle 86"/>
          <p:cNvSpPr>
            <a:spLocks noChangeArrowheads="1"/>
          </p:cNvSpPr>
          <p:nvPr/>
        </p:nvSpPr>
        <p:spPr bwMode="auto">
          <a:xfrm>
            <a:off x="1787525" y="914400"/>
            <a:ext cx="25495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Biological System</a:t>
            </a:r>
          </a:p>
        </p:txBody>
      </p:sp>
      <p:sp>
        <p:nvSpPr>
          <p:cNvPr id="281689" name="Rectangle 89"/>
          <p:cNvSpPr>
            <a:spLocks noChangeArrowheads="1"/>
          </p:cNvSpPr>
          <p:nvPr/>
        </p:nvSpPr>
        <p:spPr bwMode="auto">
          <a:xfrm>
            <a:off x="2470150" y="2270125"/>
            <a:ext cx="118268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Samples</a:t>
            </a:r>
          </a:p>
        </p:txBody>
      </p:sp>
      <p:sp>
        <p:nvSpPr>
          <p:cNvPr id="281690" name="Rectangle 90"/>
          <p:cNvSpPr>
            <a:spLocks noChangeArrowheads="1"/>
          </p:cNvSpPr>
          <p:nvPr/>
        </p:nvSpPr>
        <p:spPr bwMode="auto">
          <a:xfrm>
            <a:off x="763588" y="4983163"/>
            <a:ext cx="45974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Information about each sample</a:t>
            </a:r>
          </a:p>
        </p:txBody>
      </p:sp>
      <p:sp>
        <p:nvSpPr>
          <p:cNvPr id="281691" name="Rectangle 91"/>
          <p:cNvSpPr>
            <a:spLocks noChangeArrowheads="1"/>
          </p:cNvSpPr>
          <p:nvPr/>
        </p:nvSpPr>
        <p:spPr bwMode="auto">
          <a:xfrm>
            <a:off x="103188" y="6340475"/>
            <a:ext cx="591661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latin typeface="Comic Sans MS" pitchFamily="66" charset="0"/>
              </a:rPr>
              <a:t>Information about the biological system</a:t>
            </a:r>
          </a:p>
        </p:txBody>
      </p:sp>
      <p:sp>
        <p:nvSpPr>
          <p:cNvPr id="281692" name="Line 92"/>
          <p:cNvSpPr>
            <a:spLocks noChangeShapeType="1"/>
          </p:cNvSpPr>
          <p:nvPr/>
        </p:nvSpPr>
        <p:spPr bwMode="auto">
          <a:xfrm>
            <a:off x="3062288" y="1431925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3" name="Line 93"/>
          <p:cNvSpPr>
            <a:spLocks noChangeShapeType="1"/>
          </p:cNvSpPr>
          <p:nvPr/>
        </p:nvSpPr>
        <p:spPr bwMode="auto">
          <a:xfrm>
            <a:off x="3062288" y="2787650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4" name="Line 94"/>
          <p:cNvSpPr>
            <a:spLocks noChangeShapeType="1"/>
          </p:cNvSpPr>
          <p:nvPr/>
        </p:nvSpPr>
        <p:spPr bwMode="auto">
          <a:xfrm>
            <a:off x="3062288" y="5500688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5" name="Rectangle 95"/>
          <p:cNvSpPr>
            <a:spLocks noChangeArrowheads="1"/>
          </p:cNvSpPr>
          <p:nvPr/>
        </p:nvSpPr>
        <p:spPr bwMode="auto">
          <a:xfrm>
            <a:off x="2016125" y="3627438"/>
            <a:ext cx="208915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>
                <a:latin typeface="Comic Sans MS" pitchFamily="66" charset="0"/>
              </a:rPr>
              <a:t>Measurements</a:t>
            </a:r>
          </a:p>
        </p:txBody>
      </p:sp>
      <p:sp>
        <p:nvSpPr>
          <p:cNvPr id="281696" name="Line 96"/>
          <p:cNvSpPr>
            <a:spLocks noChangeShapeType="1"/>
          </p:cNvSpPr>
          <p:nvPr/>
        </p:nvSpPr>
        <p:spPr bwMode="auto">
          <a:xfrm>
            <a:off x="3062288" y="4144963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108" name="Rectangle 98"/>
          <p:cNvSpPr>
            <a:spLocks noChangeArrowheads="1"/>
          </p:cNvSpPr>
          <p:nvPr/>
        </p:nvSpPr>
        <p:spPr bwMode="auto">
          <a:xfrm>
            <a:off x="6161442" y="4615926"/>
            <a:ext cx="2165657" cy="123110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000" b="1" dirty="0" smtClean="0">
                <a:latin typeface="Comic Sans MS" pitchFamily="66" charset="0"/>
              </a:rPr>
              <a:t>What does the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sample </a:t>
            </a:r>
            <a:r>
              <a:rPr lang="en-US" sz="2000" b="1" dirty="0">
                <a:latin typeface="Comic Sans MS" pitchFamily="66" charset="0"/>
              </a:rPr>
              <a:t>contain? </a:t>
            </a:r>
          </a:p>
          <a:p>
            <a:pPr algn="ctr"/>
            <a:r>
              <a:rPr lang="en-US" sz="2000" b="1" dirty="0">
                <a:latin typeface="Comic Sans MS" pitchFamily="66" charset="0"/>
              </a:rPr>
              <a:t> 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How </a:t>
            </a:r>
            <a:r>
              <a:rPr lang="en-US" sz="2000" b="1" dirty="0">
                <a:latin typeface="Comic Sans MS" pitchFamily="66" charset="0"/>
              </a:rPr>
              <a:t>much?</a:t>
            </a:r>
          </a:p>
        </p:txBody>
      </p:sp>
      <p:sp>
        <p:nvSpPr>
          <p:cNvPr id="3109" name="Line 99"/>
          <p:cNvSpPr>
            <a:spLocks noChangeShapeType="1"/>
          </p:cNvSpPr>
          <p:nvPr/>
        </p:nvSpPr>
        <p:spPr bwMode="auto">
          <a:xfrm flipV="1">
            <a:off x="5400675" y="4648199"/>
            <a:ext cx="695325" cy="485774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110" name="Line 100"/>
          <p:cNvSpPr>
            <a:spLocks noChangeShapeType="1"/>
          </p:cNvSpPr>
          <p:nvPr/>
        </p:nvSpPr>
        <p:spPr bwMode="auto">
          <a:xfrm>
            <a:off x="5410200" y="525780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" name="Rectangle 87"/>
          <p:cNvSpPr>
            <a:spLocks noChangeArrowheads="1"/>
          </p:cNvSpPr>
          <p:nvPr/>
        </p:nvSpPr>
        <p:spPr bwMode="auto">
          <a:xfrm>
            <a:off x="0" y="0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Proteomics Informatics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103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5" name="Rectangle 89"/>
          <p:cNvSpPr>
            <a:spLocks noChangeArrowheads="1"/>
          </p:cNvSpPr>
          <p:nvPr/>
        </p:nvSpPr>
        <p:spPr bwMode="auto">
          <a:xfrm>
            <a:off x="3308687" y="1371600"/>
            <a:ext cx="1917192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Experimental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Design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6" name="Rectangle 89"/>
          <p:cNvSpPr>
            <a:spLocks noChangeArrowheads="1"/>
          </p:cNvSpPr>
          <p:nvPr/>
        </p:nvSpPr>
        <p:spPr bwMode="auto">
          <a:xfrm>
            <a:off x="3461978" y="4278678"/>
            <a:ext cx="20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i="1" dirty="0" smtClean="0">
                <a:latin typeface="Comic Sans MS" pitchFamily="66" charset="0"/>
              </a:rPr>
              <a:t>Data Analysis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7" name="Rectangle 89"/>
          <p:cNvSpPr>
            <a:spLocks noChangeArrowheads="1"/>
          </p:cNvSpPr>
          <p:nvPr/>
        </p:nvSpPr>
        <p:spPr bwMode="auto">
          <a:xfrm>
            <a:off x="3491675" y="5433536"/>
            <a:ext cx="1761701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i="1" dirty="0" smtClean="0">
                <a:latin typeface="Comic Sans MS" pitchFamily="66" charset="0"/>
              </a:rPr>
              <a:t>Information</a:t>
            </a:r>
          </a:p>
          <a:p>
            <a:r>
              <a:rPr lang="en-US" sz="2400" b="1" i="1" dirty="0" smtClean="0">
                <a:latin typeface="Comic Sans MS" pitchFamily="66" charset="0"/>
              </a:rPr>
              <a:t>Integration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8" name="Rectangle 89"/>
          <p:cNvSpPr>
            <a:spLocks noChangeArrowheads="1"/>
          </p:cNvSpPr>
          <p:nvPr/>
        </p:nvSpPr>
        <p:spPr bwMode="auto">
          <a:xfrm>
            <a:off x="3445777" y="2743200"/>
            <a:ext cx="1692771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Sample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Preparation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9" name="Rectangle 98"/>
          <p:cNvSpPr>
            <a:spLocks noChangeArrowheads="1"/>
          </p:cNvSpPr>
          <p:nvPr/>
        </p:nvSpPr>
        <p:spPr bwMode="auto">
          <a:xfrm>
            <a:off x="6161314" y="4615544"/>
            <a:ext cx="2165657" cy="123110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  <a:latin typeface="Comic Sans MS" pitchFamily="66" charset="0"/>
              </a:rPr>
              <a:t>What does the</a:t>
            </a:r>
          </a:p>
          <a:p>
            <a:pPr algn="ctr"/>
            <a:r>
              <a:rPr lang="en-US" sz="2000" b="1" dirty="0" smtClean="0">
                <a:solidFill>
                  <a:srgbClr val="C00000"/>
                </a:solidFill>
                <a:latin typeface="Comic Sans MS" pitchFamily="66" charset="0"/>
              </a:rPr>
              <a:t> sample </a:t>
            </a:r>
            <a:r>
              <a:rPr lang="en-US" sz="2000" b="1" dirty="0">
                <a:solidFill>
                  <a:srgbClr val="C00000"/>
                </a:solidFill>
                <a:latin typeface="Comic Sans MS" pitchFamily="66" charset="0"/>
              </a:rPr>
              <a:t>contain? </a:t>
            </a:r>
          </a:p>
          <a:p>
            <a:pPr algn="ctr"/>
            <a:r>
              <a:rPr lang="en-US" sz="2000" b="1" dirty="0">
                <a:latin typeface="Comic Sans MS" pitchFamily="66" charset="0"/>
              </a:rPr>
              <a:t> 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How </a:t>
            </a:r>
            <a:r>
              <a:rPr lang="en-US" sz="2000" b="1" dirty="0">
                <a:latin typeface="Comic Sans MS" pitchFamily="66" charset="0"/>
              </a:rPr>
              <a:t>much?</a:t>
            </a:r>
          </a:p>
        </p:txBody>
      </p:sp>
      <p:sp>
        <p:nvSpPr>
          <p:cNvPr id="110" name="Rectangle 89"/>
          <p:cNvSpPr>
            <a:spLocks noChangeArrowheads="1"/>
          </p:cNvSpPr>
          <p:nvPr/>
        </p:nvSpPr>
        <p:spPr bwMode="auto">
          <a:xfrm>
            <a:off x="3461978" y="4278678"/>
            <a:ext cx="20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Comic Sans MS" pitchFamily="66" charset="0"/>
              </a:rPr>
              <a:t>Data Analysis</a:t>
            </a:r>
            <a:endParaRPr lang="en-US" sz="2400" b="1" i="1" dirty="0">
              <a:solidFill>
                <a:srgbClr val="C00000"/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61" grpId="0" animBg="1"/>
      <p:bldP spid="281662" grpId="0" animBg="1"/>
      <p:bldP spid="281663" grpId="0" animBg="1"/>
      <p:bldP spid="281664" grpId="0" animBg="1"/>
      <p:bldP spid="281665" grpId="0" animBg="1"/>
      <p:bldP spid="281666" grpId="0" animBg="1"/>
      <p:bldP spid="281667" grpId="0" animBg="1"/>
      <p:bldP spid="281668" grpId="0" animBg="1"/>
      <p:bldP spid="281669" grpId="0" animBg="1"/>
      <p:bldP spid="281670" grpId="0" animBg="1"/>
      <p:bldP spid="281671" grpId="0" animBg="1"/>
      <p:bldP spid="281672" grpId="0"/>
      <p:bldP spid="281689" grpId="0"/>
      <p:bldP spid="281690" grpId="0"/>
      <p:bldP spid="281691" grpId="0"/>
      <p:bldP spid="281692" grpId="0" animBg="1"/>
      <p:bldP spid="281693" grpId="0" animBg="1"/>
      <p:bldP spid="281694" grpId="0" animBg="1"/>
      <p:bldP spid="281695" grpId="0"/>
      <p:bldP spid="281696" grpId="0" animBg="1"/>
      <p:bldP spid="3108" grpId="0" animBg="1"/>
      <p:bldP spid="3109" grpId="0" animBg="1"/>
      <p:bldP spid="3110" grpId="0" animBg="1"/>
      <p:bldP spid="105" grpId="0"/>
      <p:bldP spid="106" grpId="0"/>
      <p:bldP spid="107" grpId="0"/>
      <p:bldP spid="108" grpId="0"/>
      <p:bldP spid="109" grpId="0" animBg="1"/>
      <p:bldP spid="1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roup 414"/>
          <p:cNvGrpSpPr/>
          <p:nvPr/>
        </p:nvGrpSpPr>
        <p:grpSpPr>
          <a:xfrm>
            <a:off x="300038" y="2916238"/>
            <a:ext cx="8736012" cy="3698875"/>
            <a:chOff x="300038" y="2916238"/>
            <a:chExt cx="8736012" cy="3698875"/>
          </a:xfrm>
        </p:grpSpPr>
        <p:sp>
          <p:nvSpPr>
            <p:cNvPr id="41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41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/>
                <a:t>% Relative Abundance</a:t>
              </a:r>
            </a:p>
          </p:txBody>
        </p:sp>
        <p:sp>
          <p:nvSpPr>
            <p:cNvPr id="81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81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81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81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81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81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</p:grpSp>
      <p:sp>
        <p:nvSpPr>
          <p:cNvPr id="816" name="Text Box 10"/>
          <p:cNvSpPr txBox="1">
            <a:spLocks noChangeArrowheads="1"/>
          </p:cNvSpPr>
          <p:nvPr/>
        </p:nvSpPr>
        <p:spPr bwMode="auto">
          <a:xfrm>
            <a:off x="1265554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817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818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819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820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21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2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823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24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25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26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82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828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grpSp>
        <p:nvGrpSpPr>
          <p:cNvPr id="855" name="Group 854"/>
          <p:cNvGrpSpPr/>
          <p:nvPr/>
        </p:nvGrpSpPr>
        <p:grpSpPr>
          <a:xfrm>
            <a:off x="6553200" y="2819400"/>
            <a:ext cx="2438400" cy="1981200"/>
            <a:chOff x="6553200" y="2819400"/>
            <a:chExt cx="2438400" cy="1981200"/>
          </a:xfrm>
        </p:grpSpPr>
        <p:pic>
          <p:nvPicPr>
            <p:cNvPr id="856" name="Picture 7"/>
            <p:cNvPicPr>
              <a:picLocks noChangeAspect="1" noChangeArrowheads="1"/>
            </p:cNvPicPr>
            <p:nvPr/>
          </p:nvPicPr>
          <p:blipFill>
            <a:blip r:embed="rId2" cstate="print"/>
            <a:srcRect l="22580" t="3810" r="25807" b="35216"/>
            <a:stretch>
              <a:fillRect/>
            </a:stretch>
          </p:blipFill>
          <p:spPr bwMode="auto">
            <a:xfrm>
              <a:off x="6553200" y="2819400"/>
              <a:ext cx="2438400" cy="1981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57" name="Rectangle 8"/>
            <p:cNvSpPr>
              <a:spLocks noChangeArrowheads="1"/>
            </p:cNvSpPr>
            <p:nvPr/>
          </p:nvSpPr>
          <p:spPr bwMode="auto">
            <a:xfrm>
              <a:off x="7123889" y="28813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Rectangle 9"/>
            <p:cNvSpPr>
              <a:spLocks noChangeArrowheads="1"/>
            </p:cNvSpPr>
            <p:nvPr/>
          </p:nvSpPr>
          <p:spPr bwMode="auto">
            <a:xfrm>
              <a:off x="7279532" y="38719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10"/>
            <p:cNvSpPr>
              <a:spLocks noChangeShapeType="1"/>
            </p:cNvSpPr>
            <p:nvPr/>
          </p:nvSpPr>
          <p:spPr bwMode="auto">
            <a:xfrm>
              <a:off x="7294772" y="3609568"/>
              <a:ext cx="0" cy="185738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0" name="Line 11"/>
            <p:cNvSpPr>
              <a:spLocks noChangeShapeType="1"/>
            </p:cNvSpPr>
            <p:nvPr/>
          </p:nvSpPr>
          <p:spPr bwMode="auto">
            <a:xfrm flipV="1">
              <a:off x="7302014" y="3840956"/>
              <a:ext cx="0" cy="12382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1" name="Rectangle 8"/>
            <p:cNvSpPr>
              <a:spLocks noChangeArrowheads="1"/>
            </p:cNvSpPr>
            <p:nvPr/>
          </p:nvSpPr>
          <p:spPr bwMode="auto">
            <a:xfrm>
              <a:off x="7965495" y="2946109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Rectangle 8"/>
            <p:cNvSpPr>
              <a:spLocks noChangeArrowheads="1"/>
            </p:cNvSpPr>
            <p:nvPr/>
          </p:nvSpPr>
          <p:spPr bwMode="auto">
            <a:xfrm>
              <a:off x="7762672" y="2895600"/>
              <a:ext cx="466928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Rectangle 8"/>
            <p:cNvSpPr>
              <a:spLocks noChangeArrowheads="1"/>
            </p:cNvSpPr>
            <p:nvPr/>
          </p:nvSpPr>
          <p:spPr bwMode="auto">
            <a:xfrm>
              <a:off x="8005864" y="4338637"/>
              <a:ext cx="259404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Rectangle 8"/>
            <p:cNvSpPr>
              <a:spLocks noChangeArrowheads="1"/>
            </p:cNvSpPr>
            <p:nvPr/>
          </p:nvSpPr>
          <p:spPr bwMode="auto">
            <a:xfrm>
              <a:off x="7968877" y="3840956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865" name="Straight Connector 864"/>
            <p:cNvCxnSpPr/>
            <p:nvPr/>
          </p:nvCxnSpPr>
          <p:spPr>
            <a:xfrm rot="10800000" flipV="1">
              <a:off x="7927181" y="3817143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6" name="Straight Connector 865"/>
            <p:cNvCxnSpPr/>
            <p:nvPr/>
          </p:nvCxnSpPr>
          <p:spPr>
            <a:xfrm rot="10800000" flipV="1">
              <a:off x="7860505" y="3726657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774700" y="1447800"/>
            <a:ext cx="7683500" cy="677863"/>
            <a:chOff x="774700" y="1447800"/>
            <a:chExt cx="7683619" cy="677863"/>
          </a:xfrm>
        </p:grpSpPr>
        <p:sp>
          <p:nvSpPr>
            <p:cNvPr id="1474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42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14743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44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14745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46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14747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48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14749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50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14751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52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14753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54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14755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5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1475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58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14759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60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14761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426" name="Group 425"/>
          <p:cNvGrpSpPr/>
          <p:nvPr/>
        </p:nvGrpSpPr>
        <p:grpSpPr>
          <a:xfrm>
            <a:off x="300038" y="2916238"/>
            <a:ext cx="8736012" cy="3698875"/>
            <a:chOff x="300038" y="2916238"/>
            <a:chExt cx="8736012" cy="3698875"/>
          </a:xfrm>
        </p:grpSpPr>
        <p:sp>
          <p:nvSpPr>
            <p:cNvPr id="427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428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9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0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1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2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3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4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5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6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7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8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9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1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2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3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4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5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6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7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8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9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1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2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3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4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5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6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5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6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2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3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4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6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7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0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2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3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6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7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8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5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7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/>
                <a:t>% Relative Abundance</a:t>
              </a:r>
            </a:p>
          </p:txBody>
        </p:sp>
        <p:sp>
          <p:nvSpPr>
            <p:cNvPr id="821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822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823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824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825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826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</p:grpSp>
      <p:grpSp>
        <p:nvGrpSpPr>
          <p:cNvPr id="851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852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853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54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5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856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7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8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59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860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861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grpSp>
        <p:nvGrpSpPr>
          <p:cNvPr id="840" name="Group 839"/>
          <p:cNvGrpSpPr/>
          <p:nvPr/>
        </p:nvGrpSpPr>
        <p:grpSpPr>
          <a:xfrm>
            <a:off x="6553200" y="2819400"/>
            <a:ext cx="2438400" cy="1981200"/>
            <a:chOff x="6553200" y="2819400"/>
            <a:chExt cx="2438400" cy="1981200"/>
          </a:xfrm>
        </p:grpSpPr>
        <p:pic>
          <p:nvPicPr>
            <p:cNvPr id="841" name="Picture 7"/>
            <p:cNvPicPr>
              <a:picLocks noChangeAspect="1" noChangeArrowheads="1"/>
            </p:cNvPicPr>
            <p:nvPr/>
          </p:nvPicPr>
          <p:blipFill>
            <a:blip r:embed="rId2" cstate="print"/>
            <a:srcRect l="22580" t="3810" r="25807" b="35216"/>
            <a:stretch>
              <a:fillRect/>
            </a:stretch>
          </p:blipFill>
          <p:spPr bwMode="auto">
            <a:xfrm>
              <a:off x="6553200" y="2819400"/>
              <a:ext cx="2438400" cy="1981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42" name="Rectangle 8"/>
            <p:cNvSpPr>
              <a:spLocks noChangeArrowheads="1"/>
            </p:cNvSpPr>
            <p:nvPr/>
          </p:nvSpPr>
          <p:spPr bwMode="auto">
            <a:xfrm>
              <a:off x="7123889" y="28813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Rectangle 9"/>
            <p:cNvSpPr>
              <a:spLocks noChangeArrowheads="1"/>
            </p:cNvSpPr>
            <p:nvPr/>
          </p:nvSpPr>
          <p:spPr bwMode="auto">
            <a:xfrm>
              <a:off x="7279532" y="38719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10"/>
            <p:cNvSpPr>
              <a:spLocks noChangeShapeType="1"/>
            </p:cNvSpPr>
            <p:nvPr/>
          </p:nvSpPr>
          <p:spPr bwMode="auto">
            <a:xfrm>
              <a:off x="7294772" y="3609568"/>
              <a:ext cx="0" cy="185738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5" name="Line 11"/>
            <p:cNvSpPr>
              <a:spLocks noChangeShapeType="1"/>
            </p:cNvSpPr>
            <p:nvPr/>
          </p:nvSpPr>
          <p:spPr bwMode="auto">
            <a:xfrm flipV="1">
              <a:off x="7302014" y="3840956"/>
              <a:ext cx="0" cy="12382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6" name="Rectangle 8"/>
            <p:cNvSpPr>
              <a:spLocks noChangeArrowheads="1"/>
            </p:cNvSpPr>
            <p:nvPr/>
          </p:nvSpPr>
          <p:spPr bwMode="auto">
            <a:xfrm>
              <a:off x="7965495" y="2946109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Rectangle 8"/>
            <p:cNvSpPr>
              <a:spLocks noChangeArrowheads="1"/>
            </p:cNvSpPr>
            <p:nvPr/>
          </p:nvSpPr>
          <p:spPr bwMode="auto">
            <a:xfrm>
              <a:off x="7762672" y="2895600"/>
              <a:ext cx="466928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Rectangle 8"/>
            <p:cNvSpPr>
              <a:spLocks noChangeArrowheads="1"/>
            </p:cNvSpPr>
            <p:nvPr/>
          </p:nvSpPr>
          <p:spPr bwMode="auto">
            <a:xfrm>
              <a:off x="8005864" y="4338637"/>
              <a:ext cx="259404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Rectangle 8"/>
            <p:cNvSpPr>
              <a:spLocks noChangeArrowheads="1"/>
            </p:cNvSpPr>
            <p:nvPr/>
          </p:nvSpPr>
          <p:spPr bwMode="auto">
            <a:xfrm>
              <a:off x="7968877" y="3840956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850" name="Straight Connector 849"/>
            <p:cNvCxnSpPr/>
            <p:nvPr/>
          </p:nvCxnSpPr>
          <p:spPr>
            <a:xfrm rot="10800000" flipV="1">
              <a:off x="7927181" y="3817143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2" name="Straight Connector 861"/>
            <p:cNvCxnSpPr/>
            <p:nvPr/>
          </p:nvCxnSpPr>
          <p:spPr>
            <a:xfrm rot="10800000" flipV="1">
              <a:off x="7860505" y="3726657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3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8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15765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15766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67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15768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69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15770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15771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72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15773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1577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75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15776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15777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78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15779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15780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81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15782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15783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84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15785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15786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87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15788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1578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90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15791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15792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93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15794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15795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15796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437" name="Group 436"/>
          <p:cNvGrpSpPr/>
          <p:nvPr/>
        </p:nvGrpSpPr>
        <p:grpSpPr>
          <a:xfrm>
            <a:off x="300038" y="2916238"/>
            <a:ext cx="8736012" cy="3698875"/>
            <a:chOff x="300038" y="2916238"/>
            <a:chExt cx="8736012" cy="3698875"/>
          </a:xfrm>
        </p:grpSpPr>
        <p:sp>
          <p:nvSpPr>
            <p:cNvPr id="438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439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1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2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3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4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5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6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7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8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9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1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2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3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4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5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6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5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6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2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3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4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6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7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0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2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3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6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7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8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5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7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/>
                <a:t>% Relative Abundance</a:t>
              </a:r>
            </a:p>
          </p:txBody>
        </p:sp>
        <p:sp>
          <p:nvSpPr>
            <p:cNvPr id="832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833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834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835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836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837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</p:grpSp>
      <p:grpSp>
        <p:nvGrpSpPr>
          <p:cNvPr id="851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852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853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54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5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856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7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58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59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860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861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grpSp>
        <p:nvGrpSpPr>
          <p:cNvPr id="866" name="Group 865"/>
          <p:cNvGrpSpPr/>
          <p:nvPr/>
        </p:nvGrpSpPr>
        <p:grpSpPr>
          <a:xfrm>
            <a:off x="6553200" y="2819400"/>
            <a:ext cx="2438400" cy="1981200"/>
            <a:chOff x="6553200" y="2819400"/>
            <a:chExt cx="2438400" cy="1981200"/>
          </a:xfrm>
        </p:grpSpPr>
        <p:pic>
          <p:nvPicPr>
            <p:cNvPr id="841" name="Picture 7"/>
            <p:cNvPicPr>
              <a:picLocks noChangeAspect="1" noChangeArrowheads="1"/>
            </p:cNvPicPr>
            <p:nvPr/>
          </p:nvPicPr>
          <p:blipFill>
            <a:blip r:embed="rId2" cstate="print"/>
            <a:srcRect l="22580" t="3810" r="25807" b="35216"/>
            <a:stretch>
              <a:fillRect/>
            </a:stretch>
          </p:blipFill>
          <p:spPr bwMode="auto">
            <a:xfrm>
              <a:off x="6553200" y="2819400"/>
              <a:ext cx="2438400" cy="1981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42" name="Rectangle 8"/>
            <p:cNvSpPr>
              <a:spLocks noChangeArrowheads="1"/>
            </p:cNvSpPr>
            <p:nvPr/>
          </p:nvSpPr>
          <p:spPr bwMode="auto">
            <a:xfrm>
              <a:off x="7123889" y="28813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Rectangle 9"/>
            <p:cNvSpPr>
              <a:spLocks noChangeArrowheads="1"/>
            </p:cNvSpPr>
            <p:nvPr/>
          </p:nvSpPr>
          <p:spPr bwMode="auto">
            <a:xfrm>
              <a:off x="7279532" y="3871913"/>
              <a:ext cx="259404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10"/>
            <p:cNvSpPr>
              <a:spLocks noChangeShapeType="1"/>
            </p:cNvSpPr>
            <p:nvPr/>
          </p:nvSpPr>
          <p:spPr bwMode="auto">
            <a:xfrm>
              <a:off x="7294772" y="3609568"/>
              <a:ext cx="0" cy="185738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5" name="Line 11"/>
            <p:cNvSpPr>
              <a:spLocks noChangeShapeType="1"/>
            </p:cNvSpPr>
            <p:nvPr/>
          </p:nvSpPr>
          <p:spPr bwMode="auto">
            <a:xfrm flipV="1">
              <a:off x="7302014" y="3840956"/>
              <a:ext cx="0" cy="12382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6" name="Rectangle 8"/>
            <p:cNvSpPr>
              <a:spLocks noChangeArrowheads="1"/>
            </p:cNvSpPr>
            <p:nvPr/>
          </p:nvSpPr>
          <p:spPr bwMode="auto">
            <a:xfrm>
              <a:off x="7965495" y="2946109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Rectangle 8"/>
            <p:cNvSpPr>
              <a:spLocks noChangeArrowheads="1"/>
            </p:cNvSpPr>
            <p:nvPr/>
          </p:nvSpPr>
          <p:spPr bwMode="auto">
            <a:xfrm>
              <a:off x="7762672" y="2895600"/>
              <a:ext cx="466928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Rectangle 8"/>
            <p:cNvSpPr>
              <a:spLocks noChangeArrowheads="1"/>
            </p:cNvSpPr>
            <p:nvPr/>
          </p:nvSpPr>
          <p:spPr bwMode="auto">
            <a:xfrm>
              <a:off x="8005864" y="4338637"/>
              <a:ext cx="259404" cy="3095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Rectangle 8"/>
            <p:cNvSpPr>
              <a:spLocks noChangeArrowheads="1"/>
            </p:cNvSpPr>
            <p:nvPr/>
          </p:nvSpPr>
          <p:spPr bwMode="auto">
            <a:xfrm>
              <a:off x="7968877" y="3840956"/>
              <a:ext cx="51881" cy="8048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863" name="Straight Connector 862"/>
            <p:cNvCxnSpPr/>
            <p:nvPr/>
          </p:nvCxnSpPr>
          <p:spPr>
            <a:xfrm rot="10800000" flipV="1">
              <a:off x="7927181" y="3817143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4" name="Straight Connector 863"/>
            <p:cNvCxnSpPr/>
            <p:nvPr/>
          </p:nvCxnSpPr>
          <p:spPr>
            <a:xfrm rot="10800000" flipV="1">
              <a:off x="7860505" y="3726657"/>
              <a:ext cx="152400" cy="762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7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868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16805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16806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07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16808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09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16810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16811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12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16813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1681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15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16816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16817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18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16819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16820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21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16822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16823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24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16825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16826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27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16828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1682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30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16831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16832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33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16834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16835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16836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871" name="Group 870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455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456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5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6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2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3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4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6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7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0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2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3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6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7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8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5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7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849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850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851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852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853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854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855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856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57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858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59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60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61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62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3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4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5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6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7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8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869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870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grpSp>
        <p:nvGrpSpPr>
          <p:cNvPr id="884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885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88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87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88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889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90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89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892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893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894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872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873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70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82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3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84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5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86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87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8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89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90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1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92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93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4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95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9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7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498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499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0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501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502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3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504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505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6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507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08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9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10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11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12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13" name="Group 512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14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15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0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1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2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3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4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5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6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7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08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09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10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11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12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13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14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15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6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17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8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9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0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2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3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4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5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6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7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8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9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grpSp>
        <p:nvGrpSpPr>
          <p:cNvPr id="3" name="Group 468"/>
          <p:cNvGrpSpPr>
            <a:grpSpLocks/>
          </p:cNvGrpSpPr>
          <p:nvPr/>
        </p:nvGrpSpPr>
        <p:grpSpPr bwMode="auto">
          <a:xfrm>
            <a:off x="2362200" y="1371600"/>
            <a:ext cx="1041400" cy="1295400"/>
            <a:chOff x="2312" y="864"/>
            <a:chExt cx="656" cy="816"/>
          </a:xfrm>
        </p:grpSpPr>
        <p:sp>
          <p:nvSpPr>
            <p:cNvPr id="17833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34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35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7414" name="Oval 1296"/>
          <p:cNvSpPr>
            <a:spLocks noChangeArrowheads="1"/>
          </p:cNvSpPr>
          <p:nvPr/>
        </p:nvSpPr>
        <p:spPr bwMode="auto">
          <a:xfrm>
            <a:off x="5943600" y="35052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7415" name="Oval 1297"/>
          <p:cNvSpPr>
            <a:spLocks noChangeArrowheads="1"/>
          </p:cNvSpPr>
          <p:nvPr/>
        </p:nvSpPr>
        <p:spPr bwMode="auto">
          <a:xfrm>
            <a:off x="1676400" y="480060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471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72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73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4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5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76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7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8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9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80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81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930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31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83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84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5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8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7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88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89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0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91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9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3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94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9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6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97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98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9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500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50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2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503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504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5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50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50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8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509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1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1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12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13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14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15" name="Group 514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1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1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1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1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1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1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1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1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16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17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8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19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0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2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3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4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5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6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7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8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9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30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31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grpSp>
        <p:nvGrpSpPr>
          <p:cNvPr id="3" name="Group 468"/>
          <p:cNvGrpSpPr>
            <a:grpSpLocks/>
          </p:cNvGrpSpPr>
          <p:nvPr/>
        </p:nvGrpSpPr>
        <p:grpSpPr bwMode="auto">
          <a:xfrm>
            <a:off x="3009900" y="1371600"/>
            <a:ext cx="1041400" cy="1295400"/>
            <a:chOff x="2312" y="864"/>
            <a:chExt cx="656" cy="816"/>
          </a:xfrm>
        </p:grpSpPr>
        <p:sp>
          <p:nvSpPr>
            <p:cNvPr id="18863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64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65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8438" name="Oval 1296"/>
          <p:cNvSpPr>
            <a:spLocks noChangeArrowheads="1"/>
          </p:cNvSpPr>
          <p:nvPr/>
        </p:nvSpPr>
        <p:spPr bwMode="auto">
          <a:xfrm>
            <a:off x="5105400" y="25908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9" name="Oval 1297"/>
          <p:cNvSpPr>
            <a:spLocks noChangeArrowheads="1"/>
          </p:cNvSpPr>
          <p:nvPr/>
        </p:nvSpPr>
        <p:spPr bwMode="auto">
          <a:xfrm>
            <a:off x="2552700" y="495300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40" name="Oval 1296"/>
          <p:cNvSpPr>
            <a:spLocks noChangeArrowheads="1"/>
          </p:cNvSpPr>
          <p:nvPr/>
        </p:nvSpPr>
        <p:spPr bwMode="auto">
          <a:xfrm>
            <a:off x="5943600" y="35052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41" name="Oval 1297"/>
          <p:cNvSpPr>
            <a:spLocks noChangeArrowheads="1"/>
          </p:cNvSpPr>
          <p:nvPr/>
        </p:nvSpPr>
        <p:spPr bwMode="auto">
          <a:xfrm>
            <a:off x="1676400" y="480060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18444" name="Straight Arrow Connector 469"/>
          <p:cNvCxnSpPr>
            <a:cxnSpLocks noChangeShapeType="1"/>
          </p:cNvCxnSpPr>
          <p:nvPr/>
        </p:nvCxnSpPr>
        <p:spPr bwMode="auto">
          <a:xfrm>
            <a:off x="5461000" y="4491037"/>
            <a:ext cx="685800" cy="1588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18445" name="TextBox 470"/>
          <p:cNvSpPr txBox="1">
            <a:spLocks noChangeArrowheads="1"/>
          </p:cNvSpPr>
          <p:nvPr/>
        </p:nvSpPr>
        <p:spPr bwMode="auto">
          <a:xfrm>
            <a:off x="5448300" y="4033837"/>
            <a:ext cx="8382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113</a:t>
            </a:r>
          </a:p>
        </p:txBody>
      </p:sp>
      <p:grpSp>
        <p:nvGrpSpPr>
          <p:cNvPr id="466" name="Group 468"/>
          <p:cNvGrpSpPr>
            <a:grpSpLocks/>
          </p:cNvGrpSpPr>
          <p:nvPr/>
        </p:nvGrpSpPr>
        <p:grpSpPr bwMode="auto">
          <a:xfrm>
            <a:off x="2362200" y="1371600"/>
            <a:ext cx="1041400" cy="1295400"/>
            <a:chOff x="2312" y="864"/>
            <a:chExt cx="656" cy="816"/>
          </a:xfrm>
        </p:grpSpPr>
        <p:sp>
          <p:nvSpPr>
            <p:cNvPr id="467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70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7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72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3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7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7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8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7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8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481" name="Oval 1296"/>
          <p:cNvSpPr>
            <a:spLocks noChangeArrowheads="1"/>
          </p:cNvSpPr>
          <p:nvPr/>
        </p:nvSpPr>
        <p:spPr bwMode="auto">
          <a:xfrm>
            <a:off x="2926080" y="914400"/>
            <a:ext cx="533400" cy="533400"/>
          </a:xfrm>
          <a:prstGeom prst="ellipse">
            <a:avLst/>
          </a:prstGeom>
          <a:noFill/>
          <a:ln w="57150" algn="ctr">
            <a:solidFill>
              <a:srgbClr val="C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932" name="Straight Arrow Connector 469"/>
          <p:cNvCxnSpPr>
            <a:cxnSpLocks noChangeShapeType="1"/>
          </p:cNvCxnSpPr>
          <p:nvPr/>
        </p:nvCxnSpPr>
        <p:spPr bwMode="auto">
          <a:xfrm>
            <a:off x="2070100" y="4724400"/>
            <a:ext cx="685800" cy="1588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933" name="TextBox 470"/>
          <p:cNvSpPr txBox="1">
            <a:spLocks noChangeArrowheads="1"/>
          </p:cNvSpPr>
          <p:nvPr/>
        </p:nvSpPr>
        <p:spPr bwMode="auto">
          <a:xfrm>
            <a:off x="2057400" y="4267200"/>
            <a:ext cx="8382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113</a:t>
            </a:r>
          </a:p>
        </p:txBody>
      </p:sp>
      <p:sp>
        <p:nvSpPr>
          <p:cNvPr id="934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35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83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84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5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8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7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88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89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0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91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9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3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94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9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6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97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98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9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500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50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2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503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504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5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50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50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8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509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1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1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12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13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14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15" name="Group 514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1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1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1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1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1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1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1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1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16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17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8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19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0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2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3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4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5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6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7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8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9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30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31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grpSp>
        <p:nvGrpSpPr>
          <p:cNvPr id="5" name="Group 468"/>
          <p:cNvGrpSpPr>
            <a:grpSpLocks/>
          </p:cNvGrpSpPr>
          <p:nvPr/>
        </p:nvGrpSpPr>
        <p:grpSpPr bwMode="auto">
          <a:xfrm>
            <a:off x="3657600" y="1371600"/>
            <a:ext cx="1041400" cy="1295400"/>
            <a:chOff x="2312" y="864"/>
            <a:chExt cx="656" cy="816"/>
          </a:xfrm>
        </p:grpSpPr>
        <p:sp>
          <p:nvSpPr>
            <p:cNvPr id="19470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1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2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462" name="Oval 1296"/>
          <p:cNvSpPr>
            <a:spLocks noChangeArrowheads="1"/>
          </p:cNvSpPr>
          <p:nvPr/>
        </p:nvSpPr>
        <p:spPr bwMode="auto">
          <a:xfrm>
            <a:off x="4178300" y="46482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3" name="Oval 1297"/>
          <p:cNvSpPr>
            <a:spLocks noChangeArrowheads="1"/>
          </p:cNvSpPr>
          <p:nvPr/>
        </p:nvSpPr>
        <p:spPr bwMode="auto">
          <a:xfrm>
            <a:off x="3479800" y="508000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4" name="Oval 1296"/>
          <p:cNvSpPr>
            <a:spLocks noChangeArrowheads="1"/>
          </p:cNvSpPr>
          <p:nvPr/>
        </p:nvSpPr>
        <p:spPr bwMode="auto">
          <a:xfrm>
            <a:off x="5105400" y="25908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5" name="Oval 1297"/>
          <p:cNvSpPr>
            <a:spLocks noChangeArrowheads="1"/>
          </p:cNvSpPr>
          <p:nvPr/>
        </p:nvSpPr>
        <p:spPr bwMode="auto">
          <a:xfrm>
            <a:off x="2552700" y="495300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7" name="TextBox 462"/>
          <p:cNvSpPr txBox="1">
            <a:spLocks noChangeArrowheads="1"/>
          </p:cNvSpPr>
          <p:nvPr/>
        </p:nvSpPr>
        <p:spPr bwMode="auto">
          <a:xfrm>
            <a:off x="2959100" y="4465638"/>
            <a:ext cx="8382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129</a:t>
            </a:r>
          </a:p>
        </p:txBody>
      </p:sp>
      <p:cxnSp>
        <p:nvCxnSpPr>
          <p:cNvPr id="19468" name="Straight Arrow Connector 463"/>
          <p:cNvCxnSpPr>
            <a:cxnSpLocks noChangeShapeType="1"/>
          </p:cNvCxnSpPr>
          <p:nvPr/>
        </p:nvCxnSpPr>
        <p:spPr bwMode="auto">
          <a:xfrm>
            <a:off x="4584700" y="3810000"/>
            <a:ext cx="685800" cy="1588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19469" name="TextBox 464"/>
          <p:cNvSpPr txBox="1">
            <a:spLocks noChangeArrowheads="1"/>
          </p:cNvSpPr>
          <p:nvPr/>
        </p:nvSpPr>
        <p:spPr bwMode="auto">
          <a:xfrm>
            <a:off x="4572000" y="3352800"/>
            <a:ext cx="8382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129</a:t>
            </a:r>
          </a:p>
        </p:txBody>
      </p:sp>
      <p:grpSp>
        <p:nvGrpSpPr>
          <p:cNvPr id="466" name="Group 468"/>
          <p:cNvGrpSpPr>
            <a:grpSpLocks/>
          </p:cNvGrpSpPr>
          <p:nvPr/>
        </p:nvGrpSpPr>
        <p:grpSpPr bwMode="auto">
          <a:xfrm>
            <a:off x="3009900" y="1371600"/>
            <a:ext cx="1041400" cy="1295400"/>
            <a:chOff x="2312" y="864"/>
            <a:chExt cx="656" cy="816"/>
          </a:xfrm>
        </p:grpSpPr>
        <p:sp>
          <p:nvSpPr>
            <p:cNvPr id="467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70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7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72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3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7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7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E</a:t>
              </a:r>
              <a:endParaRPr lang="en-US"/>
            </a:p>
          </p:txBody>
        </p:sp>
        <p:sp>
          <p:nvSpPr>
            <p:cNvPr id="477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78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7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8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481" name="Oval 1296"/>
          <p:cNvSpPr>
            <a:spLocks noChangeArrowheads="1"/>
          </p:cNvSpPr>
          <p:nvPr/>
        </p:nvSpPr>
        <p:spPr bwMode="auto">
          <a:xfrm>
            <a:off x="3581400" y="914400"/>
            <a:ext cx="533400" cy="533400"/>
          </a:xfrm>
          <a:prstGeom prst="ellipse">
            <a:avLst/>
          </a:prstGeom>
          <a:noFill/>
          <a:ln w="57150" algn="ctr">
            <a:solidFill>
              <a:srgbClr val="C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932" name="Straight Arrow Connector 463"/>
          <p:cNvCxnSpPr>
            <a:cxnSpLocks noChangeShapeType="1"/>
          </p:cNvCxnSpPr>
          <p:nvPr/>
        </p:nvCxnSpPr>
        <p:spPr bwMode="auto">
          <a:xfrm>
            <a:off x="2971800" y="4951412"/>
            <a:ext cx="685800" cy="1588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933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3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68"/>
          <p:cNvGrpSpPr>
            <a:grpSpLocks/>
          </p:cNvGrpSpPr>
          <p:nvPr/>
        </p:nvGrpSpPr>
        <p:grpSpPr bwMode="auto">
          <a:xfrm>
            <a:off x="4267200" y="1371600"/>
            <a:ext cx="1041400" cy="1295400"/>
            <a:chOff x="2312" y="864"/>
            <a:chExt cx="656" cy="816"/>
          </a:xfrm>
        </p:grpSpPr>
        <p:sp>
          <p:nvSpPr>
            <p:cNvPr id="20488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89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90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60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6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62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3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6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E</a:t>
              </a:r>
              <a:endParaRPr lang="en-US"/>
            </a:p>
          </p:txBody>
        </p:sp>
        <p:sp>
          <p:nvSpPr>
            <p:cNvPr id="467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8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6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7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471" name="Oval 1296"/>
          <p:cNvSpPr>
            <a:spLocks noChangeArrowheads="1"/>
          </p:cNvSpPr>
          <p:nvPr/>
        </p:nvSpPr>
        <p:spPr bwMode="auto">
          <a:xfrm>
            <a:off x="4236720" y="914400"/>
            <a:ext cx="533400" cy="533400"/>
          </a:xfrm>
          <a:prstGeom prst="ellipse">
            <a:avLst/>
          </a:prstGeom>
          <a:noFill/>
          <a:ln w="57150" algn="ctr">
            <a:solidFill>
              <a:srgbClr val="C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47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73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74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5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7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7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78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79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0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81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8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3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84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8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6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87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88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9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490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49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2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493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494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5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49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49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8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499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0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1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02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03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04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0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0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0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0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0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0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0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0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06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07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08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09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0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1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2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3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4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5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6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7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8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9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0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sp>
        <p:nvSpPr>
          <p:cNvPr id="922" name="Oval 1296"/>
          <p:cNvSpPr>
            <a:spLocks noChangeArrowheads="1"/>
          </p:cNvSpPr>
          <p:nvPr/>
        </p:nvSpPr>
        <p:spPr bwMode="auto">
          <a:xfrm>
            <a:off x="3082290" y="52578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3" name="Oval 1297"/>
          <p:cNvSpPr>
            <a:spLocks noChangeArrowheads="1"/>
          </p:cNvSpPr>
          <p:nvPr/>
        </p:nvSpPr>
        <p:spPr bwMode="auto">
          <a:xfrm>
            <a:off x="4419600" y="539877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4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25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68"/>
          <p:cNvGrpSpPr>
            <a:grpSpLocks/>
          </p:cNvGrpSpPr>
          <p:nvPr/>
        </p:nvGrpSpPr>
        <p:grpSpPr bwMode="auto">
          <a:xfrm>
            <a:off x="4927600" y="1371600"/>
            <a:ext cx="1041400" cy="1295400"/>
            <a:chOff x="2312" y="864"/>
            <a:chExt cx="656" cy="816"/>
          </a:xfrm>
        </p:grpSpPr>
        <p:sp>
          <p:nvSpPr>
            <p:cNvPr id="21512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13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14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60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6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62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3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6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E</a:t>
              </a:r>
              <a:endParaRPr lang="en-US"/>
            </a:p>
          </p:txBody>
        </p:sp>
        <p:sp>
          <p:nvSpPr>
            <p:cNvPr id="467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8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6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7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471" name="Oval 1296"/>
          <p:cNvSpPr>
            <a:spLocks noChangeArrowheads="1"/>
          </p:cNvSpPr>
          <p:nvPr/>
        </p:nvSpPr>
        <p:spPr bwMode="auto">
          <a:xfrm>
            <a:off x="4876800" y="914400"/>
            <a:ext cx="533400" cy="533400"/>
          </a:xfrm>
          <a:prstGeom prst="ellipse">
            <a:avLst/>
          </a:prstGeom>
          <a:noFill/>
          <a:ln w="57150" algn="ctr">
            <a:solidFill>
              <a:srgbClr val="D93238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47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73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74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5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7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7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78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79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0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81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8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3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84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8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6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87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88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9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490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49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2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493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494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5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49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49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8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499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0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1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02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03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04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0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0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0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0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0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0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0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0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06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07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08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09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0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1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2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3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4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5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6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7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8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9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0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sp>
        <p:nvSpPr>
          <p:cNvPr id="922" name="Oval 1296"/>
          <p:cNvSpPr>
            <a:spLocks noChangeArrowheads="1"/>
          </p:cNvSpPr>
          <p:nvPr/>
        </p:nvSpPr>
        <p:spPr bwMode="auto">
          <a:xfrm>
            <a:off x="2232660" y="513588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3" name="Oval 1297"/>
          <p:cNvSpPr>
            <a:spLocks noChangeArrowheads="1"/>
          </p:cNvSpPr>
          <p:nvPr/>
        </p:nvSpPr>
        <p:spPr bwMode="auto">
          <a:xfrm>
            <a:off x="5368290" y="543306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4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25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68"/>
          <p:cNvGrpSpPr>
            <a:grpSpLocks/>
          </p:cNvGrpSpPr>
          <p:nvPr/>
        </p:nvGrpSpPr>
        <p:grpSpPr bwMode="auto">
          <a:xfrm>
            <a:off x="5588000" y="1371600"/>
            <a:ext cx="1041400" cy="1295400"/>
            <a:chOff x="2312" y="864"/>
            <a:chExt cx="656" cy="816"/>
          </a:xfrm>
        </p:grpSpPr>
        <p:sp>
          <p:nvSpPr>
            <p:cNvPr id="22536" name="Line 465"/>
            <p:cNvSpPr>
              <a:spLocks noChangeShapeType="1"/>
            </p:cNvSpPr>
            <p:nvPr/>
          </p:nvSpPr>
          <p:spPr bwMode="auto">
            <a:xfrm>
              <a:off x="2640" y="864"/>
              <a:ext cx="0" cy="8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37" name="Line 466"/>
            <p:cNvSpPr>
              <a:spLocks noChangeShapeType="1"/>
            </p:cNvSpPr>
            <p:nvPr/>
          </p:nvSpPr>
          <p:spPr bwMode="auto">
            <a:xfrm>
              <a:off x="2312" y="872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38" name="Line 467"/>
            <p:cNvSpPr>
              <a:spLocks noChangeShapeType="1"/>
            </p:cNvSpPr>
            <p:nvPr/>
          </p:nvSpPr>
          <p:spPr bwMode="auto">
            <a:xfrm>
              <a:off x="2632" y="1674"/>
              <a:ext cx="3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60" name="Group 2"/>
          <p:cNvGrpSpPr>
            <a:grpSpLocks/>
          </p:cNvGrpSpPr>
          <p:nvPr/>
        </p:nvGrpSpPr>
        <p:grpSpPr bwMode="auto">
          <a:xfrm>
            <a:off x="833346" y="990600"/>
            <a:ext cx="6558054" cy="375682"/>
            <a:chOff x="808038" y="1752600"/>
            <a:chExt cx="6558054" cy="375682"/>
          </a:xfrm>
        </p:grpSpPr>
        <p:sp>
          <p:nvSpPr>
            <p:cNvPr id="461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04892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K</a:t>
              </a:r>
              <a:endParaRPr lang="en-US"/>
            </a:p>
          </p:txBody>
        </p:sp>
        <p:sp>
          <p:nvSpPr>
            <p:cNvPr id="462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3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4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2733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D</a:t>
              </a:r>
              <a:endParaRPr lang="en-US"/>
            </a:p>
          </p:txBody>
        </p:sp>
        <p:sp>
          <p:nvSpPr>
            <p:cNvPr id="46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E</a:t>
              </a:r>
              <a:endParaRPr lang="en-US" dirty="0"/>
            </a:p>
          </p:txBody>
        </p:sp>
        <p:sp>
          <p:nvSpPr>
            <p:cNvPr id="466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29687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E</a:t>
              </a:r>
              <a:endParaRPr lang="en-US"/>
            </a:p>
          </p:txBody>
        </p:sp>
        <p:sp>
          <p:nvSpPr>
            <p:cNvPr id="467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28245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L</a:t>
              </a:r>
              <a:endParaRPr lang="en-US"/>
            </a:p>
          </p:txBody>
        </p:sp>
        <p:sp>
          <p:nvSpPr>
            <p:cNvPr id="468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F</a:t>
              </a:r>
              <a:endParaRPr lang="en-US"/>
            </a:p>
          </p:txBody>
        </p:sp>
        <p:sp>
          <p:nvSpPr>
            <p:cNvPr id="469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305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/>
                <a:t>G</a:t>
              </a:r>
              <a:endParaRPr lang="en-US"/>
            </a:p>
          </p:txBody>
        </p:sp>
        <p:sp>
          <p:nvSpPr>
            <p:cNvPr id="47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290464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/>
                <a:t>S</a:t>
              </a:r>
              <a:endParaRPr lang="en-US" dirty="0"/>
            </a:p>
          </p:txBody>
        </p:sp>
      </p:grpSp>
      <p:sp>
        <p:nvSpPr>
          <p:cNvPr id="471" name="Oval 1296"/>
          <p:cNvSpPr>
            <a:spLocks noChangeArrowheads="1"/>
          </p:cNvSpPr>
          <p:nvPr/>
        </p:nvSpPr>
        <p:spPr bwMode="auto">
          <a:xfrm>
            <a:off x="5486400" y="914400"/>
            <a:ext cx="533400" cy="533400"/>
          </a:xfrm>
          <a:prstGeom prst="ellipse">
            <a:avLst/>
          </a:prstGeom>
          <a:noFill/>
          <a:ln w="57150" algn="ctr">
            <a:solidFill>
              <a:srgbClr val="D93238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472" name="Group 2"/>
          <p:cNvGrpSpPr>
            <a:grpSpLocks/>
          </p:cNvGrpSpPr>
          <p:nvPr/>
        </p:nvGrpSpPr>
        <p:grpSpPr bwMode="auto">
          <a:xfrm>
            <a:off x="630238" y="1447800"/>
            <a:ext cx="7827962" cy="992188"/>
            <a:chOff x="630238" y="1447800"/>
            <a:chExt cx="7828081" cy="991632"/>
          </a:xfrm>
        </p:grpSpPr>
        <p:sp>
          <p:nvSpPr>
            <p:cNvPr id="473" name="Text Box 7"/>
            <p:cNvSpPr txBox="1">
              <a:spLocks noChangeArrowheads="1"/>
            </p:cNvSpPr>
            <p:nvPr/>
          </p:nvSpPr>
          <p:spPr bwMode="auto">
            <a:xfrm>
              <a:off x="694690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147</a:t>
              </a:r>
            </a:p>
          </p:txBody>
        </p:sp>
        <p:sp>
          <p:nvSpPr>
            <p:cNvPr id="474" name="Text Box 8"/>
            <p:cNvSpPr txBox="1">
              <a:spLocks noChangeArrowheads="1"/>
            </p:cNvSpPr>
            <p:nvPr/>
          </p:nvSpPr>
          <p:spPr bwMode="auto">
            <a:xfrm>
              <a:off x="7061200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K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5" name="Text Box 9"/>
            <p:cNvSpPr txBox="1">
              <a:spLocks noChangeArrowheads="1"/>
            </p:cNvSpPr>
            <p:nvPr/>
          </p:nvSpPr>
          <p:spPr bwMode="auto">
            <a:xfrm>
              <a:off x="6884988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1166</a:t>
              </a:r>
            </a:p>
          </p:txBody>
        </p:sp>
        <p:sp>
          <p:nvSpPr>
            <p:cNvPr id="476" name="Text Box 10"/>
            <p:cNvSpPr txBox="1">
              <a:spLocks noChangeArrowheads="1"/>
            </p:cNvSpPr>
            <p:nvPr/>
          </p:nvSpPr>
          <p:spPr bwMode="auto">
            <a:xfrm>
              <a:off x="6296025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7" name="Text Box 11"/>
            <p:cNvSpPr txBox="1">
              <a:spLocks noChangeArrowheads="1"/>
            </p:cNvSpPr>
            <p:nvPr/>
          </p:nvSpPr>
          <p:spPr bwMode="auto">
            <a:xfrm>
              <a:off x="618172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260</a:t>
              </a:r>
            </a:p>
          </p:txBody>
        </p:sp>
        <p:sp>
          <p:nvSpPr>
            <p:cNvPr id="478" name="Text Box 12"/>
            <p:cNvSpPr txBox="1">
              <a:spLocks noChangeArrowheads="1"/>
            </p:cNvSpPr>
            <p:nvPr/>
          </p:nvSpPr>
          <p:spPr bwMode="auto">
            <a:xfrm>
              <a:off x="6119813" y="14478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1020</a:t>
              </a:r>
            </a:p>
          </p:txBody>
        </p:sp>
        <p:sp>
          <p:nvSpPr>
            <p:cNvPr id="479" name="Text Box 13"/>
            <p:cNvSpPr txBox="1">
              <a:spLocks noChangeArrowheads="1"/>
            </p:cNvSpPr>
            <p:nvPr/>
          </p:nvSpPr>
          <p:spPr bwMode="auto">
            <a:xfrm>
              <a:off x="55959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0" name="Text Box 14"/>
            <p:cNvSpPr txBox="1">
              <a:spLocks noChangeArrowheads="1"/>
            </p:cNvSpPr>
            <p:nvPr/>
          </p:nvSpPr>
          <p:spPr bwMode="auto">
            <a:xfrm>
              <a:off x="54800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</a:p>
          </p:txBody>
        </p:sp>
        <p:sp>
          <p:nvSpPr>
            <p:cNvPr id="481" name="Text Box 15"/>
            <p:cNvSpPr txBox="1">
              <a:spLocks noChangeArrowheads="1"/>
            </p:cNvSpPr>
            <p:nvPr/>
          </p:nvSpPr>
          <p:spPr bwMode="auto">
            <a:xfrm>
              <a:off x="5481638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</a:p>
          </p:txBody>
        </p:sp>
        <p:sp>
          <p:nvSpPr>
            <p:cNvPr id="482" name="Text Box 16"/>
            <p:cNvSpPr txBox="1">
              <a:spLocks noChangeArrowheads="1"/>
            </p:cNvSpPr>
            <p:nvPr/>
          </p:nvSpPr>
          <p:spPr bwMode="auto">
            <a:xfrm>
              <a:off x="4957763" y="1758950"/>
              <a:ext cx="3492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D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3" name="Text Box 17"/>
            <p:cNvSpPr txBox="1">
              <a:spLocks noChangeArrowheads="1"/>
            </p:cNvSpPr>
            <p:nvPr/>
          </p:nvSpPr>
          <p:spPr bwMode="auto">
            <a:xfrm>
              <a:off x="48418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</a:p>
          </p:txBody>
        </p:sp>
        <p:sp>
          <p:nvSpPr>
            <p:cNvPr id="484" name="Text Box 18"/>
            <p:cNvSpPr txBox="1">
              <a:spLocks noChangeArrowheads="1"/>
            </p:cNvSpPr>
            <p:nvPr/>
          </p:nvSpPr>
          <p:spPr bwMode="auto">
            <a:xfrm>
              <a:off x="4843463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</a:p>
          </p:txBody>
        </p:sp>
        <p:sp>
          <p:nvSpPr>
            <p:cNvPr id="485" name="Text Box 19"/>
            <p:cNvSpPr txBox="1">
              <a:spLocks noChangeArrowheads="1"/>
            </p:cNvSpPr>
            <p:nvPr/>
          </p:nvSpPr>
          <p:spPr bwMode="auto">
            <a:xfrm>
              <a:off x="4318000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6" name="Text Box 20"/>
            <p:cNvSpPr txBox="1">
              <a:spLocks noChangeArrowheads="1"/>
            </p:cNvSpPr>
            <p:nvPr/>
          </p:nvSpPr>
          <p:spPr bwMode="auto">
            <a:xfrm>
              <a:off x="4202113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</a:p>
          </p:txBody>
        </p:sp>
        <p:sp>
          <p:nvSpPr>
            <p:cNvPr id="487" name="Text Box 21"/>
            <p:cNvSpPr txBox="1">
              <a:spLocks noChangeArrowheads="1"/>
            </p:cNvSpPr>
            <p:nvPr/>
          </p:nvSpPr>
          <p:spPr bwMode="auto">
            <a:xfrm>
              <a:off x="42037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</a:p>
          </p:txBody>
        </p:sp>
        <p:sp>
          <p:nvSpPr>
            <p:cNvPr id="488" name="Text Box 22"/>
            <p:cNvSpPr txBox="1">
              <a:spLocks noChangeArrowheads="1"/>
            </p:cNvSpPr>
            <p:nvPr/>
          </p:nvSpPr>
          <p:spPr bwMode="auto">
            <a:xfrm>
              <a:off x="3678238" y="175895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E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9" name="Text Box 23"/>
            <p:cNvSpPr txBox="1">
              <a:spLocks noChangeArrowheads="1"/>
            </p:cNvSpPr>
            <p:nvPr/>
          </p:nvSpPr>
          <p:spPr bwMode="auto">
            <a:xfrm>
              <a:off x="3562350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</a:p>
          </p:txBody>
        </p:sp>
        <p:sp>
          <p:nvSpPr>
            <p:cNvPr id="490" name="Text Box 24"/>
            <p:cNvSpPr txBox="1">
              <a:spLocks noChangeArrowheads="1"/>
            </p:cNvSpPr>
            <p:nvPr/>
          </p:nvSpPr>
          <p:spPr bwMode="auto">
            <a:xfrm>
              <a:off x="3581400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FF0066"/>
                  </a:solidFill>
                </a:rPr>
                <a:t>534</a:t>
              </a:r>
            </a:p>
          </p:txBody>
        </p:sp>
        <p:sp>
          <p:nvSpPr>
            <p:cNvPr id="491" name="Text Box 25"/>
            <p:cNvSpPr txBox="1">
              <a:spLocks noChangeArrowheads="1"/>
            </p:cNvSpPr>
            <p:nvPr/>
          </p:nvSpPr>
          <p:spPr bwMode="auto">
            <a:xfrm>
              <a:off x="3040063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L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2" name="Text Box 26"/>
            <p:cNvSpPr txBox="1">
              <a:spLocks noChangeArrowheads="1"/>
            </p:cNvSpPr>
            <p:nvPr/>
          </p:nvSpPr>
          <p:spPr bwMode="auto">
            <a:xfrm>
              <a:off x="2924175" y="20701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</a:p>
          </p:txBody>
        </p:sp>
        <p:sp>
          <p:nvSpPr>
            <p:cNvPr id="493" name="Text Box 27"/>
            <p:cNvSpPr txBox="1">
              <a:spLocks noChangeArrowheads="1"/>
            </p:cNvSpPr>
            <p:nvPr/>
          </p:nvSpPr>
          <p:spPr bwMode="auto">
            <a:xfrm>
              <a:off x="2943225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</a:p>
          </p:txBody>
        </p:sp>
        <p:sp>
          <p:nvSpPr>
            <p:cNvPr id="494" name="Text Box 28"/>
            <p:cNvSpPr txBox="1">
              <a:spLocks noChangeArrowheads="1"/>
            </p:cNvSpPr>
            <p:nvPr/>
          </p:nvSpPr>
          <p:spPr bwMode="auto">
            <a:xfrm>
              <a:off x="2336800" y="1758950"/>
              <a:ext cx="323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F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5" name="Text Box 29"/>
            <p:cNvSpPr txBox="1">
              <a:spLocks noChangeArrowheads="1"/>
            </p:cNvSpPr>
            <p:nvPr/>
          </p:nvSpPr>
          <p:spPr bwMode="auto">
            <a:xfrm>
              <a:off x="2159000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</a:p>
          </p:txBody>
        </p:sp>
        <p:sp>
          <p:nvSpPr>
            <p:cNvPr id="496" name="Text Box 30"/>
            <p:cNvSpPr txBox="1">
              <a:spLocks noChangeArrowheads="1"/>
            </p:cNvSpPr>
            <p:nvPr/>
          </p:nvSpPr>
          <p:spPr bwMode="auto">
            <a:xfrm>
              <a:off x="2239962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</a:p>
          </p:txBody>
        </p:sp>
        <p:sp>
          <p:nvSpPr>
            <p:cNvPr id="497" name="Text Box 31"/>
            <p:cNvSpPr txBox="1">
              <a:spLocks noChangeArrowheads="1"/>
            </p:cNvSpPr>
            <p:nvPr/>
          </p:nvSpPr>
          <p:spPr bwMode="auto">
            <a:xfrm>
              <a:off x="1571625" y="1758950"/>
              <a:ext cx="3619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G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8" name="Text Box 32"/>
            <p:cNvSpPr txBox="1">
              <a:spLocks noChangeArrowheads="1"/>
            </p:cNvSpPr>
            <p:nvPr/>
          </p:nvSpPr>
          <p:spPr bwMode="auto">
            <a:xfrm>
              <a:off x="1393825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1080</a:t>
              </a:r>
            </a:p>
          </p:txBody>
        </p:sp>
        <p:sp>
          <p:nvSpPr>
            <p:cNvPr id="499" name="Text Box 33"/>
            <p:cNvSpPr txBox="1">
              <a:spLocks noChangeArrowheads="1"/>
            </p:cNvSpPr>
            <p:nvPr/>
          </p:nvSpPr>
          <p:spPr bwMode="auto">
            <a:xfrm>
              <a:off x="1474787" y="1447800"/>
              <a:ext cx="565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145</a:t>
              </a:r>
            </a:p>
          </p:txBody>
        </p:sp>
        <p:sp>
          <p:nvSpPr>
            <p:cNvPr id="500" name="Text Box 34"/>
            <p:cNvSpPr txBox="1">
              <a:spLocks noChangeArrowheads="1"/>
            </p:cNvSpPr>
            <p:nvPr/>
          </p:nvSpPr>
          <p:spPr bwMode="auto">
            <a:xfrm>
              <a:off x="808038" y="1752600"/>
              <a:ext cx="3365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S</a:t>
              </a: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1" name="Text Box 35"/>
            <p:cNvSpPr txBox="1">
              <a:spLocks noChangeArrowheads="1"/>
            </p:cNvSpPr>
            <p:nvPr/>
          </p:nvSpPr>
          <p:spPr bwMode="auto">
            <a:xfrm>
              <a:off x="630238" y="2070100"/>
              <a:ext cx="692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1166</a:t>
              </a:r>
            </a:p>
          </p:txBody>
        </p:sp>
        <p:sp>
          <p:nvSpPr>
            <p:cNvPr id="502" name="Text Box 36"/>
            <p:cNvSpPr txBox="1">
              <a:spLocks noChangeArrowheads="1"/>
            </p:cNvSpPr>
            <p:nvPr/>
          </p:nvSpPr>
          <p:spPr bwMode="auto">
            <a:xfrm>
              <a:off x="774700" y="1447800"/>
              <a:ext cx="438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88</a:t>
              </a:r>
            </a:p>
          </p:txBody>
        </p:sp>
        <p:sp>
          <p:nvSpPr>
            <p:cNvPr id="503" name="Text Box 37"/>
            <p:cNvSpPr txBox="1">
              <a:spLocks noChangeArrowheads="1"/>
            </p:cNvSpPr>
            <p:nvPr/>
          </p:nvSpPr>
          <p:spPr bwMode="auto">
            <a:xfrm>
              <a:off x="7650163" y="2070100"/>
              <a:ext cx="787395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y ions</a:t>
              </a:r>
            </a:p>
          </p:txBody>
        </p:sp>
        <p:sp>
          <p:nvSpPr>
            <p:cNvPr id="504" name="Text Box 38"/>
            <p:cNvSpPr txBox="1">
              <a:spLocks noChangeArrowheads="1"/>
            </p:cNvSpPr>
            <p:nvPr/>
          </p:nvSpPr>
          <p:spPr bwMode="auto">
            <a:xfrm>
              <a:off x="7658100" y="1447800"/>
              <a:ext cx="800219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b ions</a:t>
              </a:r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300038" y="2654300"/>
            <a:ext cx="8736012" cy="3960813"/>
            <a:chOff x="300038" y="2654300"/>
            <a:chExt cx="8736012" cy="3960813"/>
          </a:xfrm>
        </p:grpSpPr>
        <p:sp>
          <p:nvSpPr>
            <p:cNvPr id="506" name="Rectangle 39"/>
            <p:cNvSpPr>
              <a:spLocks noChangeArrowheads="1"/>
            </p:cNvSpPr>
            <p:nvPr/>
          </p:nvSpPr>
          <p:spPr bwMode="auto">
            <a:xfrm>
              <a:off x="4295775" y="62484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m/z</a:t>
              </a:r>
            </a:p>
          </p:txBody>
        </p:sp>
        <p:sp>
          <p:nvSpPr>
            <p:cNvPr id="507" name="Line 40"/>
            <p:cNvSpPr>
              <a:spLocks noChangeShapeType="1"/>
            </p:cNvSpPr>
            <p:nvPr/>
          </p:nvSpPr>
          <p:spPr bwMode="auto">
            <a:xfrm flipV="1">
              <a:off x="1112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8" name="Line 41"/>
            <p:cNvSpPr>
              <a:spLocks noChangeShapeType="1"/>
            </p:cNvSpPr>
            <p:nvPr/>
          </p:nvSpPr>
          <p:spPr bwMode="auto">
            <a:xfrm flipV="1">
              <a:off x="1146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9" name="Line 42"/>
            <p:cNvSpPr>
              <a:spLocks noChangeShapeType="1"/>
            </p:cNvSpPr>
            <p:nvPr/>
          </p:nvSpPr>
          <p:spPr bwMode="auto">
            <a:xfrm flipV="1">
              <a:off x="1182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0" name="Line 43"/>
            <p:cNvSpPr>
              <a:spLocks noChangeShapeType="1"/>
            </p:cNvSpPr>
            <p:nvPr/>
          </p:nvSpPr>
          <p:spPr bwMode="auto">
            <a:xfrm flipV="1">
              <a:off x="1204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1" name="Line 44"/>
            <p:cNvSpPr>
              <a:spLocks noChangeShapeType="1"/>
            </p:cNvSpPr>
            <p:nvPr/>
          </p:nvSpPr>
          <p:spPr bwMode="auto">
            <a:xfrm flipV="1">
              <a:off x="129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" name="Line 45"/>
            <p:cNvSpPr>
              <a:spLocks noChangeShapeType="1"/>
            </p:cNvSpPr>
            <p:nvPr/>
          </p:nvSpPr>
          <p:spPr bwMode="auto">
            <a:xfrm flipV="1">
              <a:off x="130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" name="Line 46"/>
            <p:cNvSpPr>
              <a:spLocks noChangeShapeType="1"/>
            </p:cNvSpPr>
            <p:nvPr/>
          </p:nvSpPr>
          <p:spPr bwMode="auto">
            <a:xfrm flipV="1">
              <a:off x="131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" name="Line 47"/>
            <p:cNvSpPr>
              <a:spLocks noChangeShapeType="1"/>
            </p:cNvSpPr>
            <p:nvPr/>
          </p:nvSpPr>
          <p:spPr bwMode="auto">
            <a:xfrm flipV="1">
              <a:off x="1328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" name="Line 48"/>
            <p:cNvSpPr>
              <a:spLocks noChangeShapeType="1"/>
            </p:cNvSpPr>
            <p:nvPr/>
          </p:nvSpPr>
          <p:spPr bwMode="auto">
            <a:xfrm flipV="1">
              <a:off x="1341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" name="Line 49"/>
            <p:cNvSpPr>
              <a:spLocks noChangeShapeType="1"/>
            </p:cNvSpPr>
            <p:nvPr/>
          </p:nvSpPr>
          <p:spPr bwMode="auto">
            <a:xfrm flipV="1">
              <a:off x="1352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" name="Line 50"/>
            <p:cNvSpPr>
              <a:spLocks noChangeShapeType="1"/>
            </p:cNvSpPr>
            <p:nvPr/>
          </p:nvSpPr>
          <p:spPr bwMode="auto">
            <a:xfrm flipV="1">
              <a:off x="1385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8" name="Line 51"/>
            <p:cNvSpPr>
              <a:spLocks noChangeShapeType="1"/>
            </p:cNvSpPr>
            <p:nvPr/>
          </p:nvSpPr>
          <p:spPr bwMode="auto">
            <a:xfrm flipV="1">
              <a:off x="1398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9" name="Line 52"/>
            <p:cNvSpPr>
              <a:spLocks noChangeShapeType="1"/>
            </p:cNvSpPr>
            <p:nvPr/>
          </p:nvSpPr>
          <p:spPr bwMode="auto">
            <a:xfrm flipV="1">
              <a:off x="1409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0" name="Line 53"/>
            <p:cNvSpPr>
              <a:spLocks noChangeShapeType="1"/>
            </p:cNvSpPr>
            <p:nvPr/>
          </p:nvSpPr>
          <p:spPr bwMode="auto">
            <a:xfrm flipV="1">
              <a:off x="1420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1" name="Line 54"/>
            <p:cNvSpPr>
              <a:spLocks noChangeShapeType="1"/>
            </p:cNvSpPr>
            <p:nvPr/>
          </p:nvSpPr>
          <p:spPr bwMode="auto">
            <a:xfrm flipV="1">
              <a:off x="1431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" name="Line 55"/>
            <p:cNvSpPr>
              <a:spLocks noChangeShapeType="1"/>
            </p:cNvSpPr>
            <p:nvPr/>
          </p:nvSpPr>
          <p:spPr bwMode="auto">
            <a:xfrm flipV="1">
              <a:off x="1443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3" name="Line 56"/>
            <p:cNvSpPr>
              <a:spLocks noChangeShapeType="1"/>
            </p:cNvSpPr>
            <p:nvPr/>
          </p:nvSpPr>
          <p:spPr bwMode="auto">
            <a:xfrm flipV="1">
              <a:off x="145415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4" name="Line 57"/>
            <p:cNvSpPr>
              <a:spLocks noChangeShapeType="1"/>
            </p:cNvSpPr>
            <p:nvPr/>
          </p:nvSpPr>
          <p:spPr bwMode="auto">
            <a:xfrm flipV="1">
              <a:off x="1465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5" name="Line 58"/>
            <p:cNvSpPr>
              <a:spLocks noChangeShapeType="1"/>
            </p:cNvSpPr>
            <p:nvPr/>
          </p:nvSpPr>
          <p:spPr bwMode="auto">
            <a:xfrm flipV="1">
              <a:off x="1476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6" name="Line 59"/>
            <p:cNvSpPr>
              <a:spLocks noChangeShapeType="1"/>
            </p:cNvSpPr>
            <p:nvPr/>
          </p:nvSpPr>
          <p:spPr bwMode="auto">
            <a:xfrm flipV="1">
              <a:off x="1489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7" name="Line 60"/>
            <p:cNvSpPr>
              <a:spLocks noChangeShapeType="1"/>
            </p:cNvSpPr>
            <p:nvPr/>
          </p:nvSpPr>
          <p:spPr bwMode="auto">
            <a:xfrm flipV="1">
              <a:off x="1500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8" name="Line 61"/>
            <p:cNvSpPr>
              <a:spLocks noChangeShapeType="1"/>
            </p:cNvSpPr>
            <p:nvPr/>
          </p:nvSpPr>
          <p:spPr bwMode="auto">
            <a:xfrm flipV="1">
              <a:off x="1524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9" name="Line 62"/>
            <p:cNvSpPr>
              <a:spLocks noChangeShapeType="1"/>
            </p:cNvSpPr>
            <p:nvPr/>
          </p:nvSpPr>
          <p:spPr bwMode="auto">
            <a:xfrm flipV="1">
              <a:off x="1546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0" name="Line 63"/>
            <p:cNvSpPr>
              <a:spLocks noChangeShapeType="1"/>
            </p:cNvSpPr>
            <p:nvPr/>
          </p:nvSpPr>
          <p:spPr bwMode="auto">
            <a:xfrm flipV="1">
              <a:off x="15573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1" name="Line 64"/>
            <p:cNvSpPr>
              <a:spLocks noChangeShapeType="1"/>
            </p:cNvSpPr>
            <p:nvPr/>
          </p:nvSpPr>
          <p:spPr bwMode="auto">
            <a:xfrm flipV="1">
              <a:off x="1568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" name="Line 65"/>
            <p:cNvSpPr>
              <a:spLocks noChangeShapeType="1"/>
            </p:cNvSpPr>
            <p:nvPr/>
          </p:nvSpPr>
          <p:spPr bwMode="auto">
            <a:xfrm flipV="1">
              <a:off x="159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3" name="Line 66"/>
            <p:cNvSpPr>
              <a:spLocks noChangeShapeType="1"/>
            </p:cNvSpPr>
            <p:nvPr/>
          </p:nvSpPr>
          <p:spPr bwMode="auto">
            <a:xfrm flipV="1">
              <a:off x="16033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" name="Line 67"/>
            <p:cNvSpPr>
              <a:spLocks noChangeShapeType="1"/>
            </p:cNvSpPr>
            <p:nvPr/>
          </p:nvSpPr>
          <p:spPr bwMode="auto">
            <a:xfrm flipV="1">
              <a:off x="1612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5" name="Line 68"/>
            <p:cNvSpPr>
              <a:spLocks noChangeShapeType="1"/>
            </p:cNvSpPr>
            <p:nvPr/>
          </p:nvSpPr>
          <p:spPr bwMode="auto">
            <a:xfrm flipV="1">
              <a:off x="16240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6" name="Line 69"/>
            <p:cNvSpPr>
              <a:spLocks noChangeShapeType="1"/>
            </p:cNvSpPr>
            <p:nvPr/>
          </p:nvSpPr>
          <p:spPr bwMode="auto">
            <a:xfrm flipV="1">
              <a:off x="16494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7" name="Line 70"/>
            <p:cNvSpPr>
              <a:spLocks noChangeShapeType="1"/>
            </p:cNvSpPr>
            <p:nvPr/>
          </p:nvSpPr>
          <p:spPr bwMode="auto">
            <a:xfrm flipV="1">
              <a:off x="1660525" y="5657850"/>
              <a:ext cx="0" cy="3444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8" name="Line 71"/>
            <p:cNvSpPr>
              <a:spLocks noChangeShapeType="1"/>
            </p:cNvSpPr>
            <p:nvPr/>
          </p:nvSpPr>
          <p:spPr bwMode="auto">
            <a:xfrm flipV="1">
              <a:off x="16716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9" name="Line 72"/>
            <p:cNvSpPr>
              <a:spLocks noChangeShapeType="1"/>
            </p:cNvSpPr>
            <p:nvPr/>
          </p:nvSpPr>
          <p:spPr bwMode="auto">
            <a:xfrm flipV="1">
              <a:off x="16938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0" name="Line 73"/>
            <p:cNvSpPr>
              <a:spLocks noChangeShapeType="1"/>
            </p:cNvSpPr>
            <p:nvPr/>
          </p:nvSpPr>
          <p:spPr bwMode="auto">
            <a:xfrm flipV="1">
              <a:off x="17049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1" name="Line 74"/>
            <p:cNvSpPr>
              <a:spLocks noChangeShapeType="1"/>
            </p:cNvSpPr>
            <p:nvPr/>
          </p:nvSpPr>
          <p:spPr bwMode="auto">
            <a:xfrm flipV="1">
              <a:off x="17272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" name="Line 75"/>
            <p:cNvSpPr>
              <a:spLocks noChangeShapeType="1"/>
            </p:cNvSpPr>
            <p:nvPr/>
          </p:nvSpPr>
          <p:spPr bwMode="auto">
            <a:xfrm flipV="1">
              <a:off x="17399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" name="Line 76"/>
            <p:cNvSpPr>
              <a:spLocks noChangeShapeType="1"/>
            </p:cNvSpPr>
            <p:nvPr/>
          </p:nvSpPr>
          <p:spPr bwMode="auto">
            <a:xfrm flipV="1">
              <a:off x="1751013" y="5913438"/>
              <a:ext cx="0" cy="889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" name="Line 77"/>
            <p:cNvSpPr>
              <a:spLocks noChangeShapeType="1"/>
            </p:cNvSpPr>
            <p:nvPr/>
          </p:nvSpPr>
          <p:spPr bwMode="auto">
            <a:xfrm flipV="1">
              <a:off x="1762125" y="5903913"/>
              <a:ext cx="0" cy="984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5" name="Line 78"/>
            <p:cNvSpPr>
              <a:spLocks noChangeShapeType="1"/>
            </p:cNvSpPr>
            <p:nvPr/>
          </p:nvSpPr>
          <p:spPr bwMode="auto">
            <a:xfrm flipV="1">
              <a:off x="17748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6" name="Line 79"/>
            <p:cNvSpPr>
              <a:spLocks noChangeShapeType="1"/>
            </p:cNvSpPr>
            <p:nvPr/>
          </p:nvSpPr>
          <p:spPr bwMode="auto">
            <a:xfrm flipV="1">
              <a:off x="1819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7" name="Line 80"/>
            <p:cNvSpPr>
              <a:spLocks noChangeShapeType="1"/>
            </p:cNvSpPr>
            <p:nvPr/>
          </p:nvSpPr>
          <p:spPr bwMode="auto">
            <a:xfrm flipV="1">
              <a:off x="1831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8" name="Line 81"/>
            <p:cNvSpPr>
              <a:spLocks noChangeShapeType="1"/>
            </p:cNvSpPr>
            <p:nvPr/>
          </p:nvSpPr>
          <p:spPr bwMode="auto">
            <a:xfrm flipV="1">
              <a:off x="184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9" name="Line 82"/>
            <p:cNvSpPr>
              <a:spLocks noChangeShapeType="1"/>
            </p:cNvSpPr>
            <p:nvPr/>
          </p:nvSpPr>
          <p:spPr bwMode="auto">
            <a:xfrm flipV="1">
              <a:off x="18542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0" name="Line 83"/>
            <p:cNvSpPr>
              <a:spLocks noChangeShapeType="1"/>
            </p:cNvSpPr>
            <p:nvPr/>
          </p:nvSpPr>
          <p:spPr bwMode="auto">
            <a:xfrm flipV="1">
              <a:off x="1865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1" name="Line 84"/>
            <p:cNvSpPr>
              <a:spLocks noChangeShapeType="1"/>
            </p:cNvSpPr>
            <p:nvPr/>
          </p:nvSpPr>
          <p:spPr bwMode="auto">
            <a:xfrm flipV="1">
              <a:off x="1876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2" name="Line 85"/>
            <p:cNvSpPr>
              <a:spLocks noChangeShapeType="1"/>
            </p:cNvSpPr>
            <p:nvPr/>
          </p:nvSpPr>
          <p:spPr bwMode="auto">
            <a:xfrm flipV="1">
              <a:off x="1889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" name="Line 86"/>
            <p:cNvSpPr>
              <a:spLocks noChangeShapeType="1"/>
            </p:cNvSpPr>
            <p:nvPr/>
          </p:nvSpPr>
          <p:spPr bwMode="auto">
            <a:xfrm flipV="1">
              <a:off x="1920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" name="Line 87"/>
            <p:cNvSpPr>
              <a:spLocks noChangeShapeType="1"/>
            </p:cNvSpPr>
            <p:nvPr/>
          </p:nvSpPr>
          <p:spPr bwMode="auto">
            <a:xfrm flipV="1">
              <a:off x="1968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" name="Line 88"/>
            <p:cNvSpPr>
              <a:spLocks noChangeShapeType="1"/>
            </p:cNvSpPr>
            <p:nvPr/>
          </p:nvSpPr>
          <p:spPr bwMode="auto">
            <a:xfrm flipV="1">
              <a:off x="1979613" y="5383213"/>
              <a:ext cx="0" cy="6191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6" name="Line 89"/>
            <p:cNvSpPr>
              <a:spLocks noChangeShapeType="1"/>
            </p:cNvSpPr>
            <p:nvPr/>
          </p:nvSpPr>
          <p:spPr bwMode="auto">
            <a:xfrm flipV="1">
              <a:off x="199072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7" name="Line 90"/>
            <p:cNvSpPr>
              <a:spLocks noChangeShapeType="1"/>
            </p:cNvSpPr>
            <p:nvPr/>
          </p:nvSpPr>
          <p:spPr bwMode="auto">
            <a:xfrm flipV="1">
              <a:off x="2003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8" name="Line 91"/>
            <p:cNvSpPr>
              <a:spLocks noChangeShapeType="1"/>
            </p:cNvSpPr>
            <p:nvPr/>
          </p:nvSpPr>
          <p:spPr bwMode="auto">
            <a:xfrm flipV="1">
              <a:off x="2024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9" name="Line 92"/>
            <p:cNvSpPr>
              <a:spLocks noChangeShapeType="1"/>
            </p:cNvSpPr>
            <p:nvPr/>
          </p:nvSpPr>
          <p:spPr bwMode="auto">
            <a:xfrm flipV="1">
              <a:off x="203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0" name="Line 93"/>
            <p:cNvSpPr>
              <a:spLocks noChangeShapeType="1"/>
            </p:cNvSpPr>
            <p:nvPr/>
          </p:nvSpPr>
          <p:spPr bwMode="auto">
            <a:xfrm flipV="1">
              <a:off x="2092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1" name="Line 94"/>
            <p:cNvSpPr>
              <a:spLocks noChangeShapeType="1"/>
            </p:cNvSpPr>
            <p:nvPr/>
          </p:nvSpPr>
          <p:spPr bwMode="auto">
            <a:xfrm flipV="1">
              <a:off x="211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2" name="Line 95"/>
            <p:cNvSpPr>
              <a:spLocks noChangeShapeType="1"/>
            </p:cNvSpPr>
            <p:nvPr/>
          </p:nvSpPr>
          <p:spPr bwMode="auto">
            <a:xfrm flipV="1">
              <a:off x="2127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3" name="Line 96"/>
            <p:cNvSpPr>
              <a:spLocks noChangeShapeType="1"/>
            </p:cNvSpPr>
            <p:nvPr/>
          </p:nvSpPr>
          <p:spPr bwMode="auto">
            <a:xfrm flipV="1">
              <a:off x="213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4" name="Line 97"/>
            <p:cNvSpPr>
              <a:spLocks noChangeShapeType="1"/>
            </p:cNvSpPr>
            <p:nvPr/>
          </p:nvSpPr>
          <p:spPr bwMode="auto">
            <a:xfrm flipV="1">
              <a:off x="2149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5" name="Line 98"/>
            <p:cNvSpPr>
              <a:spLocks noChangeShapeType="1"/>
            </p:cNvSpPr>
            <p:nvPr/>
          </p:nvSpPr>
          <p:spPr bwMode="auto">
            <a:xfrm flipV="1">
              <a:off x="2160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6" name="Line 99"/>
            <p:cNvSpPr>
              <a:spLocks noChangeShapeType="1"/>
            </p:cNvSpPr>
            <p:nvPr/>
          </p:nvSpPr>
          <p:spPr bwMode="auto">
            <a:xfrm flipV="1">
              <a:off x="21717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7" name="Line 100"/>
            <p:cNvSpPr>
              <a:spLocks noChangeShapeType="1"/>
            </p:cNvSpPr>
            <p:nvPr/>
          </p:nvSpPr>
          <p:spPr bwMode="auto">
            <a:xfrm flipV="1">
              <a:off x="2182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8" name="Line 101"/>
            <p:cNvSpPr>
              <a:spLocks noChangeShapeType="1"/>
            </p:cNvSpPr>
            <p:nvPr/>
          </p:nvSpPr>
          <p:spPr bwMode="auto">
            <a:xfrm flipV="1">
              <a:off x="2206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9" name="Line 102"/>
            <p:cNvSpPr>
              <a:spLocks noChangeShapeType="1"/>
            </p:cNvSpPr>
            <p:nvPr/>
          </p:nvSpPr>
          <p:spPr bwMode="auto">
            <a:xfrm flipV="1">
              <a:off x="2217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0" name="Line 103"/>
            <p:cNvSpPr>
              <a:spLocks noChangeShapeType="1"/>
            </p:cNvSpPr>
            <p:nvPr/>
          </p:nvSpPr>
          <p:spPr bwMode="auto">
            <a:xfrm flipV="1">
              <a:off x="2228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1" name="Line 104"/>
            <p:cNvSpPr>
              <a:spLocks noChangeShapeType="1"/>
            </p:cNvSpPr>
            <p:nvPr/>
          </p:nvSpPr>
          <p:spPr bwMode="auto">
            <a:xfrm flipV="1">
              <a:off x="22399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2" name="Line 105"/>
            <p:cNvSpPr>
              <a:spLocks noChangeShapeType="1"/>
            </p:cNvSpPr>
            <p:nvPr/>
          </p:nvSpPr>
          <p:spPr bwMode="auto">
            <a:xfrm flipV="1">
              <a:off x="2262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" name="Line 106"/>
            <p:cNvSpPr>
              <a:spLocks noChangeShapeType="1"/>
            </p:cNvSpPr>
            <p:nvPr/>
          </p:nvSpPr>
          <p:spPr bwMode="auto">
            <a:xfrm flipV="1">
              <a:off x="2286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4" name="Line 107"/>
            <p:cNvSpPr>
              <a:spLocks noChangeShapeType="1"/>
            </p:cNvSpPr>
            <p:nvPr/>
          </p:nvSpPr>
          <p:spPr bwMode="auto">
            <a:xfrm flipV="1">
              <a:off x="2297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" name="Line 108"/>
            <p:cNvSpPr>
              <a:spLocks noChangeShapeType="1"/>
            </p:cNvSpPr>
            <p:nvPr/>
          </p:nvSpPr>
          <p:spPr bwMode="auto">
            <a:xfrm flipV="1">
              <a:off x="2309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6" name="Line 109"/>
            <p:cNvSpPr>
              <a:spLocks noChangeShapeType="1"/>
            </p:cNvSpPr>
            <p:nvPr/>
          </p:nvSpPr>
          <p:spPr bwMode="auto">
            <a:xfrm flipV="1">
              <a:off x="232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7" name="Line 110"/>
            <p:cNvSpPr>
              <a:spLocks noChangeShapeType="1"/>
            </p:cNvSpPr>
            <p:nvPr/>
          </p:nvSpPr>
          <p:spPr bwMode="auto">
            <a:xfrm flipV="1">
              <a:off x="2343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8" name="Line 111"/>
            <p:cNvSpPr>
              <a:spLocks noChangeShapeType="1"/>
            </p:cNvSpPr>
            <p:nvPr/>
          </p:nvSpPr>
          <p:spPr bwMode="auto">
            <a:xfrm flipV="1">
              <a:off x="2354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9" name="Line 112"/>
            <p:cNvSpPr>
              <a:spLocks noChangeShapeType="1"/>
            </p:cNvSpPr>
            <p:nvPr/>
          </p:nvSpPr>
          <p:spPr bwMode="auto">
            <a:xfrm flipV="1">
              <a:off x="2365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0" name="Line 113"/>
            <p:cNvSpPr>
              <a:spLocks noChangeShapeType="1"/>
            </p:cNvSpPr>
            <p:nvPr/>
          </p:nvSpPr>
          <p:spPr bwMode="auto">
            <a:xfrm flipV="1">
              <a:off x="2376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1" name="Line 114"/>
            <p:cNvSpPr>
              <a:spLocks noChangeShapeType="1"/>
            </p:cNvSpPr>
            <p:nvPr/>
          </p:nvSpPr>
          <p:spPr bwMode="auto">
            <a:xfrm flipV="1">
              <a:off x="2389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2" name="Line 115"/>
            <p:cNvSpPr>
              <a:spLocks noChangeShapeType="1"/>
            </p:cNvSpPr>
            <p:nvPr/>
          </p:nvSpPr>
          <p:spPr bwMode="auto">
            <a:xfrm flipV="1">
              <a:off x="23987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" name="Line 116"/>
            <p:cNvSpPr>
              <a:spLocks noChangeShapeType="1"/>
            </p:cNvSpPr>
            <p:nvPr/>
          </p:nvSpPr>
          <p:spPr bwMode="auto">
            <a:xfrm flipV="1">
              <a:off x="2409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4" name="Line 117"/>
            <p:cNvSpPr>
              <a:spLocks noChangeShapeType="1"/>
            </p:cNvSpPr>
            <p:nvPr/>
          </p:nvSpPr>
          <p:spPr bwMode="auto">
            <a:xfrm flipV="1">
              <a:off x="2420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5" name="Line 118"/>
            <p:cNvSpPr>
              <a:spLocks noChangeShapeType="1"/>
            </p:cNvSpPr>
            <p:nvPr/>
          </p:nvSpPr>
          <p:spPr bwMode="auto">
            <a:xfrm flipV="1">
              <a:off x="2435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6" name="Line 119"/>
            <p:cNvSpPr>
              <a:spLocks noChangeShapeType="1"/>
            </p:cNvSpPr>
            <p:nvPr/>
          </p:nvSpPr>
          <p:spPr bwMode="auto">
            <a:xfrm flipV="1">
              <a:off x="2446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7" name="Line 120"/>
            <p:cNvSpPr>
              <a:spLocks noChangeShapeType="1"/>
            </p:cNvSpPr>
            <p:nvPr/>
          </p:nvSpPr>
          <p:spPr bwMode="auto">
            <a:xfrm flipV="1">
              <a:off x="2457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8" name="Line 121"/>
            <p:cNvSpPr>
              <a:spLocks noChangeShapeType="1"/>
            </p:cNvSpPr>
            <p:nvPr/>
          </p:nvSpPr>
          <p:spPr bwMode="auto">
            <a:xfrm flipV="1">
              <a:off x="2468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9" name="Line 122"/>
            <p:cNvSpPr>
              <a:spLocks noChangeShapeType="1"/>
            </p:cNvSpPr>
            <p:nvPr/>
          </p:nvSpPr>
          <p:spPr bwMode="auto">
            <a:xfrm flipV="1">
              <a:off x="2479675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0" name="Line 123"/>
            <p:cNvSpPr>
              <a:spLocks noChangeShapeType="1"/>
            </p:cNvSpPr>
            <p:nvPr/>
          </p:nvSpPr>
          <p:spPr bwMode="auto">
            <a:xfrm flipV="1">
              <a:off x="2490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1" name="Line 124"/>
            <p:cNvSpPr>
              <a:spLocks noChangeShapeType="1"/>
            </p:cNvSpPr>
            <p:nvPr/>
          </p:nvSpPr>
          <p:spPr bwMode="auto">
            <a:xfrm flipV="1">
              <a:off x="2503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2" name="Line 125"/>
            <p:cNvSpPr>
              <a:spLocks noChangeShapeType="1"/>
            </p:cNvSpPr>
            <p:nvPr/>
          </p:nvSpPr>
          <p:spPr bwMode="auto">
            <a:xfrm flipV="1">
              <a:off x="2513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3" name="Line 126"/>
            <p:cNvSpPr>
              <a:spLocks noChangeShapeType="1"/>
            </p:cNvSpPr>
            <p:nvPr/>
          </p:nvSpPr>
          <p:spPr bwMode="auto">
            <a:xfrm flipV="1">
              <a:off x="2535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" name="Line 127"/>
            <p:cNvSpPr>
              <a:spLocks noChangeShapeType="1"/>
            </p:cNvSpPr>
            <p:nvPr/>
          </p:nvSpPr>
          <p:spPr bwMode="auto">
            <a:xfrm flipV="1">
              <a:off x="2547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5" name="Line 128"/>
            <p:cNvSpPr>
              <a:spLocks noChangeShapeType="1"/>
            </p:cNvSpPr>
            <p:nvPr/>
          </p:nvSpPr>
          <p:spPr bwMode="auto">
            <a:xfrm flipV="1">
              <a:off x="2560638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6" name="Line 129"/>
            <p:cNvSpPr>
              <a:spLocks noChangeShapeType="1"/>
            </p:cNvSpPr>
            <p:nvPr/>
          </p:nvSpPr>
          <p:spPr bwMode="auto">
            <a:xfrm flipV="1">
              <a:off x="257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7" name="Line 130"/>
            <p:cNvSpPr>
              <a:spLocks noChangeShapeType="1"/>
            </p:cNvSpPr>
            <p:nvPr/>
          </p:nvSpPr>
          <p:spPr bwMode="auto">
            <a:xfrm flipV="1">
              <a:off x="25812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8" name="Line 131"/>
            <p:cNvSpPr>
              <a:spLocks noChangeShapeType="1"/>
            </p:cNvSpPr>
            <p:nvPr/>
          </p:nvSpPr>
          <p:spPr bwMode="auto">
            <a:xfrm flipV="1">
              <a:off x="2593975" y="5688013"/>
              <a:ext cx="0" cy="3143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9" name="Line 132"/>
            <p:cNvSpPr>
              <a:spLocks noChangeShapeType="1"/>
            </p:cNvSpPr>
            <p:nvPr/>
          </p:nvSpPr>
          <p:spPr bwMode="auto">
            <a:xfrm flipV="1">
              <a:off x="2605088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0" name="Line 133"/>
            <p:cNvSpPr>
              <a:spLocks noChangeShapeType="1"/>
            </p:cNvSpPr>
            <p:nvPr/>
          </p:nvSpPr>
          <p:spPr bwMode="auto">
            <a:xfrm flipV="1">
              <a:off x="2617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1" name="Line 134"/>
            <p:cNvSpPr>
              <a:spLocks noChangeShapeType="1"/>
            </p:cNvSpPr>
            <p:nvPr/>
          </p:nvSpPr>
          <p:spPr bwMode="auto">
            <a:xfrm flipV="1">
              <a:off x="2627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2" name="Line 135"/>
            <p:cNvSpPr>
              <a:spLocks noChangeShapeType="1"/>
            </p:cNvSpPr>
            <p:nvPr/>
          </p:nvSpPr>
          <p:spPr bwMode="auto">
            <a:xfrm flipV="1">
              <a:off x="263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3" name="Line 136"/>
            <p:cNvSpPr>
              <a:spLocks noChangeShapeType="1"/>
            </p:cNvSpPr>
            <p:nvPr/>
          </p:nvSpPr>
          <p:spPr bwMode="auto">
            <a:xfrm flipV="1">
              <a:off x="2651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" name="Line 137"/>
            <p:cNvSpPr>
              <a:spLocks noChangeShapeType="1"/>
            </p:cNvSpPr>
            <p:nvPr/>
          </p:nvSpPr>
          <p:spPr bwMode="auto">
            <a:xfrm flipV="1">
              <a:off x="2662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5" name="Line 138"/>
            <p:cNvSpPr>
              <a:spLocks noChangeShapeType="1"/>
            </p:cNvSpPr>
            <p:nvPr/>
          </p:nvSpPr>
          <p:spPr bwMode="auto">
            <a:xfrm flipV="1">
              <a:off x="267493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6" name="Line 139"/>
            <p:cNvSpPr>
              <a:spLocks noChangeShapeType="1"/>
            </p:cNvSpPr>
            <p:nvPr/>
          </p:nvSpPr>
          <p:spPr bwMode="auto">
            <a:xfrm flipV="1">
              <a:off x="2684463" y="5932488"/>
              <a:ext cx="0" cy="6985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7" name="Line 140"/>
            <p:cNvSpPr>
              <a:spLocks noChangeShapeType="1"/>
            </p:cNvSpPr>
            <p:nvPr/>
          </p:nvSpPr>
          <p:spPr bwMode="auto">
            <a:xfrm flipV="1">
              <a:off x="26955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8" name="Line 141"/>
            <p:cNvSpPr>
              <a:spLocks noChangeShapeType="1"/>
            </p:cNvSpPr>
            <p:nvPr/>
          </p:nvSpPr>
          <p:spPr bwMode="auto">
            <a:xfrm flipV="1">
              <a:off x="2717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9" name="Line 142"/>
            <p:cNvSpPr>
              <a:spLocks noChangeShapeType="1"/>
            </p:cNvSpPr>
            <p:nvPr/>
          </p:nvSpPr>
          <p:spPr bwMode="auto">
            <a:xfrm flipV="1">
              <a:off x="2728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0" name="Line 143"/>
            <p:cNvSpPr>
              <a:spLocks noChangeShapeType="1"/>
            </p:cNvSpPr>
            <p:nvPr/>
          </p:nvSpPr>
          <p:spPr bwMode="auto">
            <a:xfrm flipV="1">
              <a:off x="2740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1" name="Line 144"/>
            <p:cNvSpPr>
              <a:spLocks noChangeShapeType="1"/>
            </p:cNvSpPr>
            <p:nvPr/>
          </p:nvSpPr>
          <p:spPr bwMode="auto">
            <a:xfrm flipV="1">
              <a:off x="2752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2" name="Line 145"/>
            <p:cNvSpPr>
              <a:spLocks noChangeShapeType="1"/>
            </p:cNvSpPr>
            <p:nvPr/>
          </p:nvSpPr>
          <p:spPr bwMode="auto">
            <a:xfrm flipV="1">
              <a:off x="2765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3" name="Line 146"/>
            <p:cNvSpPr>
              <a:spLocks noChangeShapeType="1"/>
            </p:cNvSpPr>
            <p:nvPr/>
          </p:nvSpPr>
          <p:spPr bwMode="auto">
            <a:xfrm flipV="1">
              <a:off x="2776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" name="Line 147"/>
            <p:cNvSpPr>
              <a:spLocks noChangeShapeType="1"/>
            </p:cNvSpPr>
            <p:nvPr/>
          </p:nvSpPr>
          <p:spPr bwMode="auto">
            <a:xfrm flipV="1">
              <a:off x="27892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" name="Line 148"/>
            <p:cNvSpPr>
              <a:spLocks noChangeShapeType="1"/>
            </p:cNvSpPr>
            <p:nvPr/>
          </p:nvSpPr>
          <p:spPr bwMode="auto">
            <a:xfrm flipV="1">
              <a:off x="2798763" y="5481638"/>
              <a:ext cx="0" cy="52070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" name="Line 149"/>
            <p:cNvSpPr>
              <a:spLocks noChangeShapeType="1"/>
            </p:cNvSpPr>
            <p:nvPr/>
          </p:nvSpPr>
          <p:spPr bwMode="auto">
            <a:xfrm flipV="1">
              <a:off x="2809875" y="5903913"/>
              <a:ext cx="0" cy="9842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7" name="Line 150"/>
            <p:cNvSpPr>
              <a:spLocks noChangeShapeType="1"/>
            </p:cNvSpPr>
            <p:nvPr/>
          </p:nvSpPr>
          <p:spPr bwMode="auto">
            <a:xfrm flipV="1">
              <a:off x="282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" name="Line 151"/>
            <p:cNvSpPr>
              <a:spLocks noChangeShapeType="1"/>
            </p:cNvSpPr>
            <p:nvPr/>
          </p:nvSpPr>
          <p:spPr bwMode="auto">
            <a:xfrm flipV="1">
              <a:off x="28321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" name="Line 152"/>
            <p:cNvSpPr>
              <a:spLocks noChangeShapeType="1"/>
            </p:cNvSpPr>
            <p:nvPr/>
          </p:nvSpPr>
          <p:spPr bwMode="auto">
            <a:xfrm flipV="1">
              <a:off x="2843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" name="Line 153"/>
            <p:cNvSpPr>
              <a:spLocks noChangeShapeType="1"/>
            </p:cNvSpPr>
            <p:nvPr/>
          </p:nvSpPr>
          <p:spPr bwMode="auto">
            <a:xfrm flipV="1">
              <a:off x="2854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1" name="Line 154"/>
            <p:cNvSpPr>
              <a:spLocks noChangeShapeType="1"/>
            </p:cNvSpPr>
            <p:nvPr/>
          </p:nvSpPr>
          <p:spPr bwMode="auto">
            <a:xfrm flipV="1">
              <a:off x="2865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2" name="Line 155"/>
            <p:cNvSpPr>
              <a:spLocks noChangeShapeType="1"/>
            </p:cNvSpPr>
            <p:nvPr/>
          </p:nvSpPr>
          <p:spPr bwMode="auto">
            <a:xfrm flipV="1">
              <a:off x="2889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3" name="Line 156"/>
            <p:cNvSpPr>
              <a:spLocks noChangeShapeType="1"/>
            </p:cNvSpPr>
            <p:nvPr/>
          </p:nvSpPr>
          <p:spPr bwMode="auto">
            <a:xfrm flipV="1">
              <a:off x="2903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" name="Line 157"/>
            <p:cNvSpPr>
              <a:spLocks noChangeShapeType="1"/>
            </p:cNvSpPr>
            <p:nvPr/>
          </p:nvSpPr>
          <p:spPr bwMode="auto">
            <a:xfrm flipV="1">
              <a:off x="29130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5" name="Line 158"/>
            <p:cNvSpPr>
              <a:spLocks noChangeShapeType="1"/>
            </p:cNvSpPr>
            <p:nvPr/>
          </p:nvSpPr>
          <p:spPr bwMode="auto">
            <a:xfrm flipV="1">
              <a:off x="2924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6" name="Line 159"/>
            <p:cNvSpPr>
              <a:spLocks noChangeShapeType="1"/>
            </p:cNvSpPr>
            <p:nvPr/>
          </p:nvSpPr>
          <p:spPr bwMode="auto">
            <a:xfrm flipV="1">
              <a:off x="293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7" name="Line 160"/>
            <p:cNvSpPr>
              <a:spLocks noChangeShapeType="1"/>
            </p:cNvSpPr>
            <p:nvPr/>
          </p:nvSpPr>
          <p:spPr bwMode="auto">
            <a:xfrm flipV="1">
              <a:off x="2957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8" name="Line 161"/>
            <p:cNvSpPr>
              <a:spLocks noChangeShapeType="1"/>
            </p:cNvSpPr>
            <p:nvPr/>
          </p:nvSpPr>
          <p:spPr bwMode="auto">
            <a:xfrm flipV="1">
              <a:off x="2968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9" name="Line 162"/>
            <p:cNvSpPr>
              <a:spLocks noChangeShapeType="1"/>
            </p:cNvSpPr>
            <p:nvPr/>
          </p:nvSpPr>
          <p:spPr bwMode="auto">
            <a:xfrm flipV="1">
              <a:off x="2979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0" name="Line 163"/>
            <p:cNvSpPr>
              <a:spLocks noChangeShapeType="1"/>
            </p:cNvSpPr>
            <p:nvPr/>
          </p:nvSpPr>
          <p:spPr bwMode="auto">
            <a:xfrm flipV="1">
              <a:off x="2992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1" name="Line 164"/>
            <p:cNvSpPr>
              <a:spLocks noChangeShapeType="1"/>
            </p:cNvSpPr>
            <p:nvPr/>
          </p:nvSpPr>
          <p:spPr bwMode="auto">
            <a:xfrm flipV="1">
              <a:off x="3003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2" name="Line 165"/>
            <p:cNvSpPr>
              <a:spLocks noChangeShapeType="1"/>
            </p:cNvSpPr>
            <p:nvPr/>
          </p:nvSpPr>
          <p:spPr bwMode="auto">
            <a:xfrm flipV="1">
              <a:off x="3014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3" name="Line 166"/>
            <p:cNvSpPr>
              <a:spLocks noChangeShapeType="1"/>
            </p:cNvSpPr>
            <p:nvPr/>
          </p:nvSpPr>
          <p:spPr bwMode="auto">
            <a:xfrm flipV="1">
              <a:off x="3036888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" name="Line 167"/>
            <p:cNvSpPr>
              <a:spLocks noChangeShapeType="1"/>
            </p:cNvSpPr>
            <p:nvPr/>
          </p:nvSpPr>
          <p:spPr bwMode="auto">
            <a:xfrm flipV="1">
              <a:off x="30480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" name="Line 168"/>
            <p:cNvSpPr>
              <a:spLocks noChangeShapeType="1"/>
            </p:cNvSpPr>
            <p:nvPr/>
          </p:nvSpPr>
          <p:spPr bwMode="auto">
            <a:xfrm flipV="1">
              <a:off x="3060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6" name="Line 169"/>
            <p:cNvSpPr>
              <a:spLocks noChangeShapeType="1"/>
            </p:cNvSpPr>
            <p:nvPr/>
          </p:nvSpPr>
          <p:spPr bwMode="auto">
            <a:xfrm flipV="1">
              <a:off x="30829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7" name="Line 170"/>
            <p:cNvSpPr>
              <a:spLocks noChangeShapeType="1"/>
            </p:cNvSpPr>
            <p:nvPr/>
          </p:nvSpPr>
          <p:spPr bwMode="auto">
            <a:xfrm flipV="1">
              <a:off x="31067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8" name="Line 171"/>
            <p:cNvSpPr>
              <a:spLocks noChangeShapeType="1"/>
            </p:cNvSpPr>
            <p:nvPr/>
          </p:nvSpPr>
          <p:spPr bwMode="auto">
            <a:xfrm flipV="1">
              <a:off x="3117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9" name="Line 172"/>
            <p:cNvSpPr>
              <a:spLocks noChangeShapeType="1"/>
            </p:cNvSpPr>
            <p:nvPr/>
          </p:nvSpPr>
          <p:spPr bwMode="auto">
            <a:xfrm flipV="1">
              <a:off x="3128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0" name="Line 173"/>
            <p:cNvSpPr>
              <a:spLocks noChangeShapeType="1"/>
            </p:cNvSpPr>
            <p:nvPr/>
          </p:nvSpPr>
          <p:spPr bwMode="auto">
            <a:xfrm flipV="1">
              <a:off x="3140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1" name="Line 174"/>
            <p:cNvSpPr>
              <a:spLocks noChangeShapeType="1"/>
            </p:cNvSpPr>
            <p:nvPr/>
          </p:nvSpPr>
          <p:spPr bwMode="auto">
            <a:xfrm flipV="1">
              <a:off x="3151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2" name="Line 175"/>
            <p:cNvSpPr>
              <a:spLocks noChangeShapeType="1"/>
            </p:cNvSpPr>
            <p:nvPr/>
          </p:nvSpPr>
          <p:spPr bwMode="auto">
            <a:xfrm flipV="1">
              <a:off x="3162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3" name="Line 176"/>
            <p:cNvSpPr>
              <a:spLocks noChangeShapeType="1"/>
            </p:cNvSpPr>
            <p:nvPr/>
          </p:nvSpPr>
          <p:spPr bwMode="auto">
            <a:xfrm flipV="1">
              <a:off x="3175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4" name="Line 177"/>
            <p:cNvSpPr>
              <a:spLocks noChangeShapeType="1"/>
            </p:cNvSpPr>
            <p:nvPr/>
          </p:nvSpPr>
          <p:spPr bwMode="auto">
            <a:xfrm flipV="1">
              <a:off x="3184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" name="Line 178"/>
            <p:cNvSpPr>
              <a:spLocks noChangeShapeType="1"/>
            </p:cNvSpPr>
            <p:nvPr/>
          </p:nvSpPr>
          <p:spPr bwMode="auto">
            <a:xfrm flipV="1">
              <a:off x="319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" name="Line 179"/>
            <p:cNvSpPr>
              <a:spLocks noChangeShapeType="1"/>
            </p:cNvSpPr>
            <p:nvPr/>
          </p:nvSpPr>
          <p:spPr bwMode="auto">
            <a:xfrm flipV="1">
              <a:off x="322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7" name="Line 180"/>
            <p:cNvSpPr>
              <a:spLocks noChangeShapeType="1"/>
            </p:cNvSpPr>
            <p:nvPr/>
          </p:nvSpPr>
          <p:spPr bwMode="auto">
            <a:xfrm flipV="1">
              <a:off x="32432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8" name="Line 181"/>
            <p:cNvSpPr>
              <a:spLocks noChangeShapeType="1"/>
            </p:cNvSpPr>
            <p:nvPr/>
          </p:nvSpPr>
          <p:spPr bwMode="auto">
            <a:xfrm flipV="1">
              <a:off x="3254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9" name="Line 182"/>
            <p:cNvSpPr>
              <a:spLocks noChangeShapeType="1"/>
            </p:cNvSpPr>
            <p:nvPr/>
          </p:nvSpPr>
          <p:spPr bwMode="auto">
            <a:xfrm flipV="1">
              <a:off x="3265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0" name="Line 183"/>
            <p:cNvSpPr>
              <a:spLocks noChangeShapeType="1"/>
            </p:cNvSpPr>
            <p:nvPr/>
          </p:nvSpPr>
          <p:spPr bwMode="auto">
            <a:xfrm flipV="1">
              <a:off x="3276600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1" name="Line 184"/>
            <p:cNvSpPr>
              <a:spLocks noChangeShapeType="1"/>
            </p:cNvSpPr>
            <p:nvPr/>
          </p:nvSpPr>
          <p:spPr bwMode="auto">
            <a:xfrm flipV="1">
              <a:off x="32893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2" name="Line 185"/>
            <p:cNvSpPr>
              <a:spLocks noChangeShapeType="1"/>
            </p:cNvSpPr>
            <p:nvPr/>
          </p:nvSpPr>
          <p:spPr bwMode="auto">
            <a:xfrm flipV="1">
              <a:off x="3298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3" name="Line 186"/>
            <p:cNvSpPr>
              <a:spLocks noChangeShapeType="1"/>
            </p:cNvSpPr>
            <p:nvPr/>
          </p:nvSpPr>
          <p:spPr bwMode="auto">
            <a:xfrm flipV="1">
              <a:off x="33099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4" name="Line 187"/>
            <p:cNvSpPr>
              <a:spLocks noChangeShapeType="1"/>
            </p:cNvSpPr>
            <p:nvPr/>
          </p:nvSpPr>
          <p:spPr bwMode="auto">
            <a:xfrm flipV="1">
              <a:off x="332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5" name="Line 188"/>
            <p:cNvSpPr>
              <a:spLocks noChangeShapeType="1"/>
            </p:cNvSpPr>
            <p:nvPr/>
          </p:nvSpPr>
          <p:spPr bwMode="auto">
            <a:xfrm flipV="1">
              <a:off x="3332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6" name="Line 189"/>
            <p:cNvSpPr>
              <a:spLocks noChangeShapeType="1"/>
            </p:cNvSpPr>
            <p:nvPr/>
          </p:nvSpPr>
          <p:spPr bwMode="auto">
            <a:xfrm flipV="1">
              <a:off x="3346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7" name="Line 190"/>
            <p:cNvSpPr>
              <a:spLocks noChangeShapeType="1"/>
            </p:cNvSpPr>
            <p:nvPr/>
          </p:nvSpPr>
          <p:spPr bwMode="auto">
            <a:xfrm flipV="1">
              <a:off x="335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8" name="Line 191"/>
            <p:cNvSpPr>
              <a:spLocks noChangeShapeType="1"/>
            </p:cNvSpPr>
            <p:nvPr/>
          </p:nvSpPr>
          <p:spPr bwMode="auto">
            <a:xfrm flipV="1">
              <a:off x="33797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9" name="Line 192"/>
            <p:cNvSpPr>
              <a:spLocks noChangeShapeType="1"/>
            </p:cNvSpPr>
            <p:nvPr/>
          </p:nvSpPr>
          <p:spPr bwMode="auto">
            <a:xfrm flipV="1">
              <a:off x="33909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0" name="Line 193"/>
            <p:cNvSpPr>
              <a:spLocks noChangeShapeType="1"/>
            </p:cNvSpPr>
            <p:nvPr/>
          </p:nvSpPr>
          <p:spPr bwMode="auto">
            <a:xfrm flipV="1">
              <a:off x="3403600" y="5918200"/>
              <a:ext cx="0" cy="8413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1" name="Line 194"/>
            <p:cNvSpPr>
              <a:spLocks noChangeShapeType="1"/>
            </p:cNvSpPr>
            <p:nvPr/>
          </p:nvSpPr>
          <p:spPr bwMode="auto">
            <a:xfrm flipV="1">
              <a:off x="3413125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2" name="Line 195"/>
            <p:cNvSpPr>
              <a:spLocks noChangeShapeType="1"/>
            </p:cNvSpPr>
            <p:nvPr/>
          </p:nvSpPr>
          <p:spPr bwMode="auto">
            <a:xfrm flipV="1">
              <a:off x="343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3" name="Line 196"/>
            <p:cNvSpPr>
              <a:spLocks noChangeShapeType="1"/>
            </p:cNvSpPr>
            <p:nvPr/>
          </p:nvSpPr>
          <p:spPr bwMode="auto">
            <a:xfrm flipV="1">
              <a:off x="3448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4" name="Line 197"/>
            <p:cNvSpPr>
              <a:spLocks noChangeShapeType="1"/>
            </p:cNvSpPr>
            <p:nvPr/>
          </p:nvSpPr>
          <p:spPr bwMode="auto">
            <a:xfrm flipV="1">
              <a:off x="3460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5" name="Line 198"/>
            <p:cNvSpPr>
              <a:spLocks noChangeShapeType="1"/>
            </p:cNvSpPr>
            <p:nvPr/>
          </p:nvSpPr>
          <p:spPr bwMode="auto">
            <a:xfrm flipV="1">
              <a:off x="3470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6" name="Line 199"/>
            <p:cNvSpPr>
              <a:spLocks noChangeShapeType="1"/>
            </p:cNvSpPr>
            <p:nvPr/>
          </p:nvSpPr>
          <p:spPr bwMode="auto">
            <a:xfrm flipV="1">
              <a:off x="34813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7" name="Line 200"/>
            <p:cNvSpPr>
              <a:spLocks noChangeShapeType="1"/>
            </p:cNvSpPr>
            <p:nvPr/>
          </p:nvSpPr>
          <p:spPr bwMode="auto">
            <a:xfrm flipV="1">
              <a:off x="349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8" name="Line 201"/>
            <p:cNvSpPr>
              <a:spLocks noChangeShapeType="1"/>
            </p:cNvSpPr>
            <p:nvPr/>
          </p:nvSpPr>
          <p:spPr bwMode="auto">
            <a:xfrm flipV="1">
              <a:off x="3503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9" name="Line 202"/>
            <p:cNvSpPr>
              <a:spLocks noChangeShapeType="1"/>
            </p:cNvSpPr>
            <p:nvPr/>
          </p:nvSpPr>
          <p:spPr bwMode="auto">
            <a:xfrm flipV="1">
              <a:off x="3514725" y="5805488"/>
              <a:ext cx="0" cy="196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0" name="Line 203"/>
            <p:cNvSpPr>
              <a:spLocks noChangeShapeType="1"/>
            </p:cNvSpPr>
            <p:nvPr/>
          </p:nvSpPr>
          <p:spPr bwMode="auto">
            <a:xfrm flipV="1">
              <a:off x="3527425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1" name="Line 204"/>
            <p:cNvSpPr>
              <a:spLocks noChangeShapeType="1"/>
            </p:cNvSpPr>
            <p:nvPr/>
          </p:nvSpPr>
          <p:spPr bwMode="auto">
            <a:xfrm flipV="1">
              <a:off x="3538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2" name="Line 205"/>
            <p:cNvSpPr>
              <a:spLocks noChangeShapeType="1"/>
            </p:cNvSpPr>
            <p:nvPr/>
          </p:nvSpPr>
          <p:spPr bwMode="auto">
            <a:xfrm flipV="1">
              <a:off x="35496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3" name="Line 206"/>
            <p:cNvSpPr>
              <a:spLocks noChangeShapeType="1"/>
            </p:cNvSpPr>
            <p:nvPr/>
          </p:nvSpPr>
          <p:spPr bwMode="auto">
            <a:xfrm flipV="1">
              <a:off x="3575050" y="5580063"/>
              <a:ext cx="0" cy="4222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4" name="Line 207"/>
            <p:cNvSpPr>
              <a:spLocks noChangeShapeType="1"/>
            </p:cNvSpPr>
            <p:nvPr/>
          </p:nvSpPr>
          <p:spPr bwMode="auto">
            <a:xfrm flipV="1">
              <a:off x="3584575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5" name="Line 208"/>
            <p:cNvSpPr>
              <a:spLocks noChangeShapeType="1"/>
            </p:cNvSpPr>
            <p:nvPr/>
          </p:nvSpPr>
          <p:spPr bwMode="auto">
            <a:xfrm flipV="1">
              <a:off x="3606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" name="Line 209"/>
            <p:cNvSpPr>
              <a:spLocks noChangeShapeType="1"/>
            </p:cNvSpPr>
            <p:nvPr/>
          </p:nvSpPr>
          <p:spPr bwMode="auto">
            <a:xfrm flipV="1">
              <a:off x="3617913" y="5892800"/>
              <a:ext cx="0" cy="1095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7" name="Line 210"/>
            <p:cNvSpPr>
              <a:spLocks noChangeShapeType="1"/>
            </p:cNvSpPr>
            <p:nvPr/>
          </p:nvSpPr>
          <p:spPr bwMode="auto">
            <a:xfrm flipV="1">
              <a:off x="36290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8" name="Line 211"/>
            <p:cNvSpPr>
              <a:spLocks noChangeShapeType="1"/>
            </p:cNvSpPr>
            <p:nvPr/>
          </p:nvSpPr>
          <p:spPr bwMode="auto">
            <a:xfrm flipV="1">
              <a:off x="3640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9" name="Line 212"/>
            <p:cNvSpPr>
              <a:spLocks noChangeShapeType="1"/>
            </p:cNvSpPr>
            <p:nvPr/>
          </p:nvSpPr>
          <p:spPr bwMode="auto">
            <a:xfrm flipV="1">
              <a:off x="36512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0" name="Line 213"/>
            <p:cNvSpPr>
              <a:spLocks noChangeShapeType="1"/>
            </p:cNvSpPr>
            <p:nvPr/>
          </p:nvSpPr>
          <p:spPr bwMode="auto">
            <a:xfrm flipV="1">
              <a:off x="3662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1" name="Line 214"/>
            <p:cNvSpPr>
              <a:spLocks noChangeShapeType="1"/>
            </p:cNvSpPr>
            <p:nvPr/>
          </p:nvSpPr>
          <p:spPr bwMode="auto">
            <a:xfrm flipV="1">
              <a:off x="3675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2" name="Line 215"/>
            <p:cNvSpPr>
              <a:spLocks noChangeShapeType="1"/>
            </p:cNvSpPr>
            <p:nvPr/>
          </p:nvSpPr>
          <p:spPr bwMode="auto">
            <a:xfrm flipV="1">
              <a:off x="3698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3" name="Line 216"/>
            <p:cNvSpPr>
              <a:spLocks noChangeShapeType="1"/>
            </p:cNvSpPr>
            <p:nvPr/>
          </p:nvSpPr>
          <p:spPr bwMode="auto">
            <a:xfrm flipV="1">
              <a:off x="3709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4" name="Line 217"/>
            <p:cNvSpPr>
              <a:spLocks noChangeShapeType="1"/>
            </p:cNvSpPr>
            <p:nvPr/>
          </p:nvSpPr>
          <p:spPr bwMode="auto">
            <a:xfrm flipV="1">
              <a:off x="37211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5" name="Line 218"/>
            <p:cNvSpPr>
              <a:spLocks noChangeShapeType="1"/>
            </p:cNvSpPr>
            <p:nvPr/>
          </p:nvSpPr>
          <p:spPr bwMode="auto">
            <a:xfrm flipV="1">
              <a:off x="3732213" y="5727700"/>
              <a:ext cx="0" cy="2746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" name="Line 219"/>
            <p:cNvSpPr>
              <a:spLocks noChangeShapeType="1"/>
            </p:cNvSpPr>
            <p:nvPr/>
          </p:nvSpPr>
          <p:spPr bwMode="auto">
            <a:xfrm flipV="1">
              <a:off x="374332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7" name="Line 220"/>
            <p:cNvSpPr>
              <a:spLocks noChangeShapeType="1"/>
            </p:cNvSpPr>
            <p:nvPr/>
          </p:nvSpPr>
          <p:spPr bwMode="auto">
            <a:xfrm flipV="1">
              <a:off x="3754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8" name="Line 221"/>
            <p:cNvSpPr>
              <a:spLocks noChangeShapeType="1"/>
            </p:cNvSpPr>
            <p:nvPr/>
          </p:nvSpPr>
          <p:spPr bwMode="auto">
            <a:xfrm flipV="1">
              <a:off x="3765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9" name="Line 222"/>
            <p:cNvSpPr>
              <a:spLocks noChangeShapeType="1"/>
            </p:cNvSpPr>
            <p:nvPr/>
          </p:nvSpPr>
          <p:spPr bwMode="auto">
            <a:xfrm flipV="1">
              <a:off x="37766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0" name="Line 223"/>
            <p:cNvSpPr>
              <a:spLocks noChangeShapeType="1"/>
            </p:cNvSpPr>
            <p:nvPr/>
          </p:nvSpPr>
          <p:spPr bwMode="auto">
            <a:xfrm flipV="1">
              <a:off x="3789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1" name="Line 224"/>
            <p:cNvSpPr>
              <a:spLocks noChangeShapeType="1"/>
            </p:cNvSpPr>
            <p:nvPr/>
          </p:nvSpPr>
          <p:spPr bwMode="auto">
            <a:xfrm flipV="1">
              <a:off x="38004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2" name="Line 225"/>
            <p:cNvSpPr>
              <a:spLocks noChangeShapeType="1"/>
            </p:cNvSpPr>
            <p:nvPr/>
          </p:nvSpPr>
          <p:spPr bwMode="auto">
            <a:xfrm flipV="1">
              <a:off x="3811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3" name="Line 226"/>
            <p:cNvSpPr>
              <a:spLocks noChangeShapeType="1"/>
            </p:cNvSpPr>
            <p:nvPr/>
          </p:nvSpPr>
          <p:spPr bwMode="auto">
            <a:xfrm flipV="1">
              <a:off x="3822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4" name="Line 227"/>
            <p:cNvSpPr>
              <a:spLocks noChangeShapeType="1"/>
            </p:cNvSpPr>
            <p:nvPr/>
          </p:nvSpPr>
          <p:spPr bwMode="auto">
            <a:xfrm flipV="1">
              <a:off x="3833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5" name="Line 228"/>
            <p:cNvSpPr>
              <a:spLocks noChangeShapeType="1"/>
            </p:cNvSpPr>
            <p:nvPr/>
          </p:nvSpPr>
          <p:spPr bwMode="auto">
            <a:xfrm flipV="1">
              <a:off x="3846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" name="Line 229"/>
            <p:cNvSpPr>
              <a:spLocks noChangeShapeType="1"/>
            </p:cNvSpPr>
            <p:nvPr/>
          </p:nvSpPr>
          <p:spPr bwMode="auto">
            <a:xfrm flipV="1">
              <a:off x="38576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7" name="Line 230"/>
            <p:cNvSpPr>
              <a:spLocks noChangeShapeType="1"/>
            </p:cNvSpPr>
            <p:nvPr/>
          </p:nvSpPr>
          <p:spPr bwMode="auto">
            <a:xfrm flipV="1">
              <a:off x="38687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8" name="Line 231"/>
            <p:cNvSpPr>
              <a:spLocks noChangeShapeType="1"/>
            </p:cNvSpPr>
            <p:nvPr/>
          </p:nvSpPr>
          <p:spPr bwMode="auto">
            <a:xfrm flipV="1">
              <a:off x="3879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9" name="Line 232"/>
            <p:cNvSpPr>
              <a:spLocks noChangeShapeType="1"/>
            </p:cNvSpPr>
            <p:nvPr/>
          </p:nvSpPr>
          <p:spPr bwMode="auto">
            <a:xfrm flipV="1">
              <a:off x="3890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0" name="Line 233"/>
            <p:cNvSpPr>
              <a:spLocks noChangeShapeType="1"/>
            </p:cNvSpPr>
            <p:nvPr/>
          </p:nvSpPr>
          <p:spPr bwMode="auto">
            <a:xfrm flipV="1">
              <a:off x="39036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1" name="Line 234"/>
            <p:cNvSpPr>
              <a:spLocks noChangeShapeType="1"/>
            </p:cNvSpPr>
            <p:nvPr/>
          </p:nvSpPr>
          <p:spPr bwMode="auto">
            <a:xfrm flipV="1">
              <a:off x="3914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2" name="Line 235"/>
            <p:cNvSpPr>
              <a:spLocks noChangeShapeType="1"/>
            </p:cNvSpPr>
            <p:nvPr/>
          </p:nvSpPr>
          <p:spPr bwMode="auto">
            <a:xfrm flipV="1">
              <a:off x="392588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3" name="Line 236"/>
            <p:cNvSpPr>
              <a:spLocks noChangeShapeType="1"/>
            </p:cNvSpPr>
            <p:nvPr/>
          </p:nvSpPr>
          <p:spPr bwMode="auto">
            <a:xfrm flipV="1">
              <a:off x="3937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4" name="Line 237"/>
            <p:cNvSpPr>
              <a:spLocks noChangeShapeType="1"/>
            </p:cNvSpPr>
            <p:nvPr/>
          </p:nvSpPr>
          <p:spPr bwMode="auto">
            <a:xfrm flipV="1">
              <a:off x="396081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5" name="Line 238"/>
            <p:cNvSpPr>
              <a:spLocks noChangeShapeType="1"/>
            </p:cNvSpPr>
            <p:nvPr/>
          </p:nvSpPr>
          <p:spPr bwMode="auto">
            <a:xfrm flipV="1">
              <a:off x="3970338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" name="Line 239"/>
            <p:cNvSpPr>
              <a:spLocks noChangeShapeType="1"/>
            </p:cNvSpPr>
            <p:nvPr/>
          </p:nvSpPr>
          <p:spPr bwMode="auto">
            <a:xfrm flipV="1">
              <a:off x="39814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7" name="Line 240"/>
            <p:cNvSpPr>
              <a:spLocks noChangeShapeType="1"/>
            </p:cNvSpPr>
            <p:nvPr/>
          </p:nvSpPr>
          <p:spPr bwMode="auto">
            <a:xfrm flipV="1">
              <a:off x="39925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" name="Line 241"/>
            <p:cNvSpPr>
              <a:spLocks noChangeShapeType="1"/>
            </p:cNvSpPr>
            <p:nvPr/>
          </p:nvSpPr>
          <p:spPr bwMode="auto">
            <a:xfrm flipV="1">
              <a:off x="40052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" name="Line 242"/>
            <p:cNvSpPr>
              <a:spLocks noChangeShapeType="1"/>
            </p:cNvSpPr>
            <p:nvPr/>
          </p:nvSpPr>
          <p:spPr bwMode="auto">
            <a:xfrm flipV="1">
              <a:off x="40179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0" name="Line 243"/>
            <p:cNvSpPr>
              <a:spLocks noChangeShapeType="1"/>
            </p:cNvSpPr>
            <p:nvPr/>
          </p:nvSpPr>
          <p:spPr bwMode="auto">
            <a:xfrm flipV="1">
              <a:off x="4029075" y="5815013"/>
              <a:ext cx="0" cy="187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1" name="Line 244"/>
            <p:cNvSpPr>
              <a:spLocks noChangeShapeType="1"/>
            </p:cNvSpPr>
            <p:nvPr/>
          </p:nvSpPr>
          <p:spPr bwMode="auto">
            <a:xfrm flipV="1">
              <a:off x="4040188" y="5951538"/>
              <a:ext cx="0" cy="50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" name="Line 245"/>
            <p:cNvSpPr>
              <a:spLocks noChangeShapeType="1"/>
            </p:cNvSpPr>
            <p:nvPr/>
          </p:nvSpPr>
          <p:spPr bwMode="auto">
            <a:xfrm flipV="1">
              <a:off x="4051300" y="5824538"/>
              <a:ext cx="0" cy="17780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3" name="Line 246"/>
            <p:cNvSpPr>
              <a:spLocks noChangeShapeType="1"/>
            </p:cNvSpPr>
            <p:nvPr/>
          </p:nvSpPr>
          <p:spPr bwMode="auto">
            <a:xfrm flipV="1">
              <a:off x="4062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4" name="Line 247"/>
            <p:cNvSpPr>
              <a:spLocks noChangeShapeType="1"/>
            </p:cNvSpPr>
            <p:nvPr/>
          </p:nvSpPr>
          <p:spPr bwMode="auto">
            <a:xfrm flipV="1">
              <a:off x="4075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5" name="Line 248"/>
            <p:cNvSpPr>
              <a:spLocks noChangeShapeType="1"/>
            </p:cNvSpPr>
            <p:nvPr/>
          </p:nvSpPr>
          <p:spPr bwMode="auto">
            <a:xfrm flipV="1">
              <a:off x="40846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6" name="Line 249"/>
            <p:cNvSpPr>
              <a:spLocks noChangeShapeType="1"/>
            </p:cNvSpPr>
            <p:nvPr/>
          </p:nvSpPr>
          <p:spPr bwMode="auto">
            <a:xfrm flipV="1">
              <a:off x="4095750" y="4508500"/>
              <a:ext cx="0" cy="14938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" name="Line 250"/>
            <p:cNvSpPr>
              <a:spLocks noChangeShapeType="1"/>
            </p:cNvSpPr>
            <p:nvPr/>
          </p:nvSpPr>
          <p:spPr bwMode="auto">
            <a:xfrm flipV="1">
              <a:off x="4106863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" name="Line 251"/>
            <p:cNvSpPr>
              <a:spLocks noChangeShapeType="1"/>
            </p:cNvSpPr>
            <p:nvPr/>
          </p:nvSpPr>
          <p:spPr bwMode="auto">
            <a:xfrm flipV="1">
              <a:off x="41179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" name="Line 252"/>
            <p:cNvSpPr>
              <a:spLocks noChangeShapeType="1"/>
            </p:cNvSpPr>
            <p:nvPr/>
          </p:nvSpPr>
          <p:spPr bwMode="auto">
            <a:xfrm flipV="1">
              <a:off x="4129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" name="Line 253"/>
            <p:cNvSpPr>
              <a:spLocks noChangeShapeType="1"/>
            </p:cNvSpPr>
            <p:nvPr/>
          </p:nvSpPr>
          <p:spPr bwMode="auto">
            <a:xfrm flipV="1">
              <a:off x="414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" name="Line 254"/>
            <p:cNvSpPr>
              <a:spLocks noChangeShapeType="1"/>
            </p:cNvSpPr>
            <p:nvPr/>
          </p:nvSpPr>
          <p:spPr bwMode="auto">
            <a:xfrm flipV="1">
              <a:off x="41989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" name="Line 255"/>
            <p:cNvSpPr>
              <a:spLocks noChangeShapeType="1"/>
            </p:cNvSpPr>
            <p:nvPr/>
          </p:nvSpPr>
          <p:spPr bwMode="auto">
            <a:xfrm flipV="1">
              <a:off x="4210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3" name="Line 256"/>
            <p:cNvSpPr>
              <a:spLocks noChangeShapeType="1"/>
            </p:cNvSpPr>
            <p:nvPr/>
          </p:nvSpPr>
          <p:spPr bwMode="auto">
            <a:xfrm flipV="1">
              <a:off x="4221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4" name="Line 257"/>
            <p:cNvSpPr>
              <a:spLocks noChangeShapeType="1"/>
            </p:cNvSpPr>
            <p:nvPr/>
          </p:nvSpPr>
          <p:spPr bwMode="auto">
            <a:xfrm flipV="1">
              <a:off x="42322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5" name="Line 258"/>
            <p:cNvSpPr>
              <a:spLocks noChangeShapeType="1"/>
            </p:cNvSpPr>
            <p:nvPr/>
          </p:nvSpPr>
          <p:spPr bwMode="auto">
            <a:xfrm flipV="1">
              <a:off x="42560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6" name="Line 259"/>
            <p:cNvSpPr>
              <a:spLocks noChangeShapeType="1"/>
            </p:cNvSpPr>
            <p:nvPr/>
          </p:nvSpPr>
          <p:spPr bwMode="auto">
            <a:xfrm flipV="1">
              <a:off x="427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" name="Line 260"/>
            <p:cNvSpPr>
              <a:spLocks noChangeShapeType="1"/>
            </p:cNvSpPr>
            <p:nvPr/>
          </p:nvSpPr>
          <p:spPr bwMode="auto">
            <a:xfrm flipV="1">
              <a:off x="4300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8" name="Line 261"/>
            <p:cNvSpPr>
              <a:spLocks noChangeShapeType="1"/>
            </p:cNvSpPr>
            <p:nvPr/>
          </p:nvSpPr>
          <p:spPr bwMode="auto">
            <a:xfrm flipV="1">
              <a:off x="4313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9" name="Line 262"/>
            <p:cNvSpPr>
              <a:spLocks noChangeShapeType="1"/>
            </p:cNvSpPr>
            <p:nvPr/>
          </p:nvSpPr>
          <p:spPr bwMode="auto">
            <a:xfrm flipV="1">
              <a:off x="4324350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0" name="Line 263"/>
            <p:cNvSpPr>
              <a:spLocks noChangeShapeType="1"/>
            </p:cNvSpPr>
            <p:nvPr/>
          </p:nvSpPr>
          <p:spPr bwMode="auto">
            <a:xfrm flipV="1">
              <a:off x="43354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1" name="Line 264"/>
            <p:cNvSpPr>
              <a:spLocks noChangeShapeType="1"/>
            </p:cNvSpPr>
            <p:nvPr/>
          </p:nvSpPr>
          <p:spPr bwMode="auto">
            <a:xfrm flipV="1">
              <a:off x="43465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2" name="Line 265"/>
            <p:cNvSpPr>
              <a:spLocks noChangeShapeType="1"/>
            </p:cNvSpPr>
            <p:nvPr/>
          </p:nvSpPr>
          <p:spPr bwMode="auto">
            <a:xfrm flipV="1">
              <a:off x="4360863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3" name="Line 266"/>
            <p:cNvSpPr>
              <a:spLocks noChangeShapeType="1"/>
            </p:cNvSpPr>
            <p:nvPr/>
          </p:nvSpPr>
          <p:spPr bwMode="auto">
            <a:xfrm flipV="1">
              <a:off x="4370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4" name="Line 267"/>
            <p:cNvSpPr>
              <a:spLocks noChangeShapeType="1"/>
            </p:cNvSpPr>
            <p:nvPr/>
          </p:nvSpPr>
          <p:spPr bwMode="auto">
            <a:xfrm flipV="1">
              <a:off x="4381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5" name="Line 268"/>
            <p:cNvSpPr>
              <a:spLocks noChangeShapeType="1"/>
            </p:cNvSpPr>
            <p:nvPr/>
          </p:nvSpPr>
          <p:spPr bwMode="auto">
            <a:xfrm flipV="1">
              <a:off x="43926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6" name="Line 269"/>
            <p:cNvSpPr>
              <a:spLocks noChangeShapeType="1"/>
            </p:cNvSpPr>
            <p:nvPr/>
          </p:nvSpPr>
          <p:spPr bwMode="auto">
            <a:xfrm flipV="1">
              <a:off x="4403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7" name="Line 270"/>
            <p:cNvSpPr>
              <a:spLocks noChangeShapeType="1"/>
            </p:cNvSpPr>
            <p:nvPr/>
          </p:nvSpPr>
          <p:spPr bwMode="auto">
            <a:xfrm flipV="1">
              <a:off x="4414838" y="5972175"/>
              <a:ext cx="0" cy="3016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" name="Line 271"/>
            <p:cNvSpPr>
              <a:spLocks noChangeShapeType="1"/>
            </p:cNvSpPr>
            <p:nvPr/>
          </p:nvSpPr>
          <p:spPr bwMode="auto">
            <a:xfrm flipV="1">
              <a:off x="44259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9" name="Line 272"/>
            <p:cNvSpPr>
              <a:spLocks noChangeShapeType="1"/>
            </p:cNvSpPr>
            <p:nvPr/>
          </p:nvSpPr>
          <p:spPr bwMode="auto">
            <a:xfrm flipV="1">
              <a:off x="44370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0" name="Line 273"/>
            <p:cNvSpPr>
              <a:spLocks noChangeShapeType="1"/>
            </p:cNvSpPr>
            <p:nvPr/>
          </p:nvSpPr>
          <p:spPr bwMode="auto">
            <a:xfrm flipV="1">
              <a:off x="4448175" y="5099050"/>
              <a:ext cx="0" cy="9032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1" name="Line 274"/>
            <p:cNvSpPr>
              <a:spLocks noChangeShapeType="1"/>
            </p:cNvSpPr>
            <p:nvPr/>
          </p:nvSpPr>
          <p:spPr bwMode="auto">
            <a:xfrm flipV="1">
              <a:off x="4460875" y="5756275"/>
              <a:ext cx="0" cy="24606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2" name="Line 275"/>
            <p:cNvSpPr>
              <a:spLocks noChangeShapeType="1"/>
            </p:cNvSpPr>
            <p:nvPr/>
          </p:nvSpPr>
          <p:spPr bwMode="auto">
            <a:xfrm flipV="1">
              <a:off x="4475163" y="5942013"/>
              <a:ext cx="0" cy="603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3" name="Line 276"/>
            <p:cNvSpPr>
              <a:spLocks noChangeShapeType="1"/>
            </p:cNvSpPr>
            <p:nvPr/>
          </p:nvSpPr>
          <p:spPr bwMode="auto">
            <a:xfrm flipV="1">
              <a:off x="44958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4" name="Line 277"/>
            <p:cNvSpPr>
              <a:spLocks noChangeShapeType="1"/>
            </p:cNvSpPr>
            <p:nvPr/>
          </p:nvSpPr>
          <p:spPr bwMode="auto">
            <a:xfrm flipV="1">
              <a:off x="45180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5" name="Line 278"/>
            <p:cNvSpPr>
              <a:spLocks noChangeShapeType="1"/>
            </p:cNvSpPr>
            <p:nvPr/>
          </p:nvSpPr>
          <p:spPr bwMode="auto">
            <a:xfrm flipV="1">
              <a:off x="45291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6" name="Line 279"/>
            <p:cNvSpPr>
              <a:spLocks noChangeShapeType="1"/>
            </p:cNvSpPr>
            <p:nvPr/>
          </p:nvSpPr>
          <p:spPr bwMode="auto">
            <a:xfrm flipV="1">
              <a:off x="45402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7" name="Line 280"/>
            <p:cNvSpPr>
              <a:spLocks noChangeShapeType="1"/>
            </p:cNvSpPr>
            <p:nvPr/>
          </p:nvSpPr>
          <p:spPr bwMode="auto">
            <a:xfrm flipV="1">
              <a:off x="4551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8" name="Line 281"/>
            <p:cNvSpPr>
              <a:spLocks noChangeShapeType="1"/>
            </p:cNvSpPr>
            <p:nvPr/>
          </p:nvSpPr>
          <p:spPr bwMode="auto">
            <a:xfrm flipV="1">
              <a:off x="45751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9" name="Line 282"/>
            <p:cNvSpPr>
              <a:spLocks noChangeShapeType="1"/>
            </p:cNvSpPr>
            <p:nvPr/>
          </p:nvSpPr>
          <p:spPr bwMode="auto">
            <a:xfrm flipV="1">
              <a:off x="45847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0" name="Line 283"/>
            <p:cNvSpPr>
              <a:spLocks noChangeShapeType="1"/>
            </p:cNvSpPr>
            <p:nvPr/>
          </p:nvSpPr>
          <p:spPr bwMode="auto">
            <a:xfrm flipV="1">
              <a:off x="4597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1" name="Line 284"/>
            <p:cNvSpPr>
              <a:spLocks noChangeShapeType="1"/>
            </p:cNvSpPr>
            <p:nvPr/>
          </p:nvSpPr>
          <p:spPr bwMode="auto">
            <a:xfrm flipV="1">
              <a:off x="46085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2" name="Line 285"/>
            <p:cNvSpPr>
              <a:spLocks noChangeShapeType="1"/>
            </p:cNvSpPr>
            <p:nvPr/>
          </p:nvSpPr>
          <p:spPr bwMode="auto">
            <a:xfrm flipV="1">
              <a:off x="4621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3" name="Line 286"/>
            <p:cNvSpPr>
              <a:spLocks noChangeShapeType="1"/>
            </p:cNvSpPr>
            <p:nvPr/>
          </p:nvSpPr>
          <p:spPr bwMode="auto">
            <a:xfrm flipV="1">
              <a:off x="4654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4" name="Line 287"/>
            <p:cNvSpPr>
              <a:spLocks noChangeShapeType="1"/>
            </p:cNvSpPr>
            <p:nvPr/>
          </p:nvSpPr>
          <p:spPr bwMode="auto">
            <a:xfrm flipV="1">
              <a:off x="4665663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5" name="Line 288"/>
            <p:cNvSpPr>
              <a:spLocks noChangeShapeType="1"/>
            </p:cNvSpPr>
            <p:nvPr/>
          </p:nvSpPr>
          <p:spPr bwMode="auto">
            <a:xfrm flipV="1">
              <a:off x="467677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6" name="Line 289"/>
            <p:cNvSpPr>
              <a:spLocks noChangeShapeType="1"/>
            </p:cNvSpPr>
            <p:nvPr/>
          </p:nvSpPr>
          <p:spPr bwMode="auto">
            <a:xfrm flipV="1">
              <a:off x="4689475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7" name="Line 290"/>
            <p:cNvSpPr>
              <a:spLocks noChangeShapeType="1"/>
            </p:cNvSpPr>
            <p:nvPr/>
          </p:nvSpPr>
          <p:spPr bwMode="auto">
            <a:xfrm flipV="1">
              <a:off x="4756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8" name="Line 291"/>
            <p:cNvSpPr>
              <a:spLocks noChangeShapeType="1"/>
            </p:cNvSpPr>
            <p:nvPr/>
          </p:nvSpPr>
          <p:spPr bwMode="auto">
            <a:xfrm flipV="1">
              <a:off x="4803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9" name="Line 292"/>
            <p:cNvSpPr>
              <a:spLocks noChangeShapeType="1"/>
            </p:cNvSpPr>
            <p:nvPr/>
          </p:nvSpPr>
          <p:spPr bwMode="auto">
            <a:xfrm flipV="1">
              <a:off x="48609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0" name="Line 293"/>
            <p:cNvSpPr>
              <a:spLocks noChangeShapeType="1"/>
            </p:cNvSpPr>
            <p:nvPr/>
          </p:nvSpPr>
          <p:spPr bwMode="auto">
            <a:xfrm flipV="1">
              <a:off x="4881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1" name="Line 294"/>
            <p:cNvSpPr>
              <a:spLocks noChangeShapeType="1"/>
            </p:cNvSpPr>
            <p:nvPr/>
          </p:nvSpPr>
          <p:spPr bwMode="auto">
            <a:xfrm flipV="1">
              <a:off x="4903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2" name="Line 295"/>
            <p:cNvSpPr>
              <a:spLocks noChangeShapeType="1"/>
            </p:cNvSpPr>
            <p:nvPr/>
          </p:nvSpPr>
          <p:spPr bwMode="auto">
            <a:xfrm flipV="1">
              <a:off x="49149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3" name="Line 296"/>
            <p:cNvSpPr>
              <a:spLocks noChangeShapeType="1"/>
            </p:cNvSpPr>
            <p:nvPr/>
          </p:nvSpPr>
          <p:spPr bwMode="auto">
            <a:xfrm flipV="1">
              <a:off x="4926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4" name="Line 297"/>
            <p:cNvSpPr>
              <a:spLocks noChangeShapeType="1"/>
            </p:cNvSpPr>
            <p:nvPr/>
          </p:nvSpPr>
          <p:spPr bwMode="auto">
            <a:xfrm flipV="1">
              <a:off x="4951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5" name="Line 298"/>
            <p:cNvSpPr>
              <a:spLocks noChangeShapeType="1"/>
            </p:cNvSpPr>
            <p:nvPr/>
          </p:nvSpPr>
          <p:spPr bwMode="auto">
            <a:xfrm flipV="1">
              <a:off x="4962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6" name="Line 299"/>
            <p:cNvSpPr>
              <a:spLocks noChangeShapeType="1"/>
            </p:cNvSpPr>
            <p:nvPr/>
          </p:nvSpPr>
          <p:spPr bwMode="auto">
            <a:xfrm flipV="1">
              <a:off x="49847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7" name="Line 300"/>
            <p:cNvSpPr>
              <a:spLocks noChangeShapeType="1"/>
            </p:cNvSpPr>
            <p:nvPr/>
          </p:nvSpPr>
          <p:spPr bwMode="auto">
            <a:xfrm flipV="1">
              <a:off x="49958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" name="Line 301"/>
            <p:cNvSpPr>
              <a:spLocks noChangeShapeType="1"/>
            </p:cNvSpPr>
            <p:nvPr/>
          </p:nvSpPr>
          <p:spPr bwMode="auto">
            <a:xfrm flipV="1">
              <a:off x="50180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9" name="Line 302"/>
            <p:cNvSpPr>
              <a:spLocks noChangeShapeType="1"/>
            </p:cNvSpPr>
            <p:nvPr/>
          </p:nvSpPr>
          <p:spPr bwMode="auto">
            <a:xfrm flipV="1">
              <a:off x="50530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0" name="Line 303"/>
            <p:cNvSpPr>
              <a:spLocks noChangeShapeType="1"/>
            </p:cNvSpPr>
            <p:nvPr/>
          </p:nvSpPr>
          <p:spPr bwMode="auto">
            <a:xfrm flipV="1">
              <a:off x="50641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1" name="Line 304"/>
            <p:cNvSpPr>
              <a:spLocks noChangeShapeType="1"/>
            </p:cNvSpPr>
            <p:nvPr/>
          </p:nvSpPr>
          <p:spPr bwMode="auto">
            <a:xfrm flipV="1">
              <a:off x="50752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2" name="Line 305"/>
            <p:cNvSpPr>
              <a:spLocks noChangeShapeType="1"/>
            </p:cNvSpPr>
            <p:nvPr/>
          </p:nvSpPr>
          <p:spPr bwMode="auto">
            <a:xfrm flipV="1">
              <a:off x="5086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3" name="Line 306"/>
            <p:cNvSpPr>
              <a:spLocks noChangeShapeType="1"/>
            </p:cNvSpPr>
            <p:nvPr/>
          </p:nvSpPr>
          <p:spPr bwMode="auto">
            <a:xfrm flipV="1">
              <a:off x="5099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4" name="Line 307"/>
            <p:cNvSpPr>
              <a:spLocks noChangeShapeType="1"/>
            </p:cNvSpPr>
            <p:nvPr/>
          </p:nvSpPr>
          <p:spPr bwMode="auto">
            <a:xfrm flipV="1">
              <a:off x="5110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5" name="Line 308"/>
            <p:cNvSpPr>
              <a:spLocks noChangeShapeType="1"/>
            </p:cNvSpPr>
            <p:nvPr/>
          </p:nvSpPr>
          <p:spPr bwMode="auto">
            <a:xfrm flipV="1">
              <a:off x="51212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6" name="Line 309"/>
            <p:cNvSpPr>
              <a:spLocks noChangeShapeType="1"/>
            </p:cNvSpPr>
            <p:nvPr/>
          </p:nvSpPr>
          <p:spPr bwMode="auto">
            <a:xfrm flipV="1">
              <a:off x="51323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7" name="Line 310"/>
            <p:cNvSpPr>
              <a:spLocks noChangeShapeType="1"/>
            </p:cNvSpPr>
            <p:nvPr/>
          </p:nvSpPr>
          <p:spPr bwMode="auto">
            <a:xfrm flipV="1">
              <a:off x="5143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" name="Line 311"/>
            <p:cNvSpPr>
              <a:spLocks noChangeShapeType="1"/>
            </p:cNvSpPr>
            <p:nvPr/>
          </p:nvSpPr>
          <p:spPr bwMode="auto">
            <a:xfrm flipV="1">
              <a:off x="51562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9" name="Line 312"/>
            <p:cNvSpPr>
              <a:spLocks noChangeShapeType="1"/>
            </p:cNvSpPr>
            <p:nvPr/>
          </p:nvSpPr>
          <p:spPr bwMode="auto">
            <a:xfrm flipV="1">
              <a:off x="51673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0" name="Line 313"/>
            <p:cNvSpPr>
              <a:spLocks noChangeShapeType="1"/>
            </p:cNvSpPr>
            <p:nvPr/>
          </p:nvSpPr>
          <p:spPr bwMode="auto">
            <a:xfrm flipV="1">
              <a:off x="5178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1" name="Line 314"/>
            <p:cNvSpPr>
              <a:spLocks noChangeShapeType="1"/>
            </p:cNvSpPr>
            <p:nvPr/>
          </p:nvSpPr>
          <p:spPr bwMode="auto">
            <a:xfrm flipV="1">
              <a:off x="51895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2" name="Line 315"/>
            <p:cNvSpPr>
              <a:spLocks noChangeShapeType="1"/>
            </p:cNvSpPr>
            <p:nvPr/>
          </p:nvSpPr>
          <p:spPr bwMode="auto">
            <a:xfrm flipV="1">
              <a:off x="524668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3" name="Line 316"/>
            <p:cNvSpPr>
              <a:spLocks noChangeShapeType="1"/>
            </p:cNvSpPr>
            <p:nvPr/>
          </p:nvSpPr>
          <p:spPr bwMode="auto">
            <a:xfrm flipV="1">
              <a:off x="5257800" y="5873750"/>
              <a:ext cx="0" cy="12858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4" name="Line 317"/>
            <p:cNvSpPr>
              <a:spLocks noChangeShapeType="1"/>
            </p:cNvSpPr>
            <p:nvPr/>
          </p:nvSpPr>
          <p:spPr bwMode="auto">
            <a:xfrm flipV="1">
              <a:off x="5270500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5" name="Line 318"/>
            <p:cNvSpPr>
              <a:spLocks noChangeShapeType="1"/>
            </p:cNvSpPr>
            <p:nvPr/>
          </p:nvSpPr>
          <p:spPr bwMode="auto">
            <a:xfrm flipV="1">
              <a:off x="529272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6" name="Line 319"/>
            <p:cNvSpPr>
              <a:spLocks noChangeShapeType="1"/>
            </p:cNvSpPr>
            <p:nvPr/>
          </p:nvSpPr>
          <p:spPr bwMode="auto">
            <a:xfrm flipV="1">
              <a:off x="53038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7" name="Line 320"/>
            <p:cNvSpPr>
              <a:spLocks noChangeShapeType="1"/>
            </p:cNvSpPr>
            <p:nvPr/>
          </p:nvSpPr>
          <p:spPr bwMode="auto">
            <a:xfrm flipV="1">
              <a:off x="5326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" name="Line 321"/>
            <p:cNvSpPr>
              <a:spLocks noChangeShapeType="1"/>
            </p:cNvSpPr>
            <p:nvPr/>
          </p:nvSpPr>
          <p:spPr bwMode="auto">
            <a:xfrm flipV="1">
              <a:off x="5337175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9" name="Line 322"/>
            <p:cNvSpPr>
              <a:spLocks noChangeShapeType="1"/>
            </p:cNvSpPr>
            <p:nvPr/>
          </p:nvSpPr>
          <p:spPr bwMode="auto">
            <a:xfrm flipV="1">
              <a:off x="53609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0" name="Line 323"/>
            <p:cNvSpPr>
              <a:spLocks noChangeShapeType="1"/>
            </p:cNvSpPr>
            <p:nvPr/>
          </p:nvSpPr>
          <p:spPr bwMode="auto">
            <a:xfrm flipV="1">
              <a:off x="53705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1" name="Line 324"/>
            <p:cNvSpPr>
              <a:spLocks noChangeShapeType="1"/>
            </p:cNvSpPr>
            <p:nvPr/>
          </p:nvSpPr>
          <p:spPr bwMode="auto">
            <a:xfrm flipV="1">
              <a:off x="5381625" y="3014663"/>
              <a:ext cx="0" cy="298767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2" name="Line 325"/>
            <p:cNvSpPr>
              <a:spLocks noChangeShapeType="1"/>
            </p:cNvSpPr>
            <p:nvPr/>
          </p:nvSpPr>
          <p:spPr bwMode="auto">
            <a:xfrm flipV="1">
              <a:off x="5394325" y="4911725"/>
              <a:ext cx="0" cy="10906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3" name="Line 326"/>
            <p:cNvSpPr>
              <a:spLocks noChangeShapeType="1"/>
            </p:cNvSpPr>
            <p:nvPr/>
          </p:nvSpPr>
          <p:spPr bwMode="auto">
            <a:xfrm flipV="1">
              <a:off x="5407025" y="5845175"/>
              <a:ext cx="0" cy="157163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" name="Line 327"/>
            <p:cNvSpPr>
              <a:spLocks noChangeShapeType="1"/>
            </p:cNvSpPr>
            <p:nvPr/>
          </p:nvSpPr>
          <p:spPr bwMode="auto">
            <a:xfrm flipV="1">
              <a:off x="54181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5" name="Line 328"/>
            <p:cNvSpPr>
              <a:spLocks noChangeShapeType="1"/>
            </p:cNvSpPr>
            <p:nvPr/>
          </p:nvSpPr>
          <p:spPr bwMode="auto">
            <a:xfrm flipV="1">
              <a:off x="54625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6" name="Line 329"/>
            <p:cNvSpPr>
              <a:spLocks noChangeShapeType="1"/>
            </p:cNvSpPr>
            <p:nvPr/>
          </p:nvSpPr>
          <p:spPr bwMode="auto">
            <a:xfrm flipV="1">
              <a:off x="5475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7" name="Line 330"/>
            <p:cNvSpPr>
              <a:spLocks noChangeShapeType="1"/>
            </p:cNvSpPr>
            <p:nvPr/>
          </p:nvSpPr>
          <p:spPr bwMode="auto">
            <a:xfrm flipV="1">
              <a:off x="548481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8" name="Line 331"/>
            <p:cNvSpPr>
              <a:spLocks noChangeShapeType="1"/>
            </p:cNvSpPr>
            <p:nvPr/>
          </p:nvSpPr>
          <p:spPr bwMode="auto">
            <a:xfrm flipV="1">
              <a:off x="5497513" y="5922963"/>
              <a:ext cx="0" cy="79375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9" name="Line 332"/>
            <p:cNvSpPr>
              <a:spLocks noChangeShapeType="1"/>
            </p:cNvSpPr>
            <p:nvPr/>
          </p:nvSpPr>
          <p:spPr bwMode="auto">
            <a:xfrm flipV="1">
              <a:off x="5508625" y="5962650"/>
              <a:ext cx="0" cy="39688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0" name="Line 333"/>
            <p:cNvSpPr>
              <a:spLocks noChangeShapeType="1"/>
            </p:cNvSpPr>
            <p:nvPr/>
          </p:nvSpPr>
          <p:spPr bwMode="auto">
            <a:xfrm flipV="1">
              <a:off x="5519738" y="5962650"/>
              <a:ext cx="0" cy="39688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1" name="Line 334"/>
            <p:cNvSpPr>
              <a:spLocks noChangeShapeType="1"/>
            </p:cNvSpPr>
            <p:nvPr/>
          </p:nvSpPr>
          <p:spPr bwMode="auto">
            <a:xfrm flipV="1">
              <a:off x="55530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2" name="Line 335"/>
            <p:cNvSpPr>
              <a:spLocks noChangeShapeType="1"/>
            </p:cNvSpPr>
            <p:nvPr/>
          </p:nvSpPr>
          <p:spPr bwMode="auto">
            <a:xfrm flipV="1">
              <a:off x="5599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3" name="Line 336"/>
            <p:cNvSpPr>
              <a:spLocks noChangeShapeType="1"/>
            </p:cNvSpPr>
            <p:nvPr/>
          </p:nvSpPr>
          <p:spPr bwMode="auto">
            <a:xfrm flipV="1">
              <a:off x="56118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4" name="Line 337"/>
            <p:cNvSpPr>
              <a:spLocks noChangeShapeType="1"/>
            </p:cNvSpPr>
            <p:nvPr/>
          </p:nvSpPr>
          <p:spPr bwMode="auto">
            <a:xfrm flipV="1">
              <a:off x="5634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5" name="Line 338"/>
            <p:cNvSpPr>
              <a:spLocks noChangeShapeType="1"/>
            </p:cNvSpPr>
            <p:nvPr/>
          </p:nvSpPr>
          <p:spPr bwMode="auto">
            <a:xfrm flipV="1">
              <a:off x="56673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6" name="Line 339"/>
            <p:cNvSpPr>
              <a:spLocks noChangeShapeType="1"/>
            </p:cNvSpPr>
            <p:nvPr/>
          </p:nvSpPr>
          <p:spPr bwMode="auto">
            <a:xfrm flipV="1">
              <a:off x="567848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7" name="Line 340"/>
            <p:cNvSpPr>
              <a:spLocks noChangeShapeType="1"/>
            </p:cNvSpPr>
            <p:nvPr/>
          </p:nvSpPr>
          <p:spPr bwMode="auto">
            <a:xfrm flipV="1">
              <a:off x="57261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8" name="Line 341"/>
            <p:cNvSpPr>
              <a:spLocks noChangeShapeType="1"/>
            </p:cNvSpPr>
            <p:nvPr/>
          </p:nvSpPr>
          <p:spPr bwMode="auto">
            <a:xfrm flipV="1">
              <a:off x="57372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" name="Line 342"/>
            <p:cNvSpPr>
              <a:spLocks noChangeShapeType="1"/>
            </p:cNvSpPr>
            <p:nvPr/>
          </p:nvSpPr>
          <p:spPr bwMode="auto">
            <a:xfrm flipV="1">
              <a:off x="5748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" name="Line 343"/>
            <p:cNvSpPr>
              <a:spLocks noChangeShapeType="1"/>
            </p:cNvSpPr>
            <p:nvPr/>
          </p:nvSpPr>
          <p:spPr bwMode="auto">
            <a:xfrm flipV="1">
              <a:off x="57610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1" name="Line 344"/>
            <p:cNvSpPr>
              <a:spLocks noChangeShapeType="1"/>
            </p:cNvSpPr>
            <p:nvPr/>
          </p:nvSpPr>
          <p:spPr bwMode="auto">
            <a:xfrm flipV="1">
              <a:off x="57705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2" name="Line 345"/>
            <p:cNvSpPr>
              <a:spLocks noChangeShapeType="1"/>
            </p:cNvSpPr>
            <p:nvPr/>
          </p:nvSpPr>
          <p:spPr bwMode="auto">
            <a:xfrm flipV="1">
              <a:off x="5815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3" name="Line 346"/>
            <p:cNvSpPr>
              <a:spLocks noChangeShapeType="1"/>
            </p:cNvSpPr>
            <p:nvPr/>
          </p:nvSpPr>
          <p:spPr bwMode="auto">
            <a:xfrm flipV="1">
              <a:off x="5837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4" name="Line 347"/>
            <p:cNvSpPr>
              <a:spLocks noChangeShapeType="1"/>
            </p:cNvSpPr>
            <p:nvPr/>
          </p:nvSpPr>
          <p:spPr bwMode="auto">
            <a:xfrm flipV="1">
              <a:off x="58610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5" name="Line 348"/>
            <p:cNvSpPr>
              <a:spLocks noChangeShapeType="1"/>
            </p:cNvSpPr>
            <p:nvPr/>
          </p:nvSpPr>
          <p:spPr bwMode="auto">
            <a:xfrm flipV="1">
              <a:off x="58959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6" name="Line 349"/>
            <p:cNvSpPr>
              <a:spLocks noChangeShapeType="1"/>
            </p:cNvSpPr>
            <p:nvPr/>
          </p:nvSpPr>
          <p:spPr bwMode="auto">
            <a:xfrm flipV="1">
              <a:off x="59404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7" name="Line 350"/>
            <p:cNvSpPr>
              <a:spLocks noChangeShapeType="1"/>
            </p:cNvSpPr>
            <p:nvPr/>
          </p:nvSpPr>
          <p:spPr bwMode="auto">
            <a:xfrm flipV="1">
              <a:off x="595312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8" name="Line 351"/>
            <p:cNvSpPr>
              <a:spLocks noChangeShapeType="1"/>
            </p:cNvSpPr>
            <p:nvPr/>
          </p:nvSpPr>
          <p:spPr bwMode="auto">
            <a:xfrm flipV="1">
              <a:off x="59753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9" name="Line 352"/>
            <p:cNvSpPr>
              <a:spLocks noChangeShapeType="1"/>
            </p:cNvSpPr>
            <p:nvPr/>
          </p:nvSpPr>
          <p:spPr bwMode="auto">
            <a:xfrm flipV="1">
              <a:off x="59864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0" name="Line 353"/>
            <p:cNvSpPr>
              <a:spLocks noChangeShapeType="1"/>
            </p:cNvSpPr>
            <p:nvPr/>
          </p:nvSpPr>
          <p:spPr bwMode="auto">
            <a:xfrm flipV="1">
              <a:off x="6008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1" name="Line 354"/>
            <p:cNvSpPr>
              <a:spLocks noChangeShapeType="1"/>
            </p:cNvSpPr>
            <p:nvPr/>
          </p:nvSpPr>
          <p:spPr bwMode="auto">
            <a:xfrm flipV="1">
              <a:off x="6032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2" name="Line 355"/>
            <p:cNvSpPr>
              <a:spLocks noChangeShapeType="1"/>
            </p:cNvSpPr>
            <p:nvPr/>
          </p:nvSpPr>
          <p:spPr bwMode="auto">
            <a:xfrm flipV="1">
              <a:off x="6043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" name="Line 356"/>
            <p:cNvSpPr>
              <a:spLocks noChangeShapeType="1"/>
            </p:cNvSpPr>
            <p:nvPr/>
          </p:nvSpPr>
          <p:spPr bwMode="auto">
            <a:xfrm flipV="1">
              <a:off x="60547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4" name="Line 357"/>
            <p:cNvSpPr>
              <a:spLocks noChangeShapeType="1"/>
            </p:cNvSpPr>
            <p:nvPr/>
          </p:nvSpPr>
          <p:spPr bwMode="auto">
            <a:xfrm flipV="1">
              <a:off x="60785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5" name="Line 358"/>
            <p:cNvSpPr>
              <a:spLocks noChangeShapeType="1"/>
            </p:cNvSpPr>
            <p:nvPr/>
          </p:nvSpPr>
          <p:spPr bwMode="auto">
            <a:xfrm flipV="1">
              <a:off x="6100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6" name="Line 359"/>
            <p:cNvSpPr>
              <a:spLocks noChangeShapeType="1"/>
            </p:cNvSpPr>
            <p:nvPr/>
          </p:nvSpPr>
          <p:spPr bwMode="auto">
            <a:xfrm flipV="1">
              <a:off x="6111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7" name="Line 360"/>
            <p:cNvSpPr>
              <a:spLocks noChangeShapeType="1"/>
            </p:cNvSpPr>
            <p:nvPr/>
          </p:nvSpPr>
          <p:spPr bwMode="auto">
            <a:xfrm flipV="1">
              <a:off x="6122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8" name="Line 361"/>
            <p:cNvSpPr>
              <a:spLocks noChangeShapeType="1"/>
            </p:cNvSpPr>
            <p:nvPr/>
          </p:nvSpPr>
          <p:spPr bwMode="auto">
            <a:xfrm flipV="1">
              <a:off x="61563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9" name="Line 362"/>
            <p:cNvSpPr>
              <a:spLocks noChangeShapeType="1"/>
            </p:cNvSpPr>
            <p:nvPr/>
          </p:nvSpPr>
          <p:spPr bwMode="auto">
            <a:xfrm flipV="1">
              <a:off x="61674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0" name="Line 363"/>
            <p:cNvSpPr>
              <a:spLocks noChangeShapeType="1"/>
            </p:cNvSpPr>
            <p:nvPr/>
          </p:nvSpPr>
          <p:spPr bwMode="auto">
            <a:xfrm flipV="1">
              <a:off x="61785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1" name="Line 364"/>
            <p:cNvSpPr>
              <a:spLocks noChangeShapeType="1"/>
            </p:cNvSpPr>
            <p:nvPr/>
          </p:nvSpPr>
          <p:spPr bwMode="auto">
            <a:xfrm flipV="1">
              <a:off x="61928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2" name="Line 365"/>
            <p:cNvSpPr>
              <a:spLocks noChangeShapeType="1"/>
            </p:cNvSpPr>
            <p:nvPr/>
          </p:nvSpPr>
          <p:spPr bwMode="auto">
            <a:xfrm flipV="1">
              <a:off x="6203950" y="4027488"/>
              <a:ext cx="0" cy="197485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3" name="Line 366"/>
            <p:cNvSpPr>
              <a:spLocks noChangeShapeType="1"/>
            </p:cNvSpPr>
            <p:nvPr/>
          </p:nvSpPr>
          <p:spPr bwMode="auto">
            <a:xfrm flipV="1">
              <a:off x="6215063" y="5256213"/>
              <a:ext cx="0" cy="746125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4" name="Line 367"/>
            <p:cNvSpPr>
              <a:spLocks noChangeShapeType="1"/>
            </p:cNvSpPr>
            <p:nvPr/>
          </p:nvSpPr>
          <p:spPr bwMode="auto">
            <a:xfrm flipV="1">
              <a:off x="62372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5" name="Line 368"/>
            <p:cNvSpPr>
              <a:spLocks noChangeShapeType="1"/>
            </p:cNvSpPr>
            <p:nvPr/>
          </p:nvSpPr>
          <p:spPr bwMode="auto">
            <a:xfrm flipV="1">
              <a:off x="62817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6" name="Line 369"/>
            <p:cNvSpPr>
              <a:spLocks noChangeShapeType="1"/>
            </p:cNvSpPr>
            <p:nvPr/>
          </p:nvSpPr>
          <p:spPr bwMode="auto">
            <a:xfrm flipV="1">
              <a:off x="6305550" y="5922963"/>
              <a:ext cx="0" cy="7937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7" name="Line 370"/>
            <p:cNvSpPr>
              <a:spLocks noChangeShapeType="1"/>
            </p:cNvSpPr>
            <p:nvPr/>
          </p:nvSpPr>
          <p:spPr bwMode="auto">
            <a:xfrm flipV="1">
              <a:off x="631825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8" name="Line 371"/>
            <p:cNvSpPr>
              <a:spLocks noChangeShapeType="1"/>
            </p:cNvSpPr>
            <p:nvPr/>
          </p:nvSpPr>
          <p:spPr bwMode="auto">
            <a:xfrm flipV="1">
              <a:off x="63277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" name="Line 372"/>
            <p:cNvSpPr>
              <a:spLocks noChangeShapeType="1"/>
            </p:cNvSpPr>
            <p:nvPr/>
          </p:nvSpPr>
          <p:spPr bwMode="auto">
            <a:xfrm flipV="1">
              <a:off x="63754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0" name="Line 373"/>
            <p:cNvSpPr>
              <a:spLocks noChangeShapeType="1"/>
            </p:cNvSpPr>
            <p:nvPr/>
          </p:nvSpPr>
          <p:spPr bwMode="auto">
            <a:xfrm flipV="1">
              <a:off x="6432550" y="5845175"/>
              <a:ext cx="0" cy="157163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1" name="Line 374"/>
            <p:cNvSpPr>
              <a:spLocks noChangeShapeType="1"/>
            </p:cNvSpPr>
            <p:nvPr/>
          </p:nvSpPr>
          <p:spPr bwMode="auto">
            <a:xfrm flipV="1">
              <a:off x="6442075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2" name="Line 375"/>
            <p:cNvSpPr>
              <a:spLocks noChangeShapeType="1"/>
            </p:cNvSpPr>
            <p:nvPr/>
          </p:nvSpPr>
          <p:spPr bwMode="auto">
            <a:xfrm flipV="1">
              <a:off x="64531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3" name="Line 376"/>
            <p:cNvSpPr>
              <a:spLocks noChangeShapeType="1"/>
            </p:cNvSpPr>
            <p:nvPr/>
          </p:nvSpPr>
          <p:spPr bwMode="auto">
            <a:xfrm flipV="1">
              <a:off x="65103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4" name="Line 377"/>
            <p:cNvSpPr>
              <a:spLocks noChangeShapeType="1"/>
            </p:cNvSpPr>
            <p:nvPr/>
          </p:nvSpPr>
          <p:spPr bwMode="auto">
            <a:xfrm flipV="1">
              <a:off x="65468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5" name="Line 378"/>
            <p:cNvSpPr>
              <a:spLocks noChangeShapeType="1"/>
            </p:cNvSpPr>
            <p:nvPr/>
          </p:nvSpPr>
          <p:spPr bwMode="auto">
            <a:xfrm flipV="1">
              <a:off x="65674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6" name="Line 379"/>
            <p:cNvSpPr>
              <a:spLocks noChangeShapeType="1"/>
            </p:cNvSpPr>
            <p:nvPr/>
          </p:nvSpPr>
          <p:spPr bwMode="auto">
            <a:xfrm flipV="1">
              <a:off x="66008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7" name="Line 380"/>
            <p:cNvSpPr>
              <a:spLocks noChangeShapeType="1"/>
            </p:cNvSpPr>
            <p:nvPr/>
          </p:nvSpPr>
          <p:spPr bwMode="auto">
            <a:xfrm flipV="1">
              <a:off x="66341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8" name="Line 381"/>
            <p:cNvSpPr>
              <a:spLocks noChangeShapeType="1"/>
            </p:cNvSpPr>
            <p:nvPr/>
          </p:nvSpPr>
          <p:spPr bwMode="auto">
            <a:xfrm flipV="1">
              <a:off x="6661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9" name="Line 382"/>
            <p:cNvSpPr>
              <a:spLocks noChangeShapeType="1"/>
            </p:cNvSpPr>
            <p:nvPr/>
          </p:nvSpPr>
          <p:spPr bwMode="auto">
            <a:xfrm flipV="1">
              <a:off x="6670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0" name="Line 383"/>
            <p:cNvSpPr>
              <a:spLocks noChangeShapeType="1"/>
            </p:cNvSpPr>
            <p:nvPr/>
          </p:nvSpPr>
          <p:spPr bwMode="auto">
            <a:xfrm flipV="1">
              <a:off x="66817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1" name="Line 384"/>
            <p:cNvSpPr>
              <a:spLocks noChangeShapeType="1"/>
            </p:cNvSpPr>
            <p:nvPr/>
          </p:nvSpPr>
          <p:spPr bwMode="auto">
            <a:xfrm flipV="1">
              <a:off x="67040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2" name="Line 385"/>
            <p:cNvSpPr>
              <a:spLocks noChangeShapeType="1"/>
            </p:cNvSpPr>
            <p:nvPr/>
          </p:nvSpPr>
          <p:spPr bwMode="auto">
            <a:xfrm flipV="1">
              <a:off x="67262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3" name="Line 386"/>
            <p:cNvSpPr>
              <a:spLocks noChangeShapeType="1"/>
            </p:cNvSpPr>
            <p:nvPr/>
          </p:nvSpPr>
          <p:spPr bwMode="auto">
            <a:xfrm flipV="1">
              <a:off x="679450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4" name="Line 387"/>
            <p:cNvSpPr>
              <a:spLocks noChangeShapeType="1"/>
            </p:cNvSpPr>
            <p:nvPr/>
          </p:nvSpPr>
          <p:spPr bwMode="auto">
            <a:xfrm flipV="1">
              <a:off x="6805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5" name="Line 388"/>
            <p:cNvSpPr>
              <a:spLocks noChangeShapeType="1"/>
            </p:cNvSpPr>
            <p:nvPr/>
          </p:nvSpPr>
          <p:spPr bwMode="auto">
            <a:xfrm flipV="1">
              <a:off x="68183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6" name="Line 389"/>
            <p:cNvSpPr>
              <a:spLocks noChangeShapeType="1"/>
            </p:cNvSpPr>
            <p:nvPr/>
          </p:nvSpPr>
          <p:spPr bwMode="auto">
            <a:xfrm flipV="1">
              <a:off x="68294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7" name="Line 390"/>
            <p:cNvSpPr>
              <a:spLocks noChangeShapeType="1"/>
            </p:cNvSpPr>
            <p:nvPr/>
          </p:nvSpPr>
          <p:spPr bwMode="auto">
            <a:xfrm flipV="1">
              <a:off x="69199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8" name="Line 391"/>
            <p:cNvSpPr>
              <a:spLocks noChangeShapeType="1"/>
            </p:cNvSpPr>
            <p:nvPr/>
          </p:nvSpPr>
          <p:spPr bwMode="auto">
            <a:xfrm flipV="1">
              <a:off x="69326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9" name="Line 392"/>
            <p:cNvSpPr>
              <a:spLocks noChangeShapeType="1"/>
            </p:cNvSpPr>
            <p:nvPr/>
          </p:nvSpPr>
          <p:spPr bwMode="auto">
            <a:xfrm flipV="1">
              <a:off x="6989763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0" name="Line 393"/>
            <p:cNvSpPr>
              <a:spLocks noChangeShapeType="1"/>
            </p:cNvSpPr>
            <p:nvPr/>
          </p:nvSpPr>
          <p:spPr bwMode="auto">
            <a:xfrm flipV="1">
              <a:off x="7000875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1" name="Line 394"/>
            <p:cNvSpPr>
              <a:spLocks noChangeShapeType="1"/>
            </p:cNvSpPr>
            <p:nvPr/>
          </p:nvSpPr>
          <p:spPr bwMode="auto">
            <a:xfrm flipV="1">
              <a:off x="70119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2" name="Line 395"/>
            <p:cNvSpPr>
              <a:spLocks noChangeShapeType="1"/>
            </p:cNvSpPr>
            <p:nvPr/>
          </p:nvSpPr>
          <p:spPr bwMode="auto">
            <a:xfrm flipV="1">
              <a:off x="70342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3" name="Line 396"/>
            <p:cNvSpPr>
              <a:spLocks noChangeShapeType="1"/>
            </p:cNvSpPr>
            <p:nvPr/>
          </p:nvSpPr>
          <p:spPr bwMode="auto">
            <a:xfrm flipV="1">
              <a:off x="7046913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4" name="Line 397"/>
            <p:cNvSpPr>
              <a:spLocks noChangeShapeType="1"/>
            </p:cNvSpPr>
            <p:nvPr/>
          </p:nvSpPr>
          <p:spPr bwMode="auto">
            <a:xfrm flipV="1">
              <a:off x="7056438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5" name="Line 398"/>
            <p:cNvSpPr>
              <a:spLocks noChangeShapeType="1"/>
            </p:cNvSpPr>
            <p:nvPr/>
          </p:nvSpPr>
          <p:spPr bwMode="auto">
            <a:xfrm flipV="1">
              <a:off x="706755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6" name="Line 399"/>
            <p:cNvSpPr>
              <a:spLocks noChangeShapeType="1"/>
            </p:cNvSpPr>
            <p:nvPr/>
          </p:nvSpPr>
          <p:spPr bwMode="auto">
            <a:xfrm flipV="1">
              <a:off x="710406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7" name="Line 400"/>
            <p:cNvSpPr>
              <a:spLocks noChangeShapeType="1"/>
            </p:cNvSpPr>
            <p:nvPr/>
          </p:nvSpPr>
          <p:spPr bwMode="auto">
            <a:xfrm flipV="1">
              <a:off x="7126288" y="5932488"/>
              <a:ext cx="0" cy="69850"/>
            </a:xfrm>
            <a:prstGeom prst="line">
              <a:avLst/>
            </a:prstGeom>
            <a:noFill/>
            <a:ln w="38100">
              <a:solidFill>
                <a:srgbClr val="CC0066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8" name="Line 401"/>
            <p:cNvSpPr>
              <a:spLocks noChangeShapeType="1"/>
            </p:cNvSpPr>
            <p:nvPr/>
          </p:nvSpPr>
          <p:spPr bwMode="auto">
            <a:xfrm flipV="1">
              <a:off x="7137400" y="5981700"/>
              <a:ext cx="0" cy="206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9" name="Line 402"/>
            <p:cNvSpPr>
              <a:spLocks noChangeShapeType="1"/>
            </p:cNvSpPr>
            <p:nvPr/>
          </p:nvSpPr>
          <p:spPr bwMode="auto">
            <a:xfrm flipV="1">
              <a:off x="7148513" y="5992813"/>
              <a:ext cx="0" cy="9525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0" name="Line 403"/>
            <p:cNvSpPr>
              <a:spLocks noChangeShapeType="1"/>
            </p:cNvSpPr>
            <p:nvPr/>
          </p:nvSpPr>
          <p:spPr bwMode="auto">
            <a:xfrm flipV="1">
              <a:off x="72183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1" name="Line 404"/>
            <p:cNvSpPr>
              <a:spLocks noChangeShapeType="1"/>
            </p:cNvSpPr>
            <p:nvPr/>
          </p:nvSpPr>
          <p:spPr bwMode="auto">
            <a:xfrm flipV="1">
              <a:off x="72278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2" name="Line 405"/>
            <p:cNvSpPr>
              <a:spLocks noChangeShapeType="1"/>
            </p:cNvSpPr>
            <p:nvPr/>
          </p:nvSpPr>
          <p:spPr bwMode="auto">
            <a:xfrm flipV="1">
              <a:off x="7239000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3" name="Line 406"/>
            <p:cNvSpPr>
              <a:spLocks noChangeShapeType="1"/>
            </p:cNvSpPr>
            <p:nvPr/>
          </p:nvSpPr>
          <p:spPr bwMode="auto">
            <a:xfrm flipV="1">
              <a:off x="7250113" y="5775325"/>
              <a:ext cx="0" cy="227013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4" name="Line 407"/>
            <p:cNvSpPr>
              <a:spLocks noChangeShapeType="1"/>
            </p:cNvSpPr>
            <p:nvPr/>
          </p:nvSpPr>
          <p:spPr bwMode="auto">
            <a:xfrm flipV="1">
              <a:off x="7261225" y="5873750"/>
              <a:ext cx="0" cy="12858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5" name="Line 408"/>
            <p:cNvSpPr>
              <a:spLocks noChangeShapeType="1"/>
            </p:cNvSpPr>
            <p:nvPr/>
          </p:nvSpPr>
          <p:spPr bwMode="auto">
            <a:xfrm flipV="1">
              <a:off x="7272338" y="5892800"/>
              <a:ext cx="0" cy="1095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6" name="Line 409"/>
            <p:cNvSpPr>
              <a:spLocks noChangeShapeType="1"/>
            </p:cNvSpPr>
            <p:nvPr/>
          </p:nvSpPr>
          <p:spPr bwMode="auto">
            <a:xfrm flipV="1">
              <a:off x="7285038" y="5981700"/>
              <a:ext cx="0" cy="20638"/>
            </a:xfrm>
            <a:prstGeom prst="line">
              <a:avLst/>
            </a:prstGeom>
            <a:noFill/>
            <a:ln w="28575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7" name="Line 410"/>
            <p:cNvSpPr>
              <a:spLocks noChangeShapeType="1"/>
            </p:cNvSpPr>
            <p:nvPr/>
          </p:nvSpPr>
          <p:spPr bwMode="auto">
            <a:xfrm flipV="1">
              <a:off x="736441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8" name="Line 411"/>
            <p:cNvSpPr>
              <a:spLocks noChangeShapeType="1"/>
            </p:cNvSpPr>
            <p:nvPr/>
          </p:nvSpPr>
          <p:spPr bwMode="auto">
            <a:xfrm flipV="1">
              <a:off x="737552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" name="Line 412"/>
            <p:cNvSpPr>
              <a:spLocks noChangeShapeType="1"/>
            </p:cNvSpPr>
            <p:nvPr/>
          </p:nvSpPr>
          <p:spPr bwMode="auto">
            <a:xfrm flipV="1">
              <a:off x="7386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0" name="Line 413"/>
            <p:cNvSpPr>
              <a:spLocks noChangeShapeType="1"/>
            </p:cNvSpPr>
            <p:nvPr/>
          </p:nvSpPr>
          <p:spPr bwMode="auto">
            <a:xfrm flipV="1">
              <a:off x="74326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1" name="Line 414"/>
            <p:cNvSpPr>
              <a:spLocks noChangeShapeType="1"/>
            </p:cNvSpPr>
            <p:nvPr/>
          </p:nvSpPr>
          <p:spPr bwMode="auto">
            <a:xfrm flipV="1">
              <a:off x="7683500" y="5951538"/>
              <a:ext cx="0" cy="50800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2" name="Line 415"/>
            <p:cNvSpPr>
              <a:spLocks noChangeShapeType="1"/>
            </p:cNvSpPr>
            <p:nvPr/>
          </p:nvSpPr>
          <p:spPr bwMode="auto">
            <a:xfrm flipV="1">
              <a:off x="7694613" y="5981700"/>
              <a:ext cx="0" cy="20638"/>
            </a:xfrm>
            <a:prstGeom prst="line">
              <a:avLst/>
            </a:prstGeom>
            <a:noFill/>
            <a:ln w="38100">
              <a:solidFill>
                <a:srgbClr val="7030A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3" name="Line 416"/>
            <p:cNvSpPr>
              <a:spLocks noChangeShapeType="1"/>
            </p:cNvSpPr>
            <p:nvPr/>
          </p:nvSpPr>
          <p:spPr bwMode="auto">
            <a:xfrm flipV="1">
              <a:off x="7762875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4" name="Line 417"/>
            <p:cNvSpPr>
              <a:spLocks noChangeShapeType="1"/>
            </p:cNvSpPr>
            <p:nvPr/>
          </p:nvSpPr>
          <p:spPr bwMode="auto">
            <a:xfrm flipV="1">
              <a:off x="778668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5" name="Line 418"/>
            <p:cNvSpPr>
              <a:spLocks noChangeShapeType="1"/>
            </p:cNvSpPr>
            <p:nvPr/>
          </p:nvSpPr>
          <p:spPr bwMode="auto">
            <a:xfrm flipV="1">
              <a:off x="80581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6" name="Line 419"/>
            <p:cNvSpPr>
              <a:spLocks noChangeShapeType="1"/>
            </p:cNvSpPr>
            <p:nvPr/>
          </p:nvSpPr>
          <p:spPr bwMode="auto">
            <a:xfrm flipV="1">
              <a:off x="8172450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7" name="Line 420"/>
            <p:cNvSpPr>
              <a:spLocks noChangeShapeType="1"/>
            </p:cNvSpPr>
            <p:nvPr/>
          </p:nvSpPr>
          <p:spPr bwMode="auto">
            <a:xfrm flipV="1">
              <a:off x="8275638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8" name="Line 421"/>
            <p:cNvSpPr>
              <a:spLocks noChangeShapeType="1"/>
            </p:cNvSpPr>
            <p:nvPr/>
          </p:nvSpPr>
          <p:spPr bwMode="auto">
            <a:xfrm flipV="1">
              <a:off x="8513763" y="5992813"/>
              <a:ext cx="0" cy="952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9" name="Line 422"/>
            <p:cNvSpPr>
              <a:spLocks noChangeShapeType="1"/>
            </p:cNvSpPr>
            <p:nvPr/>
          </p:nvSpPr>
          <p:spPr bwMode="auto">
            <a:xfrm>
              <a:off x="5292725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" name="Line 423"/>
            <p:cNvSpPr>
              <a:spLocks noChangeShapeType="1"/>
            </p:cNvSpPr>
            <p:nvPr/>
          </p:nvSpPr>
          <p:spPr bwMode="auto">
            <a:xfrm>
              <a:off x="3492500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" name="Line 424"/>
            <p:cNvSpPr>
              <a:spLocks noChangeShapeType="1"/>
            </p:cNvSpPr>
            <p:nvPr/>
          </p:nvSpPr>
          <p:spPr bwMode="auto">
            <a:xfrm>
              <a:off x="168433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" name="Line 425"/>
            <p:cNvSpPr>
              <a:spLocks noChangeShapeType="1"/>
            </p:cNvSpPr>
            <p:nvPr/>
          </p:nvSpPr>
          <p:spPr bwMode="auto">
            <a:xfrm>
              <a:off x="1033463" y="6010275"/>
              <a:ext cx="0" cy="23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3" name="Line 426"/>
            <p:cNvSpPr>
              <a:spLocks noChangeShapeType="1"/>
            </p:cNvSpPr>
            <p:nvPr/>
          </p:nvSpPr>
          <p:spPr bwMode="auto">
            <a:xfrm>
              <a:off x="7100888" y="6016625"/>
              <a:ext cx="0" cy="809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4" name="Line 427"/>
            <p:cNvSpPr>
              <a:spLocks noChangeShapeType="1"/>
            </p:cNvSpPr>
            <p:nvPr/>
          </p:nvSpPr>
          <p:spPr bwMode="auto">
            <a:xfrm>
              <a:off x="828675" y="3028950"/>
              <a:ext cx="20478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5" name="Line 428"/>
            <p:cNvSpPr>
              <a:spLocks noChangeShapeType="1"/>
            </p:cNvSpPr>
            <p:nvPr/>
          </p:nvSpPr>
          <p:spPr bwMode="auto">
            <a:xfrm>
              <a:off x="812800" y="6019800"/>
              <a:ext cx="2063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6" name="Line 429"/>
            <p:cNvSpPr>
              <a:spLocks noChangeShapeType="1"/>
            </p:cNvSpPr>
            <p:nvPr/>
          </p:nvSpPr>
          <p:spPr bwMode="auto">
            <a:xfrm>
              <a:off x="1035050" y="5972175"/>
              <a:ext cx="0" cy="134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7" name="Line 430"/>
            <p:cNvSpPr>
              <a:spLocks noChangeShapeType="1"/>
            </p:cNvSpPr>
            <p:nvPr/>
          </p:nvSpPr>
          <p:spPr bwMode="auto">
            <a:xfrm>
              <a:off x="1022350" y="6019800"/>
              <a:ext cx="80137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8" name="Line 431"/>
            <p:cNvSpPr>
              <a:spLocks noChangeShapeType="1"/>
            </p:cNvSpPr>
            <p:nvPr/>
          </p:nvSpPr>
          <p:spPr bwMode="auto">
            <a:xfrm flipV="1">
              <a:off x="1035050" y="3033713"/>
              <a:ext cx="0" cy="3006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9" name="Rectangle 432"/>
            <p:cNvSpPr>
              <a:spLocks noChangeArrowheads="1"/>
            </p:cNvSpPr>
            <p:nvPr/>
          </p:nvSpPr>
          <p:spPr bwMode="auto">
            <a:xfrm rot="16200000">
              <a:off x="-493403" y="4451615"/>
              <a:ext cx="2247282" cy="3391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600" dirty="0"/>
                <a:t>% Relative Abundance</a:t>
              </a:r>
            </a:p>
          </p:txBody>
        </p:sp>
        <p:sp>
          <p:nvSpPr>
            <p:cNvPr id="900" name="Rectangle 433"/>
            <p:cNvSpPr>
              <a:spLocks noChangeArrowheads="1"/>
            </p:cNvSpPr>
            <p:nvPr/>
          </p:nvSpPr>
          <p:spPr bwMode="auto">
            <a:xfrm>
              <a:off x="300038" y="2916238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/>
                <a:t>100</a:t>
              </a:r>
            </a:p>
          </p:txBody>
        </p:sp>
        <p:sp>
          <p:nvSpPr>
            <p:cNvPr id="901" name="Rectangle 434"/>
            <p:cNvSpPr>
              <a:spLocks noChangeArrowheads="1"/>
            </p:cNvSpPr>
            <p:nvPr/>
          </p:nvSpPr>
          <p:spPr bwMode="auto">
            <a:xfrm>
              <a:off x="490538" y="5888038"/>
              <a:ext cx="3127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0</a:t>
              </a:r>
            </a:p>
          </p:txBody>
        </p:sp>
        <p:sp>
          <p:nvSpPr>
            <p:cNvPr id="902" name="Rectangle 435"/>
            <p:cNvSpPr>
              <a:spLocks noChangeArrowheads="1"/>
            </p:cNvSpPr>
            <p:nvPr/>
          </p:nvSpPr>
          <p:spPr bwMode="auto">
            <a:xfrm>
              <a:off x="13350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250</a:t>
              </a:r>
            </a:p>
          </p:txBody>
        </p:sp>
        <p:sp>
          <p:nvSpPr>
            <p:cNvPr id="903" name="Rectangle 436"/>
            <p:cNvSpPr>
              <a:spLocks noChangeArrowheads="1"/>
            </p:cNvSpPr>
            <p:nvPr/>
          </p:nvSpPr>
          <p:spPr bwMode="auto">
            <a:xfrm>
              <a:off x="3143250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500</a:t>
              </a:r>
            </a:p>
          </p:txBody>
        </p:sp>
        <p:sp>
          <p:nvSpPr>
            <p:cNvPr id="904" name="Rectangle 437"/>
            <p:cNvSpPr>
              <a:spLocks noChangeArrowheads="1"/>
            </p:cNvSpPr>
            <p:nvPr/>
          </p:nvSpPr>
          <p:spPr bwMode="auto">
            <a:xfrm>
              <a:off x="4941888" y="6108700"/>
              <a:ext cx="565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750</a:t>
              </a:r>
            </a:p>
          </p:txBody>
        </p:sp>
        <p:sp>
          <p:nvSpPr>
            <p:cNvPr id="905" name="Rectangle 438"/>
            <p:cNvSpPr>
              <a:spLocks noChangeArrowheads="1"/>
            </p:cNvSpPr>
            <p:nvPr/>
          </p:nvSpPr>
          <p:spPr bwMode="auto">
            <a:xfrm>
              <a:off x="6662738" y="6108700"/>
              <a:ext cx="6921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/>
                <a:t>1000</a:t>
              </a:r>
            </a:p>
          </p:txBody>
        </p:sp>
        <p:sp>
          <p:nvSpPr>
            <p:cNvPr id="906" name="Rectangle 450"/>
            <p:cNvSpPr>
              <a:spLocks noChangeArrowheads="1"/>
            </p:cNvSpPr>
            <p:nvPr/>
          </p:nvSpPr>
          <p:spPr bwMode="auto">
            <a:xfrm>
              <a:off x="3568700" y="4081463"/>
              <a:ext cx="1125537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</a:rPr>
                <a:t>[M+2H]</a:t>
              </a:r>
              <a:r>
                <a:rPr lang="en-US" sz="1800" baseline="30000">
                  <a:solidFill>
                    <a:srgbClr val="FFFFFF"/>
                  </a:solidFill>
                </a:rPr>
                <a:t>2+</a:t>
              </a:r>
            </a:p>
          </p:txBody>
        </p:sp>
        <p:sp>
          <p:nvSpPr>
            <p:cNvPr id="907" name="Rectangle 443"/>
            <p:cNvSpPr>
              <a:spLocks noChangeArrowheads="1"/>
            </p:cNvSpPr>
            <p:nvPr/>
          </p:nvSpPr>
          <p:spPr bwMode="auto">
            <a:xfrm>
              <a:off x="5105400" y="26543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762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08" name="Rectangle 439"/>
            <p:cNvSpPr>
              <a:spLocks noChangeArrowheads="1"/>
            </p:cNvSpPr>
            <p:nvPr/>
          </p:nvSpPr>
          <p:spPr bwMode="auto">
            <a:xfrm>
              <a:off x="1368425" y="52022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 dirty="0">
                  <a:solidFill>
                    <a:srgbClr val="7030A0"/>
                  </a:solidFill>
                </a:rPr>
                <a:t>260</a:t>
              </a:r>
              <a:endParaRPr lang="en-US" sz="1800" baseline="-25000" dirty="0">
                <a:solidFill>
                  <a:srgbClr val="7030A0"/>
                </a:solidFill>
              </a:endParaRPr>
            </a:p>
          </p:txBody>
        </p:sp>
        <p:sp>
          <p:nvSpPr>
            <p:cNvPr id="909" name="Rectangle 440"/>
            <p:cNvSpPr>
              <a:spLocks noChangeArrowheads="1"/>
            </p:cNvSpPr>
            <p:nvPr/>
          </p:nvSpPr>
          <p:spPr bwMode="auto">
            <a:xfrm>
              <a:off x="2235200" y="52324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389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0" name="Rectangle 441"/>
            <p:cNvSpPr>
              <a:spLocks noChangeArrowheads="1"/>
            </p:cNvSpPr>
            <p:nvPr/>
          </p:nvSpPr>
          <p:spPr bwMode="auto">
            <a:xfrm>
              <a:off x="3086100" y="5334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504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1" name="Rectangle 442"/>
            <p:cNvSpPr>
              <a:spLocks noChangeArrowheads="1"/>
            </p:cNvSpPr>
            <p:nvPr/>
          </p:nvSpPr>
          <p:spPr bwMode="auto">
            <a:xfrm>
              <a:off x="4165600" y="471487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633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2" name="Rectangle 444"/>
            <p:cNvSpPr>
              <a:spLocks noChangeArrowheads="1"/>
            </p:cNvSpPr>
            <p:nvPr/>
          </p:nvSpPr>
          <p:spPr bwMode="auto">
            <a:xfrm>
              <a:off x="5930900" y="3616325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875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13" name="Rectangle 445"/>
            <p:cNvSpPr>
              <a:spLocks noChangeArrowheads="1"/>
            </p:cNvSpPr>
            <p:nvPr/>
          </p:nvSpPr>
          <p:spPr bwMode="auto">
            <a:xfrm>
              <a:off x="1676400" y="4875213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292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4" name="Rectangle 446"/>
            <p:cNvSpPr>
              <a:spLocks noChangeArrowheads="1"/>
            </p:cNvSpPr>
            <p:nvPr/>
          </p:nvSpPr>
          <p:spPr bwMode="auto">
            <a:xfrm>
              <a:off x="2517775" y="5029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405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5" name="Rectangle 447"/>
            <p:cNvSpPr>
              <a:spLocks noChangeArrowheads="1"/>
            </p:cNvSpPr>
            <p:nvPr/>
          </p:nvSpPr>
          <p:spPr bwMode="auto">
            <a:xfrm>
              <a:off x="3467100" y="5156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534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6" name="Rectangle 448"/>
            <p:cNvSpPr>
              <a:spLocks noChangeArrowheads="1"/>
            </p:cNvSpPr>
            <p:nvPr/>
          </p:nvSpPr>
          <p:spPr bwMode="auto">
            <a:xfrm>
              <a:off x="6210300" y="54610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907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7" name="Rectangle 449"/>
            <p:cNvSpPr>
              <a:spLocks noChangeArrowheads="1"/>
            </p:cNvSpPr>
            <p:nvPr/>
          </p:nvSpPr>
          <p:spPr bwMode="auto">
            <a:xfrm>
              <a:off x="6654800" y="54610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1020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8" name="Rectangle 451"/>
            <p:cNvSpPr>
              <a:spLocks noChangeArrowheads="1"/>
            </p:cNvSpPr>
            <p:nvPr/>
          </p:nvSpPr>
          <p:spPr bwMode="auto">
            <a:xfrm>
              <a:off x="4419600" y="5481638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663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19" name="Rectangle 452"/>
            <p:cNvSpPr>
              <a:spLocks noChangeArrowheads="1"/>
            </p:cNvSpPr>
            <p:nvPr/>
          </p:nvSpPr>
          <p:spPr bwMode="auto">
            <a:xfrm>
              <a:off x="5357813" y="5537200"/>
              <a:ext cx="57066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FF0066"/>
                  </a:solidFill>
                </a:rPr>
                <a:t>778</a:t>
              </a:r>
              <a:endParaRPr lang="en-US" sz="1800" baseline="-25000">
                <a:solidFill>
                  <a:srgbClr val="FF0066"/>
                </a:solidFill>
              </a:endParaRPr>
            </a:p>
          </p:txBody>
        </p:sp>
        <p:sp>
          <p:nvSpPr>
            <p:cNvPr id="920" name="Rectangle 453"/>
            <p:cNvSpPr>
              <a:spLocks noChangeArrowheads="1"/>
            </p:cNvSpPr>
            <p:nvPr/>
          </p:nvSpPr>
          <p:spPr bwMode="auto">
            <a:xfrm>
              <a:off x="7567613" y="55372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1080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  <p:sp>
          <p:nvSpPr>
            <p:cNvPr id="921" name="Rectangle 454"/>
            <p:cNvSpPr>
              <a:spLocks noChangeArrowheads="1"/>
            </p:cNvSpPr>
            <p:nvPr/>
          </p:nvSpPr>
          <p:spPr bwMode="auto">
            <a:xfrm>
              <a:off x="6934200" y="5181600"/>
              <a:ext cx="698909" cy="369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800">
                  <a:solidFill>
                    <a:srgbClr val="7030A0"/>
                  </a:solidFill>
                </a:rPr>
                <a:t>1022</a:t>
              </a:r>
              <a:endParaRPr lang="en-US" sz="1800" baseline="-25000">
                <a:solidFill>
                  <a:srgbClr val="7030A0"/>
                </a:solidFill>
              </a:endParaRPr>
            </a:p>
          </p:txBody>
        </p:sp>
      </p:grpSp>
      <p:sp>
        <p:nvSpPr>
          <p:cNvPr id="922" name="Oval 1296"/>
          <p:cNvSpPr>
            <a:spLocks noChangeArrowheads="1"/>
          </p:cNvSpPr>
          <p:nvPr/>
        </p:nvSpPr>
        <p:spPr bwMode="auto">
          <a:xfrm>
            <a:off x="1371600" y="5105400"/>
            <a:ext cx="533400" cy="533400"/>
          </a:xfrm>
          <a:prstGeom prst="ellipse">
            <a:avLst/>
          </a:prstGeom>
          <a:noFill/>
          <a:ln w="57150" algn="ctr">
            <a:solidFill>
              <a:srgbClr val="7030A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3" name="Oval 1297"/>
          <p:cNvSpPr>
            <a:spLocks noChangeArrowheads="1"/>
          </p:cNvSpPr>
          <p:nvPr/>
        </p:nvSpPr>
        <p:spPr bwMode="auto">
          <a:xfrm>
            <a:off x="6195060" y="5356860"/>
            <a:ext cx="533400" cy="533400"/>
          </a:xfrm>
          <a:prstGeom prst="ellipse">
            <a:avLst/>
          </a:prstGeom>
          <a:noFill/>
          <a:ln w="57150" algn="ctr">
            <a:solidFill>
              <a:srgbClr val="FF0066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24" name="Text Box 10"/>
          <p:cNvSpPr txBox="1">
            <a:spLocks noChangeArrowheads="1"/>
          </p:cNvSpPr>
          <p:nvPr/>
        </p:nvSpPr>
        <p:spPr bwMode="auto">
          <a:xfrm>
            <a:off x="1265551" y="0"/>
            <a:ext cx="66335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Sequence Confirmation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925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3075" name="Picture 3" descr="test"/>
          <p:cNvPicPr>
            <a:picLocks noChangeAspect="1" noChangeArrowheads="1"/>
          </p:cNvPicPr>
          <p:nvPr/>
        </p:nvPicPr>
        <p:blipFill>
          <a:blip r:embed="rId3" cstate="print"/>
          <a:srcRect l="46774" t="90804" r="36571" b="2921"/>
          <a:stretch>
            <a:fillRect/>
          </a:stretch>
        </p:blipFill>
        <p:spPr bwMode="auto">
          <a:xfrm>
            <a:off x="212725" y="835025"/>
            <a:ext cx="533400" cy="309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36600" y="836613"/>
            <a:ext cx="393700" cy="573087"/>
            <a:chOff x="3648" y="1632"/>
            <a:chExt cx="81" cy="118"/>
          </a:xfrm>
        </p:grpSpPr>
        <p:sp>
          <p:nvSpPr>
            <p:cNvPr id="3165" name="Rectangle 5"/>
            <p:cNvSpPr>
              <a:spLocks noChangeAspect="1" noChangeArrowheads="1"/>
            </p:cNvSpPr>
            <p:nvPr/>
          </p:nvSpPr>
          <p:spPr bwMode="auto">
            <a:xfrm>
              <a:off x="3648" y="1632"/>
              <a:ext cx="81" cy="11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6" name="Freeform 6"/>
            <p:cNvSpPr>
              <a:spLocks noChangeAspect="1"/>
            </p:cNvSpPr>
            <p:nvPr/>
          </p:nvSpPr>
          <p:spPr bwMode="auto">
            <a:xfrm>
              <a:off x="3699" y="1642"/>
              <a:ext cx="28" cy="32"/>
            </a:xfrm>
            <a:custGeom>
              <a:avLst/>
              <a:gdLst>
                <a:gd name="T0" fmla="*/ 177 w 196"/>
                <a:gd name="T1" fmla="*/ 9 h 254"/>
                <a:gd name="T2" fmla="*/ 170 w 196"/>
                <a:gd name="T3" fmla="*/ 0 h 254"/>
                <a:gd name="T4" fmla="*/ 164 w 196"/>
                <a:gd name="T5" fmla="*/ 2 h 254"/>
                <a:gd name="T6" fmla="*/ 160 w 196"/>
                <a:gd name="T7" fmla="*/ 11 h 254"/>
                <a:gd name="T8" fmla="*/ 154 w 196"/>
                <a:gd name="T9" fmla="*/ 24 h 254"/>
                <a:gd name="T10" fmla="*/ 148 w 196"/>
                <a:gd name="T11" fmla="*/ 34 h 254"/>
                <a:gd name="T12" fmla="*/ 130 w 196"/>
                <a:gd name="T13" fmla="*/ 50 h 254"/>
                <a:gd name="T14" fmla="*/ 110 w 196"/>
                <a:gd name="T15" fmla="*/ 64 h 254"/>
                <a:gd name="T16" fmla="*/ 110 w 196"/>
                <a:gd name="T17" fmla="*/ 76 h 254"/>
                <a:gd name="T18" fmla="*/ 120 w 196"/>
                <a:gd name="T19" fmla="*/ 88 h 254"/>
                <a:gd name="T20" fmla="*/ 140 w 196"/>
                <a:gd name="T21" fmla="*/ 115 h 254"/>
                <a:gd name="T22" fmla="*/ 150 w 196"/>
                <a:gd name="T23" fmla="*/ 133 h 254"/>
                <a:gd name="T24" fmla="*/ 160 w 196"/>
                <a:gd name="T25" fmla="*/ 150 h 254"/>
                <a:gd name="T26" fmla="*/ 166 w 196"/>
                <a:gd name="T27" fmla="*/ 166 h 254"/>
                <a:gd name="T28" fmla="*/ 170 w 196"/>
                <a:gd name="T29" fmla="*/ 189 h 254"/>
                <a:gd name="T30" fmla="*/ 168 w 196"/>
                <a:gd name="T31" fmla="*/ 210 h 254"/>
                <a:gd name="T32" fmla="*/ 167 w 196"/>
                <a:gd name="T33" fmla="*/ 211 h 254"/>
                <a:gd name="T34" fmla="*/ 167 w 196"/>
                <a:gd name="T35" fmla="*/ 218 h 254"/>
                <a:gd name="T36" fmla="*/ 125 w 196"/>
                <a:gd name="T37" fmla="*/ 178 h 254"/>
                <a:gd name="T38" fmla="*/ 86 w 196"/>
                <a:gd name="T39" fmla="*/ 151 h 254"/>
                <a:gd name="T40" fmla="*/ 49 w 196"/>
                <a:gd name="T41" fmla="*/ 135 h 254"/>
                <a:gd name="T42" fmla="*/ 15 w 196"/>
                <a:gd name="T43" fmla="*/ 132 h 254"/>
                <a:gd name="T44" fmla="*/ 0 w 196"/>
                <a:gd name="T45" fmla="*/ 150 h 254"/>
                <a:gd name="T46" fmla="*/ 8 w 196"/>
                <a:gd name="T47" fmla="*/ 173 h 254"/>
                <a:gd name="T48" fmla="*/ 32 w 196"/>
                <a:gd name="T49" fmla="*/ 184 h 254"/>
                <a:gd name="T50" fmla="*/ 75 w 196"/>
                <a:gd name="T51" fmla="*/ 191 h 254"/>
                <a:gd name="T52" fmla="*/ 107 w 196"/>
                <a:gd name="T53" fmla="*/ 206 h 254"/>
                <a:gd name="T54" fmla="*/ 140 w 196"/>
                <a:gd name="T55" fmla="*/ 229 h 254"/>
                <a:gd name="T56" fmla="*/ 162 w 196"/>
                <a:gd name="T57" fmla="*/ 246 h 254"/>
                <a:gd name="T58" fmla="*/ 174 w 196"/>
                <a:gd name="T59" fmla="*/ 254 h 254"/>
                <a:gd name="T60" fmla="*/ 181 w 196"/>
                <a:gd name="T61" fmla="*/ 254 h 254"/>
                <a:gd name="T62" fmla="*/ 193 w 196"/>
                <a:gd name="T63" fmla="*/ 232 h 254"/>
                <a:gd name="T64" fmla="*/ 194 w 196"/>
                <a:gd name="T65" fmla="*/ 222 h 254"/>
                <a:gd name="T66" fmla="*/ 195 w 196"/>
                <a:gd name="T67" fmla="*/ 193 h 254"/>
                <a:gd name="T68" fmla="*/ 194 w 196"/>
                <a:gd name="T69" fmla="*/ 189 h 254"/>
                <a:gd name="T70" fmla="*/ 194 w 196"/>
                <a:gd name="T71" fmla="*/ 183 h 254"/>
                <a:gd name="T72" fmla="*/ 189 w 196"/>
                <a:gd name="T73" fmla="*/ 162 h 254"/>
                <a:gd name="T74" fmla="*/ 186 w 196"/>
                <a:gd name="T75" fmla="*/ 152 h 254"/>
                <a:gd name="T76" fmla="*/ 167 w 196"/>
                <a:gd name="T77" fmla="*/ 109 h 254"/>
                <a:gd name="T78" fmla="*/ 148 w 196"/>
                <a:gd name="T79" fmla="*/ 81 h 254"/>
                <a:gd name="T80" fmla="*/ 147 w 196"/>
                <a:gd name="T81" fmla="*/ 71 h 254"/>
                <a:gd name="T82" fmla="*/ 160 w 196"/>
                <a:gd name="T83" fmla="*/ 55 h 254"/>
                <a:gd name="T84" fmla="*/ 176 w 196"/>
                <a:gd name="T85" fmla="*/ 28 h 25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96"/>
                <a:gd name="T130" fmla="*/ 0 h 254"/>
                <a:gd name="T131" fmla="*/ 196 w 196"/>
                <a:gd name="T132" fmla="*/ 254 h 25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96" h="254">
                  <a:moveTo>
                    <a:pt x="181" y="17"/>
                  </a:moveTo>
                  <a:lnTo>
                    <a:pt x="177" y="9"/>
                  </a:lnTo>
                  <a:lnTo>
                    <a:pt x="174" y="3"/>
                  </a:lnTo>
                  <a:lnTo>
                    <a:pt x="170" y="0"/>
                  </a:lnTo>
                  <a:lnTo>
                    <a:pt x="168" y="1"/>
                  </a:lnTo>
                  <a:lnTo>
                    <a:pt x="164" y="2"/>
                  </a:lnTo>
                  <a:lnTo>
                    <a:pt x="162" y="6"/>
                  </a:lnTo>
                  <a:lnTo>
                    <a:pt x="160" y="11"/>
                  </a:lnTo>
                  <a:lnTo>
                    <a:pt x="158" y="21"/>
                  </a:lnTo>
                  <a:lnTo>
                    <a:pt x="154" y="24"/>
                  </a:lnTo>
                  <a:lnTo>
                    <a:pt x="152" y="27"/>
                  </a:lnTo>
                  <a:lnTo>
                    <a:pt x="148" y="34"/>
                  </a:lnTo>
                  <a:lnTo>
                    <a:pt x="137" y="45"/>
                  </a:lnTo>
                  <a:lnTo>
                    <a:pt x="130" y="50"/>
                  </a:lnTo>
                  <a:lnTo>
                    <a:pt x="124" y="55"/>
                  </a:lnTo>
                  <a:lnTo>
                    <a:pt x="110" y="64"/>
                  </a:lnTo>
                  <a:lnTo>
                    <a:pt x="109" y="69"/>
                  </a:lnTo>
                  <a:lnTo>
                    <a:pt x="110" y="76"/>
                  </a:lnTo>
                  <a:lnTo>
                    <a:pt x="113" y="81"/>
                  </a:lnTo>
                  <a:lnTo>
                    <a:pt x="120" y="88"/>
                  </a:lnTo>
                  <a:lnTo>
                    <a:pt x="134" y="106"/>
                  </a:lnTo>
                  <a:lnTo>
                    <a:pt x="140" y="115"/>
                  </a:lnTo>
                  <a:lnTo>
                    <a:pt x="146" y="125"/>
                  </a:lnTo>
                  <a:lnTo>
                    <a:pt x="150" y="133"/>
                  </a:lnTo>
                  <a:lnTo>
                    <a:pt x="155" y="142"/>
                  </a:lnTo>
                  <a:lnTo>
                    <a:pt x="160" y="150"/>
                  </a:lnTo>
                  <a:lnTo>
                    <a:pt x="164" y="159"/>
                  </a:lnTo>
                  <a:lnTo>
                    <a:pt x="166" y="166"/>
                  </a:lnTo>
                  <a:lnTo>
                    <a:pt x="168" y="174"/>
                  </a:lnTo>
                  <a:lnTo>
                    <a:pt x="170" y="189"/>
                  </a:lnTo>
                  <a:lnTo>
                    <a:pt x="169" y="203"/>
                  </a:lnTo>
                  <a:lnTo>
                    <a:pt x="168" y="210"/>
                  </a:lnTo>
                  <a:lnTo>
                    <a:pt x="167" y="210"/>
                  </a:lnTo>
                  <a:lnTo>
                    <a:pt x="167" y="211"/>
                  </a:lnTo>
                  <a:lnTo>
                    <a:pt x="167" y="213"/>
                  </a:lnTo>
                  <a:lnTo>
                    <a:pt x="167" y="218"/>
                  </a:lnTo>
                  <a:lnTo>
                    <a:pt x="145" y="196"/>
                  </a:lnTo>
                  <a:lnTo>
                    <a:pt x="125" y="178"/>
                  </a:lnTo>
                  <a:lnTo>
                    <a:pt x="105" y="162"/>
                  </a:lnTo>
                  <a:lnTo>
                    <a:pt x="86" y="151"/>
                  </a:lnTo>
                  <a:lnTo>
                    <a:pt x="67" y="141"/>
                  </a:lnTo>
                  <a:lnTo>
                    <a:pt x="49" y="135"/>
                  </a:lnTo>
                  <a:lnTo>
                    <a:pt x="32" y="132"/>
                  </a:lnTo>
                  <a:lnTo>
                    <a:pt x="15" y="132"/>
                  </a:lnTo>
                  <a:lnTo>
                    <a:pt x="5" y="141"/>
                  </a:lnTo>
                  <a:lnTo>
                    <a:pt x="0" y="150"/>
                  </a:lnTo>
                  <a:lnTo>
                    <a:pt x="1" y="161"/>
                  </a:lnTo>
                  <a:lnTo>
                    <a:pt x="8" y="173"/>
                  </a:lnTo>
                  <a:lnTo>
                    <a:pt x="24" y="184"/>
                  </a:lnTo>
                  <a:lnTo>
                    <a:pt x="32" y="184"/>
                  </a:lnTo>
                  <a:lnTo>
                    <a:pt x="60" y="187"/>
                  </a:lnTo>
                  <a:lnTo>
                    <a:pt x="75" y="191"/>
                  </a:lnTo>
                  <a:lnTo>
                    <a:pt x="91" y="198"/>
                  </a:lnTo>
                  <a:lnTo>
                    <a:pt x="107" y="206"/>
                  </a:lnTo>
                  <a:lnTo>
                    <a:pt x="123" y="216"/>
                  </a:lnTo>
                  <a:lnTo>
                    <a:pt x="140" y="229"/>
                  </a:lnTo>
                  <a:lnTo>
                    <a:pt x="159" y="244"/>
                  </a:lnTo>
                  <a:lnTo>
                    <a:pt x="162" y="246"/>
                  </a:lnTo>
                  <a:lnTo>
                    <a:pt x="166" y="249"/>
                  </a:lnTo>
                  <a:lnTo>
                    <a:pt x="174" y="254"/>
                  </a:lnTo>
                  <a:lnTo>
                    <a:pt x="177" y="254"/>
                  </a:lnTo>
                  <a:lnTo>
                    <a:pt x="181" y="254"/>
                  </a:lnTo>
                  <a:lnTo>
                    <a:pt x="189" y="253"/>
                  </a:lnTo>
                  <a:lnTo>
                    <a:pt x="193" y="232"/>
                  </a:lnTo>
                  <a:lnTo>
                    <a:pt x="193" y="227"/>
                  </a:lnTo>
                  <a:lnTo>
                    <a:pt x="194" y="222"/>
                  </a:lnTo>
                  <a:lnTo>
                    <a:pt x="196" y="213"/>
                  </a:lnTo>
                  <a:lnTo>
                    <a:pt x="195" y="193"/>
                  </a:lnTo>
                  <a:lnTo>
                    <a:pt x="194" y="191"/>
                  </a:lnTo>
                  <a:lnTo>
                    <a:pt x="194" y="189"/>
                  </a:lnTo>
                  <a:lnTo>
                    <a:pt x="194" y="187"/>
                  </a:lnTo>
                  <a:lnTo>
                    <a:pt x="194" y="183"/>
                  </a:lnTo>
                  <a:lnTo>
                    <a:pt x="193" y="174"/>
                  </a:lnTo>
                  <a:lnTo>
                    <a:pt x="189" y="162"/>
                  </a:lnTo>
                  <a:lnTo>
                    <a:pt x="187" y="157"/>
                  </a:lnTo>
                  <a:lnTo>
                    <a:pt x="186" y="152"/>
                  </a:lnTo>
                  <a:lnTo>
                    <a:pt x="178" y="132"/>
                  </a:lnTo>
                  <a:lnTo>
                    <a:pt x="167" y="109"/>
                  </a:lnTo>
                  <a:lnTo>
                    <a:pt x="153" y="89"/>
                  </a:lnTo>
                  <a:lnTo>
                    <a:pt x="148" y="81"/>
                  </a:lnTo>
                  <a:lnTo>
                    <a:pt x="146" y="76"/>
                  </a:lnTo>
                  <a:lnTo>
                    <a:pt x="147" y="71"/>
                  </a:lnTo>
                  <a:lnTo>
                    <a:pt x="150" y="69"/>
                  </a:lnTo>
                  <a:lnTo>
                    <a:pt x="160" y="55"/>
                  </a:lnTo>
                  <a:lnTo>
                    <a:pt x="169" y="42"/>
                  </a:lnTo>
                  <a:lnTo>
                    <a:pt x="176" y="28"/>
                  </a:lnTo>
                  <a:lnTo>
                    <a:pt x="181" y="17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7" name="Freeform 7"/>
            <p:cNvSpPr>
              <a:spLocks noChangeAspect="1"/>
            </p:cNvSpPr>
            <p:nvPr/>
          </p:nvSpPr>
          <p:spPr bwMode="auto">
            <a:xfrm>
              <a:off x="3675" y="1635"/>
              <a:ext cx="21" cy="25"/>
            </a:xfrm>
            <a:custGeom>
              <a:avLst/>
              <a:gdLst>
                <a:gd name="T0" fmla="*/ 145 w 149"/>
                <a:gd name="T1" fmla="*/ 81 h 201"/>
                <a:gd name="T2" fmla="*/ 138 w 149"/>
                <a:gd name="T3" fmla="*/ 61 h 201"/>
                <a:gd name="T4" fmla="*/ 130 w 149"/>
                <a:gd name="T5" fmla="*/ 44 h 201"/>
                <a:gd name="T6" fmla="*/ 119 w 149"/>
                <a:gd name="T7" fmla="*/ 30 h 201"/>
                <a:gd name="T8" fmla="*/ 108 w 149"/>
                <a:gd name="T9" fmla="*/ 17 h 201"/>
                <a:gd name="T10" fmla="*/ 94 w 149"/>
                <a:gd name="T11" fmla="*/ 7 h 201"/>
                <a:gd name="T12" fmla="*/ 80 w 149"/>
                <a:gd name="T13" fmla="*/ 3 h 201"/>
                <a:gd name="T14" fmla="*/ 66 w 149"/>
                <a:gd name="T15" fmla="*/ 0 h 201"/>
                <a:gd name="T16" fmla="*/ 52 w 149"/>
                <a:gd name="T17" fmla="*/ 4 h 201"/>
                <a:gd name="T18" fmla="*/ 36 w 149"/>
                <a:gd name="T19" fmla="*/ 9 h 201"/>
                <a:gd name="T20" fmla="*/ 25 w 149"/>
                <a:gd name="T21" fmla="*/ 18 h 201"/>
                <a:gd name="T22" fmla="*/ 15 w 149"/>
                <a:gd name="T23" fmla="*/ 31 h 201"/>
                <a:gd name="T24" fmla="*/ 8 w 149"/>
                <a:gd name="T25" fmla="*/ 48 h 201"/>
                <a:gd name="T26" fmla="*/ 2 w 149"/>
                <a:gd name="T27" fmla="*/ 65 h 201"/>
                <a:gd name="T28" fmla="*/ 0 w 149"/>
                <a:gd name="T29" fmla="*/ 83 h 201"/>
                <a:gd name="T30" fmla="*/ 0 w 149"/>
                <a:gd name="T31" fmla="*/ 102 h 201"/>
                <a:gd name="T32" fmla="*/ 4 w 149"/>
                <a:gd name="T33" fmla="*/ 122 h 201"/>
                <a:gd name="T34" fmla="*/ 9 w 149"/>
                <a:gd name="T35" fmla="*/ 141 h 201"/>
                <a:gd name="T36" fmla="*/ 12 w 149"/>
                <a:gd name="T37" fmla="*/ 149 h 201"/>
                <a:gd name="T38" fmla="*/ 17 w 149"/>
                <a:gd name="T39" fmla="*/ 158 h 201"/>
                <a:gd name="T40" fmla="*/ 28 w 149"/>
                <a:gd name="T41" fmla="*/ 173 h 201"/>
                <a:gd name="T42" fmla="*/ 41 w 149"/>
                <a:gd name="T43" fmla="*/ 185 h 201"/>
                <a:gd name="T44" fmla="*/ 55 w 149"/>
                <a:gd name="T45" fmla="*/ 194 h 201"/>
                <a:gd name="T46" fmla="*/ 69 w 149"/>
                <a:gd name="T47" fmla="*/ 200 h 201"/>
                <a:gd name="T48" fmla="*/ 83 w 149"/>
                <a:gd name="T49" fmla="*/ 201 h 201"/>
                <a:gd name="T50" fmla="*/ 98 w 149"/>
                <a:gd name="T51" fmla="*/ 199 h 201"/>
                <a:gd name="T52" fmla="*/ 104 w 149"/>
                <a:gd name="T53" fmla="*/ 196 h 201"/>
                <a:gd name="T54" fmla="*/ 107 w 149"/>
                <a:gd name="T55" fmla="*/ 193 h 201"/>
                <a:gd name="T56" fmla="*/ 111 w 149"/>
                <a:gd name="T57" fmla="*/ 192 h 201"/>
                <a:gd name="T58" fmla="*/ 123 w 149"/>
                <a:gd name="T59" fmla="*/ 183 h 201"/>
                <a:gd name="T60" fmla="*/ 127 w 149"/>
                <a:gd name="T61" fmla="*/ 176 h 201"/>
                <a:gd name="T62" fmla="*/ 132 w 149"/>
                <a:gd name="T63" fmla="*/ 170 h 201"/>
                <a:gd name="T64" fmla="*/ 136 w 149"/>
                <a:gd name="T65" fmla="*/ 162 h 201"/>
                <a:gd name="T66" fmla="*/ 141 w 149"/>
                <a:gd name="T67" fmla="*/ 155 h 201"/>
                <a:gd name="T68" fmla="*/ 143 w 149"/>
                <a:gd name="T69" fmla="*/ 145 h 201"/>
                <a:gd name="T70" fmla="*/ 146 w 149"/>
                <a:gd name="T71" fmla="*/ 136 h 201"/>
                <a:gd name="T72" fmla="*/ 149 w 149"/>
                <a:gd name="T73" fmla="*/ 118 h 201"/>
                <a:gd name="T74" fmla="*/ 148 w 149"/>
                <a:gd name="T75" fmla="*/ 115 h 201"/>
                <a:gd name="T76" fmla="*/ 148 w 149"/>
                <a:gd name="T77" fmla="*/ 114 h 201"/>
                <a:gd name="T78" fmla="*/ 148 w 149"/>
                <a:gd name="T79" fmla="*/ 112 h 201"/>
                <a:gd name="T80" fmla="*/ 148 w 149"/>
                <a:gd name="T81" fmla="*/ 108 h 201"/>
                <a:gd name="T82" fmla="*/ 148 w 149"/>
                <a:gd name="T83" fmla="*/ 99 h 201"/>
                <a:gd name="T84" fmla="*/ 145 w 149"/>
                <a:gd name="T85" fmla="*/ 81 h 20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201"/>
                <a:gd name="T131" fmla="*/ 149 w 149"/>
                <a:gd name="T132" fmla="*/ 201 h 20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201">
                  <a:moveTo>
                    <a:pt x="145" y="81"/>
                  </a:moveTo>
                  <a:lnTo>
                    <a:pt x="138" y="61"/>
                  </a:lnTo>
                  <a:lnTo>
                    <a:pt x="130" y="44"/>
                  </a:lnTo>
                  <a:lnTo>
                    <a:pt x="119" y="30"/>
                  </a:lnTo>
                  <a:lnTo>
                    <a:pt x="108" y="17"/>
                  </a:lnTo>
                  <a:lnTo>
                    <a:pt x="94" y="7"/>
                  </a:lnTo>
                  <a:lnTo>
                    <a:pt x="80" y="3"/>
                  </a:lnTo>
                  <a:lnTo>
                    <a:pt x="66" y="0"/>
                  </a:lnTo>
                  <a:lnTo>
                    <a:pt x="52" y="4"/>
                  </a:lnTo>
                  <a:lnTo>
                    <a:pt x="36" y="9"/>
                  </a:lnTo>
                  <a:lnTo>
                    <a:pt x="25" y="18"/>
                  </a:lnTo>
                  <a:lnTo>
                    <a:pt x="15" y="31"/>
                  </a:lnTo>
                  <a:lnTo>
                    <a:pt x="8" y="48"/>
                  </a:lnTo>
                  <a:lnTo>
                    <a:pt x="2" y="65"/>
                  </a:lnTo>
                  <a:lnTo>
                    <a:pt x="0" y="83"/>
                  </a:lnTo>
                  <a:lnTo>
                    <a:pt x="0" y="102"/>
                  </a:lnTo>
                  <a:lnTo>
                    <a:pt x="4" y="122"/>
                  </a:lnTo>
                  <a:lnTo>
                    <a:pt x="9" y="141"/>
                  </a:lnTo>
                  <a:lnTo>
                    <a:pt x="12" y="149"/>
                  </a:lnTo>
                  <a:lnTo>
                    <a:pt x="17" y="158"/>
                  </a:lnTo>
                  <a:lnTo>
                    <a:pt x="28" y="173"/>
                  </a:lnTo>
                  <a:lnTo>
                    <a:pt x="41" y="185"/>
                  </a:lnTo>
                  <a:lnTo>
                    <a:pt x="55" y="194"/>
                  </a:lnTo>
                  <a:lnTo>
                    <a:pt x="69" y="200"/>
                  </a:lnTo>
                  <a:lnTo>
                    <a:pt x="83" y="201"/>
                  </a:lnTo>
                  <a:lnTo>
                    <a:pt x="98" y="199"/>
                  </a:lnTo>
                  <a:lnTo>
                    <a:pt x="104" y="196"/>
                  </a:lnTo>
                  <a:lnTo>
                    <a:pt x="107" y="193"/>
                  </a:lnTo>
                  <a:lnTo>
                    <a:pt x="111" y="192"/>
                  </a:lnTo>
                  <a:lnTo>
                    <a:pt x="123" y="183"/>
                  </a:lnTo>
                  <a:lnTo>
                    <a:pt x="127" y="176"/>
                  </a:lnTo>
                  <a:lnTo>
                    <a:pt x="132" y="170"/>
                  </a:lnTo>
                  <a:lnTo>
                    <a:pt x="136" y="162"/>
                  </a:lnTo>
                  <a:lnTo>
                    <a:pt x="141" y="155"/>
                  </a:lnTo>
                  <a:lnTo>
                    <a:pt x="143" y="145"/>
                  </a:lnTo>
                  <a:lnTo>
                    <a:pt x="146" y="136"/>
                  </a:lnTo>
                  <a:lnTo>
                    <a:pt x="149" y="118"/>
                  </a:lnTo>
                  <a:lnTo>
                    <a:pt x="148" y="115"/>
                  </a:lnTo>
                  <a:lnTo>
                    <a:pt x="148" y="114"/>
                  </a:lnTo>
                  <a:lnTo>
                    <a:pt x="148" y="112"/>
                  </a:lnTo>
                  <a:lnTo>
                    <a:pt x="148" y="108"/>
                  </a:lnTo>
                  <a:lnTo>
                    <a:pt x="148" y="99"/>
                  </a:lnTo>
                  <a:lnTo>
                    <a:pt x="145" y="81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8" name="Freeform 8"/>
            <p:cNvSpPr>
              <a:spLocks noChangeAspect="1"/>
            </p:cNvSpPr>
            <p:nvPr/>
          </p:nvSpPr>
          <p:spPr bwMode="auto">
            <a:xfrm>
              <a:off x="3652" y="1663"/>
              <a:ext cx="32" cy="28"/>
            </a:xfrm>
            <a:custGeom>
              <a:avLst/>
              <a:gdLst>
                <a:gd name="T0" fmla="*/ 217 w 223"/>
                <a:gd name="T1" fmla="*/ 60 h 222"/>
                <a:gd name="T2" fmla="*/ 222 w 223"/>
                <a:gd name="T3" fmla="*/ 42 h 222"/>
                <a:gd name="T4" fmla="*/ 223 w 223"/>
                <a:gd name="T5" fmla="*/ 28 h 222"/>
                <a:gd name="T6" fmla="*/ 218 w 223"/>
                <a:gd name="T7" fmla="*/ 18 h 222"/>
                <a:gd name="T8" fmla="*/ 210 w 223"/>
                <a:gd name="T9" fmla="*/ 14 h 222"/>
                <a:gd name="T10" fmla="*/ 196 w 223"/>
                <a:gd name="T11" fmla="*/ 13 h 222"/>
                <a:gd name="T12" fmla="*/ 168 w 223"/>
                <a:gd name="T13" fmla="*/ 37 h 222"/>
                <a:gd name="T14" fmla="*/ 146 w 223"/>
                <a:gd name="T15" fmla="*/ 74 h 222"/>
                <a:gd name="T16" fmla="*/ 128 w 223"/>
                <a:gd name="T17" fmla="*/ 120 h 222"/>
                <a:gd name="T18" fmla="*/ 115 w 223"/>
                <a:gd name="T19" fmla="*/ 178 h 222"/>
                <a:gd name="T20" fmla="*/ 97 w 223"/>
                <a:gd name="T21" fmla="*/ 158 h 222"/>
                <a:gd name="T22" fmla="*/ 87 w 223"/>
                <a:gd name="T23" fmla="*/ 130 h 222"/>
                <a:gd name="T24" fmla="*/ 83 w 223"/>
                <a:gd name="T25" fmla="*/ 90 h 222"/>
                <a:gd name="T26" fmla="*/ 88 w 223"/>
                <a:gd name="T27" fmla="*/ 43 h 222"/>
                <a:gd name="T28" fmla="*/ 89 w 223"/>
                <a:gd name="T29" fmla="*/ 26 h 222"/>
                <a:gd name="T30" fmla="*/ 84 w 223"/>
                <a:gd name="T31" fmla="*/ 17 h 222"/>
                <a:gd name="T32" fmla="*/ 50 w 223"/>
                <a:gd name="T33" fmla="*/ 18 h 222"/>
                <a:gd name="T34" fmla="*/ 22 w 223"/>
                <a:gd name="T35" fmla="*/ 12 h 222"/>
                <a:gd name="T36" fmla="*/ 10 w 223"/>
                <a:gd name="T37" fmla="*/ 3 h 222"/>
                <a:gd name="T38" fmla="*/ 3 w 223"/>
                <a:gd name="T39" fmla="*/ 1 h 222"/>
                <a:gd name="T40" fmla="*/ 0 w 223"/>
                <a:gd name="T41" fmla="*/ 8 h 222"/>
                <a:gd name="T42" fmla="*/ 2 w 223"/>
                <a:gd name="T43" fmla="*/ 23 h 222"/>
                <a:gd name="T44" fmla="*/ 23 w 223"/>
                <a:gd name="T45" fmla="*/ 37 h 222"/>
                <a:gd name="T46" fmla="*/ 52 w 223"/>
                <a:gd name="T47" fmla="*/ 46 h 222"/>
                <a:gd name="T48" fmla="*/ 59 w 223"/>
                <a:gd name="T49" fmla="*/ 50 h 222"/>
                <a:gd name="T50" fmla="*/ 60 w 223"/>
                <a:gd name="T51" fmla="*/ 59 h 222"/>
                <a:gd name="T52" fmla="*/ 60 w 223"/>
                <a:gd name="T53" fmla="*/ 90 h 222"/>
                <a:gd name="T54" fmla="*/ 65 w 223"/>
                <a:gd name="T55" fmla="*/ 138 h 222"/>
                <a:gd name="T56" fmla="*/ 71 w 223"/>
                <a:gd name="T57" fmla="*/ 159 h 222"/>
                <a:gd name="T58" fmla="*/ 89 w 223"/>
                <a:gd name="T59" fmla="*/ 194 h 222"/>
                <a:gd name="T60" fmla="*/ 115 w 223"/>
                <a:gd name="T61" fmla="*/ 222 h 222"/>
                <a:gd name="T62" fmla="*/ 127 w 223"/>
                <a:gd name="T63" fmla="*/ 215 h 222"/>
                <a:gd name="T64" fmla="*/ 135 w 223"/>
                <a:gd name="T65" fmla="*/ 195 h 222"/>
                <a:gd name="T66" fmla="*/ 149 w 223"/>
                <a:gd name="T67" fmla="*/ 151 h 222"/>
                <a:gd name="T68" fmla="*/ 175 w 223"/>
                <a:gd name="T69" fmla="*/ 100 h 222"/>
                <a:gd name="T70" fmla="*/ 210 w 223"/>
                <a:gd name="T71" fmla="*/ 66 h 22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23"/>
                <a:gd name="T109" fmla="*/ 0 h 222"/>
                <a:gd name="T110" fmla="*/ 223 w 223"/>
                <a:gd name="T111" fmla="*/ 222 h 22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23" h="222">
                  <a:moveTo>
                    <a:pt x="210" y="66"/>
                  </a:moveTo>
                  <a:lnTo>
                    <a:pt x="217" y="60"/>
                  </a:lnTo>
                  <a:lnTo>
                    <a:pt x="220" y="50"/>
                  </a:lnTo>
                  <a:lnTo>
                    <a:pt x="222" y="42"/>
                  </a:lnTo>
                  <a:lnTo>
                    <a:pt x="223" y="34"/>
                  </a:lnTo>
                  <a:lnTo>
                    <a:pt x="223" y="28"/>
                  </a:lnTo>
                  <a:lnTo>
                    <a:pt x="221" y="23"/>
                  </a:lnTo>
                  <a:lnTo>
                    <a:pt x="218" y="18"/>
                  </a:lnTo>
                  <a:lnTo>
                    <a:pt x="214" y="15"/>
                  </a:lnTo>
                  <a:lnTo>
                    <a:pt x="210" y="14"/>
                  </a:lnTo>
                  <a:lnTo>
                    <a:pt x="202" y="12"/>
                  </a:lnTo>
                  <a:lnTo>
                    <a:pt x="196" y="13"/>
                  </a:lnTo>
                  <a:lnTo>
                    <a:pt x="181" y="23"/>
                  </a:lnTo>
                  <a:lnTo>
                    <a:pt x="168" y="37"/>
                  </a:lnTo>
                  <a:lnTo>
                    <a:pt x="156" y="54"/>
                  </a:lnTo>
                  <a:lnTo>
                    <a:pt x="146" y="74"/>
                  </a:lnTo>
                  <a:lnTo>
                    <a:pt x="136" y="95"/>
                  </a:lnTo>
                  <a:lnTo>
                    <a:pt x="128" y="120"/>
                  </a:lnTo>
                  <a:lnTo>
                    <a:pt x="120" y="148"/>
                  </a:lnTo>
                  <a:lnTo>
                    <a:pt x="115" y="178"/>
                  </a:lnTo>
                  <a:lnTo>
                    <a:pt x="104" y="168"/>
                  </a:lnTo>
                  <a:lnTo>
                    <a:pt x="97" y="158"/>
                  </a:lnTo>
                  <a:lnTo>
                    <a:pt x="90" y="145"/>
                  </a:lnTo>
                  <a:lnTo>
                    <a:pt x="87" y="130"/>
                  </a:lnTo>
                  <a:lnTo>
                    <a:pt x="84" y="111"/>
                  </a:lnTo>
                  <a:lnTo>
                    <a:pt x="83" y="90"/>
                  </a:lnTo>
                  <a:lnTo>
                    <a:pt x="84" y="67"/>
                  </a:lnTo>
                  <a:lnTo>
                    <a:pt x="88" y="43"/>
                  </a:lnTo>
                  <a:lnTo>
                    <a:pt x="89" y="33"/>
                  </a:lnTo>
                  <a:lnTo>
                    <a:pt x="89" y="26"/>
                  </a:lnTo>
                  <a:lnTo>
                    <a:pt x="87" y="21"/>
                  </a:lnTo>
                  <a:lnTo>
                    <a:pt x="84" y="17"/>
                  </a:lnTo>
                  <a:lnTo>
                    <a:pt x="66" y="18"/>
                  </a:lnTo>
                  <a:lnTo>
                    <a:pt x="50" y="18"/>
                  </a:lnTo>
                  <a:lnTo>
                    <a:pt x="35" y="15"/>
                  </a:lnTo>
                  <a:lnTo>
                    <a:pt x="22" y="12"/>
                  </a:lnTo>
                  <a:lnTo>
                    <a:pt x="15" y="6"/>
                  </a:lnTo>
                  <a:lnTo>
                    <a:pt x="10" y="3"/>
                  </a:lnTo>
                  <a:lnTo>
                    <a:pt x="5" y="0"/>
                  </a:lnTo>
                  <a:lnTo>
                    <a:pt x="3" y="1"/>
                  </a:lnTo>
                  <a:lnTo>
                    <a:pt x="0" y="3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23"/>
                  </a:lnTo>
                  <a:lnTo>
                    <a:pt x="11" y="31"/>
                  </a:lnTo>
                  <a:lnTo>
                    <a:pt x="23" y="37"/>
                  </a:lnTo>
                  <a:lnTo>
                    <a:pt x="36" y="42"/>
                  </a:lnTo>
                  <a:lnTo>
                    <a:pt x="52" y="46"/>
                  </a:lnTo>
                  <a:lnTo>
                    <a:pt x="56" y="46"/>
                  </a:lnTo>
                  <a:lnTo>
                    <a:pt x="59" y="50"/>
                  </a:lnTo>
                  <a:lnTo>
                    <a:pt x="60" y="56"/>
                  </a:lnTo>
                  <a:lnTo>
                    <a:pt x="60" y="59"/>
                  </a:lnTo>
                  <a:lnTo>
                    <a:pt x="61" y="65"/>
                  </a:lnTo>
                  <a:lnTo>
                    <a:pt x="60" y="90"/>
                  </a:lnTo>
                  <a:lnTo>
                    <a:pt x="61" y="115"/>
                  </a:lnTo>
                  <a:lnTo>
                    <a:pt x="65" y="138"/>
                  </a:lnTo>
                  <a:lnTo>
                    <a:pt x="67" y="148"/>
                  </a:lnTo>
                  <a:lnTo>
                    <a:pt x="71" y="159"/>
                  </a:lnTo>
                  <a:lnTo>
                    <a:pt x="78" y="177"/>
                  </a:lnTo>
                  <a:lnTo>
                    <a:pt x="89" y="194"/>
                  </a:lnTo>
                  <a:lnTo>
                    <a:pt x="100" y="209"/>
                  </a:lnTo>
                  <a:lnTo>
                    <a:pt x="115" y="222"/>
                  </a:lnTo>
                  <a:lnTo>
                    <a:pt x="121" y="219"/>
                  </a:lnTo>
                  <a:lnTo>
                    <a:pt x="127" y="215"/>
                  </a:lnTo>
                  <a:lnTo>
                    <a:pt x="131" y="206"/>
                  </a:lnTo>
                  <a:lnTo>
                    <a:pt x="135" y="195"/>
                  </a:lnTo>
                  <a:lnTo>
                    <a:pt x="141" y="172"/>
                  </a:lnTo>
                  <a:lnTo>
                    <a:pt x="149" y="151"/>
                  </a:lnTo>
                  <a:lnTo>
                    <a:pt x="166" y="116"/>
                  </a:lnTo>
                  <a:lnTo>
                    <a:pt x="175" y="100"/>
                  </a:lnTo>
                  <a:lnTo>
                    <a:pt x="186" y="87"/>
                  </a:lnTo>
                  <a:lnTo>
                    <a:pt x="210" y="66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9" name="Freeform 9"/>
            <p:cNvSpPr>
              <a:spLocks noChangeAspect="1"/>
            </p:cNvSpPr>
            <p:nvPr/>
          </p:nvSpPr>
          <p:spPr bwMode="auto">
            <a:xfrm>
              <a:off x="3660" y="1661"/>
              <a:ext cx="54" cy="86"/>
            </a:xfrm>
            <a:custGeom>
              <a:avLst/>
              <a:gdLst>
                <a:gd name="T0" fmla="*/ 268 w 377"/>
                <a:gd name="T1" fmla="*/ 29 h 692"/>
                <a:gd name="T2" fmla="*/ 243 w 377"/>
                <a:gd name="T3" fmla="*/ 4 h 692"/>
                <a:gd name="T4" fmla="*/ 221 w 377"/>
                <a:gd name="T5" fmla="*/ 1 h 692"/>
                <a:gd name="T6" fmla="*/ 200 w 377"/>
                <a:gd name="T7" fmla="*/ 18 h 692"/>
                <a:gd name="T8" fmla="*/ 182 w 377"/>
                <a:gd name="T9" fmla="*/ 55 h 692"/>
                <a:gd name="T10" fmla="*/ 175 w 377"/>
                <a:gd name="T11" fmla="*/ 120 h 692"/>
                <a:gd name="T12" fmla="*/ 179 w 377"/>
                <a:gd name="T13" fmla="*/ 203 h 692"/>
                <a:gd name="T14" fmla="*/ 167 w 377"/>
                <a:gd name="T15" fmla="*/ 288 h 692"/>
                <a:gd name="T16" fmla="*/ 129 w 377"/>
                <a:gd name="T17" fmla="*/ 339 h 692"/>
                <a:gd name="T18" fmla="*/ 92 w 377"/>
                <a:gd name="T19" fmla="*/ 399 h 692"/>
                <a:gd name="T20" fmla="*/ 64 w 377"/>
                <a:gd name="T21" fmla="*/ 492 h 692"/>
                <a:gd name="T22" fmla="*/ 71 w 377"/>
                <a:gd name="T23" fmla="*/ 524 h 692"/>
                <a:gd name="T24" fmla="*/ 112 w 377"/>
                <a:gd name="T25" fmla="*/ 580 h 692"/>
                <a:gd name="T26" fmla="*/ 133 w 377"/>
                <a:gd name="T27" fmla="*/ 648 h 692"/>
                <a:gd name="T28" fmla="*/ 35 w 377"/>
                <a:gd name="T29" fmla="*/ 654 h 692"/>
                <a:gd name="T30" fmla="*/ 1 w 377"/>
                <a:gd name="T31" fmla="*/ 678 h 692"/>
                <a:gd name="T32" fmla="*/ 14 w 377"/>
                <a:gd name="T33" fmla="*/ 689 h 692"/>
                <a:gd name="T34" fmla="*/ 47 w 377"/>
                <a:gd name="T35" fmla="*/ 692 h 692"/>
                <a:gd name="T36" fmla="*/ 117 w 377"/>
                <a:gd name="T37" fmla="*/ 671 h 692"/>
                <a:gd name="T38" fmla="*/ 142 w 377"/>
                <a:gd name="T39" fmla="*/ 671 h 692"/>
                <a:gd name="T40" fmla="*/ 152 w 377"/>
                <a:gd name="T41" fmla="*/ 669 h 692"/>
                <a:gd name="T42" fmla="*/ 160 w 377"/>
                <a:gd name="T43" fmla="*/ 662 h 692"/>
                <a:gd name="T44" fmla="*/ 144 w 377"/>
                <a:gd name="T45" fmla="*/ 592 h 692"/>
                <a:gd name="T46" fmla="*/ 110 w 377"/>
                <a:gd name="T47" fmla="*/ 535 h 692"/>
                <a:gd name="T48" fmla="*/ 107 w 377"/>
                <a:gd name="T49" fmla="*/ 463 h 692"/>
                <a:gd name="T50" fmla="*/ 141 w 377"/>
                <a:gd name="T51" fmla="*/ 409 h 692"/>
                <a:gd name="T52" fmla="*/ 184 w 377"/>
                <a:gd name="T53" fmla="*/ 379 h 692"/>
                <a:gd name="T54" fmla="*/ 207 w 377"/>
                <a:gd name="T55" fmla="*/ 374 h 692"/>
                <a:gd name="T56" fmla="*/ 287 w 377"/>
                <a:gd name="T57" fmla="*/ 436 h 692"/>
                <a:gd name="T58" fmla="*/ 348 w 377"/>
                <a:gd name="T59" fmla="*/ 514 h 692"/>
                <a:gd name="T60" fmla="*/ 245 w 377"/>
                <a:gd name="T61" fmla="*/ 650 h 692"/>
                <a:gd name="T62" fmla="*/ 252 w 377"/>
                <a:gd name="T63" fmla="*/ 660 h 692"/>
                <a:gd name="T64" fmla="*/ 271 w 377"/>
                <a:gd name="T65" fmla="*/ 665 h 692"/>
                <a:gd name="T66" fmla="*/ 312 w 377"/>
                <a:gd name="T67" fmla="*/ 673 h 692"/>
                <a:gd name="T68" fmla="*/ 345 w 377"/>
                <a:gd name="T69" fmla="*/ 691 h 692"/>
                <a:gd name="T70" fmla="*/ 352 w 377"/>
                <a:gd name="T71" fmla="*/ 691 h 692"/>
                <a:gd name="T72" fmla="*/ 355 w 377"/>
                <a:gd name="T73" fmla="*/ 690 h 692"/>
                <a:gd name="T74" fmla="*/ 361 w 377"/>
                <a:gd name="T75" fmla="*/ 687 h 692"/>
                <a:gd name="T76" fmla="*/ 365 w 377"/>
                <a:gd name="T77" fmla="*/ 685 h 692"/>
                <a:gd name="T78" fmla="*/ 368 w 377"/>
                <a:gd name="T79" fmla="*/ 678 h 692"/>
                <a:gd name="T80" fmla="*/ 362 w 377"/>
                <a:gd name="T81" fmla="*/ 660 h 692"/>
                <a:gd name="T82" fmla="*/ 296 w 377"/>
                <a:gd name="T83" fmla="*/ 643 h 692"/>
                <a:gd name="T84" fmla="*/ 295 w 377"/>
                <a:gd name="T85" fmla="*/ 601 h 692"/>
                <a:gd name="T86" fmla="*/ 369 w 377"/>
                <a:gd name="T87" fmla="*/ 538 h 692"/>
                <a:gd name="T88" fmla="*/ 375 w 377"/>
                <a:gd name="T89" fmla="*/ 491 h 692"/>
                <a:gd name="T90" fmla="*/ 323 w 377"/>
                <a:gd name="T91" fmla="*/ 403 h 692"/>
                <a:gd name="T92" fmla="*/ 278 w 377"/>
                <a:gd name="T93" fmla="*/ 298 h 692"/>
                <a:gd name="T94" fmla="*/ 302 w 377"/>
                <a:gd name="T95" fmla="*/ 193 h 692"/>
                <a:gd name="T96" fmla="*/ 295 w 377"/>
                <a:gd name="T97" fmla="*/ 90 h 69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377"/>
                <a:gd name="T148" fmla="*/ 0 h 692"/>
                <a:gd name="T149" fmla="*/ 377 w 377"/>
                <a:gd name="T150" fmla="*/ 692 h 69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377" h="692">
                  <a:moveTo>
                    <a:pt x="286" y="59"/>
                  </a:moveTo>
                  <a:lnTo>
                    <a:pt x="276" y="42"/>
                  </a:lnTo>
                  <a:lnTo>
                    <a:pt x="268" y="29"/>
                  </a:lnTo>
                  <a:lnTo>
                    <a:pt x="259" y="19"/>
                  </a:lnTo>
                  <a:lnTo>
                    <a:pt x="251" y="11"/>
                  </a:lnTo>
                  <a:lnTo>
                    <a:pt x="243" y="4"/>
                  </a:lnTo>
                  <a:lnTo>
                    <a:pt x="235" y="1"/>
                  </a:lnTo>
                  <a:lnTo>
                    <a:pt x="227" y="0"/>
                  </a:lnTo>
                  <a:lnTo>
                    <a:pt x="221" y="1"/>
                  </a:lnTo>
                  <a:lnTo>
                    <a:pt x="213" y="4"/>
                  </a:lnTo>
                  <a:lnTo>
                    <a:pt x="207" y="10"/>
                  </a:lnTo>
                  <a:lnTo>
                    <a:pt x="200" y="18"/>
                  </a:lnTo>
                  <a:lnTo>
                    <a:pt x="194" y="28"/>
                  </a:lnTo>
                  <a:lnTo>
                    <a:pt x="188" y="41"/>
                  </a:lnTo>
                  <a:lnTo>
                    <a:pt x="182" y="55"/>
                  </a:lnTo>
                  <a:lnTo>
                    <a:pt x="176" y="72"/>
                  </a:lnTo>
                  <a:lnTo>
                    <a:pt x="171" y="92"/>
                  </a:lnTo>
                  <a:lnTo>
                    <a:pt x="175" y="120"/>
                  </a:lnTo>
                  <a:lnTo>
                    <a:pt x="178" y="147"/>
                  </a:lnTo>
                  <a:lnTo>
                    <a:pt x="179" y="174"/>
                  </a:lnTo>
                  <a:lnTo>
                    <a:pt x="179" y="203"/>
                  </a:lnTo>
                  <a:lnTo>
                    <a:pt x="176" y="230"/>
                  </a:lnTo>
                  <a:lnTo>
                    <a:pt x="173" y="259"/>
                  </a:lnTo>
                  <a:lnTo>
                    <a:pt x="167" y="288"/>
                  </a:lnTo>
                  <a:lnTo>
                    <a:pt x="160" y="317"/>
                  </a:lnTo>
                  <a:lnTo>
                    <a:pt x="143" y="326"/>
                  </a:lnTo>
                  <a:lnTo>
                    <a:pt x="129" y="339"/>
                  </a:lnTo>
                  <a:lnTo>
                    <a:pt x="116" y="356"/>
                  </a:lnTo>
                  <a:lnTo>
                    <a:pt x="104" y="377"/>
                  </a:lnTo>
                  <a:lnTo>
                    <a:pt x="92" y="399"/>
                  </a:lnTo>
                  <a:lnTo>
                    <a:pt x="82" y="426"/>
                  </a:lnTo>
                  <a:lnTo>
                    <a:pt x="72" y="457"/>
                  </a:lnTo>
                  <a:lnTo>
                    <a:pt x="64" y="492"/>
                  </a:lnTo>
                  <a:lnTo>
                    <a:pt x="63" y="504"/>
                  </a:lnTo>
                  <a:lnTo>
                    <a:pt x="66" y="517"/>
                  </a:lnTo>
                  <a:lnTo>
                    <a:pt x="71" y="524"/>
                  </a:lnTo>
                  <a:lnTo>
                    <a:pt x="80" y="532"/>
                  </a:lnTo>
                  <a:lnTo>
                    <a:pt x="97" y="554"/>
                  </a:lnTo>
                  <a:lnTo>
                    <a:pt x="112" y="580"/>
                  </a:lnTo>
                  <a:lnTo>
                    <a:pt x="126" y="607"/>
                  </a:lnTo>
                  <a:lnTo>
                    <a:pt x="139" y="637"/>
                  </a:lnTo>
                  <a:lnTo>
                    <a:pt x="133" y="648"/>
                  </a:lnTo>
                  <a:lnTo>
                    <a:pt x="99" y="645"/>
                  </a:lnTo>
                  <a:lnTo>
                    <a:pt x="67" y="647"/>
                  </a:lnTo>
                  <a:lnTo>
                    <a:pt x="35" y="654"/>
                  </a:lnTo>
                  <a:lnTo>
                    <a:pt x="3" y="665"/>
                  </a:lnTo>
                  <a:lnTo>
                    <a:pt x="0" y="671"/>
                  </a:lnTo>
                  <a:lnTo>
                    <a:pt x="1" y="678"/>
                  </a:lnTo>
                  <a:lnTo>
                    <a:pt x="2" y="682"/>
                  </a:lnTo>
                  <a:lnTo>
                    <a:pt x="8" y="687"/>
                  </a:lnTo>
                  <a:lnTo>
                    <a:pt x="14" y="689"/>
                  </a:lnTo>
                  <a:lnTo>
                    <a:pt x="23" y="691"/>
                  </a:lnTo>
                  <a:lnTo>
                    <a:pt x="34" y="691"/>
                  </a:lnTo>
                  <a:lnTo>
                    <a:pt x="47" y="692"/>
                  </a:lnTo>
                  <a:lnTo>
                    <a:pt x="69" y="681"/>
                  </a:lnTo>
                  <a:lnTo>
                    <a:pt x="93" y="674"/>
                  </a:lnTo>
                  <a:lnTo>
                    <a:pt x="117" y="671"/>
                  </a:lnTo>
                  <a:lnTo>
                    <a:pt x="141" y="672"/>
                  </a:lnTo>
                  <a:lnTo>
                    <a:pt x="141" y="671"/>
                  </a:lnTo>
                  <a:lnTo>
                    <a:pt x="142" y="671"/>
                  </a:lnTo>
                  <a:lnTo>
                    <a:pt x="144" y="671"/>
                  </a:lnTo>
                  <a:lnTo>
                    <a:pt x="148" y="671"/>
                  </a:lnTo>
                  <a:lnTo>
                    <a:pt x="152" y="669"/>
                  </a:lnTo>
                  <a:lnTo>
                    <a:pt x="156" y="668"/>
                  </a:lnTo>
                  <a:lnTo>
                    <a:pt x="158" y="664"/>
                  </a:lnTo>
                  <a:lnTo>
                    <a:pt x="160" y="662"/>
                  </a:lnTo>
                  <a:lnTo>
                    <a:pt x="163" y="655"/>
                  </a:lnTo>
                  <a:lnTo>
                    <a:pt x="158" y="627"/>
                  </a:lnTo>
                  <a:lnTo>
                    <a:pt x="144" y="592"/>
                  </a:lnTo>
                  <a:lnTo>
                    <a:pt x="129" y="562"/>
                  </a:lnTo>
                  <a:lnTo>
                    <a:pt x="119" y="547"/>
                  </a:lnTo>
                  <a:lnTo>
                    <a:pt x="110" y="535"/>
                  </a:lnTo>
                  <a:lnTo>
                    <a:pt x="89" y="511"/>
                  </a:lnTo>
                  <a:lnTo>
                    <a:pt x="97" y="485"/>
                  </a:lnTo>
                  <a:lnTo>
                    <a:pt x="107" y="463"/>
                  </a:lnTo>
                  <a:lnTo>
                    <a:pt x="117" y="443"/>
                  </a:lnTo>
                  <a:lnTo>
                    <a:pt x="129" y="426"/>
                  </a:lnTo>
                  <a:lnTo>
                    <a:pt x="141" y="409"/>
                  </a:lnTo>
                  <a:lnTo>
                    <a:pt x="155" y="397"/>
                  </a:lnTo>
                  <a:lnTo>
                    <a:pt x="169" y="387"/>
                  </a:lnTo>
                  <a:lnTo>
                    <a:pt x="184" y="379"/>
                  </a:lnTo>
                  <a:lnTo>
                    <a:pt x="191" y="379"/>
                  </a:lnTo>
                  <a:lnTo>
                    <a:pt x="199" y="378"/>
                  </a:lnTo>
                  <a:lnTo>
                    <a:pt x="207" y="374"/>
                  </a:lnTo>
                  <a:lnTo>
                    <a:pt x="217" y="371"/>
                  </a:lnTo>
                  <a:lnTo>
                    <a:pt x="253" y="401"/>
                  </a:lnTo>
                  <a:lnTo>
                    <a:pt x="287" y="436"/>
                  </a:lnTo>
                  <a:lnTo>
                    <a:pt x="319" y="474"/>
                  </a:lnTo>
                  <a:lnTo>
                    <a:pt x="333" y="493"/>
                  </a:lnTo>
                  <a:lnTo>
                    <a:pt x="348" y="514"/>
                  </a:lnTo>
                  <a:lnTo>
                    <a:pt x="258" y="607"/>
                  </a:lnTo>
                  <a:lnTo>
                    <a:pt x="245" y="628"/>
                  </a:lnTo>
                  <a:lnTo>
                    <a:pt x="245" y="650"/>
                  </a:lnTo>
                  <a:lnTo>
                    <a:pt x="245" y="652"/>
                  </a:lnTo>
                  <a:lnTo>
                    <a:pt x="247" y="655"/>
                  </a:lnTo>
                  <a:lnTo>
                    <a:pt x="252" y="660"/>
                  </a:lnTo>
                  <a:lnTo>
                    <a:pt x="255" y="661"/>
                  </a:lnTo>
                  <a:lnTo>
                    <a:pt x="260" y="663"/>
                  </a:lnTo>
                  <a:lnTo>
                    <a:pt x="271" y="665"/>
                  </a:lnTo>
                  <a:lnTo>
                    <a:pt x="281" y="665"/>
                  </a:lnTo>
                  <a:lnTo>
                    <a:pt x="293" y="668"/>
                  </a:lnTo>
                  <a:lnTo>
                    <a:pt x="312" y="673"/>
                  </a:lnTo>
                  <a:lnTo>
                    <a:pt x="329" y="681"/>
                  </a:lnTo>
                  <a:lnTo>
                    <a:pt x="345" y="692"/>
                  </a:lnTo>
                  <a:lnTo>
                    <a:pt x="345" y="691"/>
                  </a:lnTo>
                  <a:lnTo>
                    <a:pt x="346" y="691"/>
                  </a:lnTo>
                  <a:lnTo>
                    <a:pt x="348" y="691"/>
                  </a:lnTo>
                  <a:lnTo>
                    <a:pt x="352" y="691"/>
                  </a:lnTo>
                  <a:lnTo>
                    <a:pt x="352" y="690"/>
                  </a:lnTo>
                  <a:lnTo>
                    <a:pt x="353" y="690"/>
                  </a:lnTo>
                  <a:lnTo>
                    <a:pt x="355" y="690"/>
                  </a:lnTo>
                  <a:lnTo>
                    <a:pt x="359" y="690"/>
                  </a:lnTo>
                  <a:lnTo>
                    <a:pt x="361" y="688"/>
                  </a:lnTo>
                  <a:lnTo>
                    <a:pt x="361" y="687"/>
                  </a:lnTo>
                  <a:lnTo>
                    <a:pt x="362" y="687"/>
                  </a:lnTo>
                  <a:lnTo>
                    <a:pt x="364" y="687"/>
                  </a:lnTo>
                  <a:lnTo>
                    <a:pt x="365" y="685"/>
                  </a:lnTo>
                  <a:lnTo>
                    <a:pt x="367" y="683"/>
                  </a:lnTo>
                  <a:lnTo>
                    <a:pt x="367" y="680"/>
                  </a:lnTo>
                  <a:lnTo>
                    <a:pt x="368" y="678"/>
                  </a:lnTo>
                  <a:lnTo>
                    <a:pt x="368" y="673"/>
                  </a:lnTo>
                  <a:lnTo>
                    <a:pt x="365" y="667"/>
                  </a:lnTo>
                  <a:lnTo>
                    <a:pt x="362" y="660"/>
                  </a:lnTo>
                  <a:lnTo>
                    <a:pt x="341" y="652"/>
                  </a:lnTo>
                  <a:lnTo>
                    <a:pt x="320" y="647"/>
                  </a:lnTo>
                  <a:lnTo>
                    <a:pt x="296" y="643"/>
                  </a:lnTo>
                  <a:lnTo>
                    <a:pt x="270" y="641"/>
                  </a:lnTo>
                  <a:lnTo>
                    <a:pt x="270" y="628"/>
                  </a:lnTo>
                  <a:lnTo>
                    <a:pt x="295" y="601"/>
                  </a:lnTo>
                  <a:lnTo>
                    <a:pt x="319" y="577"/>
                  </a:lnTo>
                  <a:lnTo>
                    <a:pt x="343" y="556"/>
                  </a:lnTo>
                  <a:lnTo>
                    <a:pt x="369" y="538"/>
                  </a:lnTo>
                  <a:lnTo>
                    <a:pt x="375" y="520"/>
                  </a:lnTo>
                  <a:lnTo>
                    <a:pt x="377" y="505"/>
                  </a:lnTo>
                  <a:lnTo>
                    <a:pt x="375" y="491"/>
                  </a:lnTo>
                  <a:lnTo>
                    <a:pt x="369" y="478"/>
                  </a:lnTo>
                  <a:lnTo>
                    <a:pt x="347" y="439"/>
                  </a:lnTo>
                  <a:lnTo>
                    <a:pt x="323" y="403"/>
                  </a:lnTo>
                  <a:lnTo>
                    <a:pt x="295" y="368"/>
                  </a:lnTo>
                  <a:lnTo>
                    <a:pt x="264" y="335"/>
                  </a:lnTo>
                  <a:lnTo>
                    <a:pt x="278" y="298"/>
                  </a:lnTo>
                  <a:lnTo>
                    <a:pt x="289" y="262"/>
                  </a:lnTo>
                  <a:lnTo>
                    <a:pt x="297" y="227"/>
                  </a:lnTo>
                  <a:lnTo>
                    <a:pt x="302" y="193"/>
                  </a:lnTo>
                  <a:lnTo>
                    <a:pt x="303" y="158"/>
                  </a:lnTo>
                  <a:lnTo>
                    <a:pt x="301" y="124"/>
                  </a:lnTo>
                  <a:lnTo>
                    <a:pt x="295" y="90"/>
                  </a:lnTo>
                  <a:lnTo>
                    <a:pt x="286" y="59"/>
                  </a:lnTo>
                  <a:close/>
                </a:path>
              </a:pathLst>
            </a:cu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0" name="Freeform 10"/>
            <p:cNvSpPr>
              <a:spLocks noChangeAspect="1"/>
            </p:cNvSpPr>
            <p:nvPr/>
          </p:nvSpPr>
          <p:spPr bwMode="auto">
            <a:xfrm>
              <a:off x="3675" y="1635"/>
              <a:ext cx="21" cy="25"/>
            </a:xfrm>
            <a:custGeom>
              <a:avLst/>
              <a:gdLst>
                <a:gd name="T0" fmla="*/ 108 w 149"/>
                <a:gd name="T1" fmla="*/ 17 h 201"/>
                <a:gd name="T2" fmla="*/ 94 w 149"/>
                <a:gd name="T3" fmla="*/ 7 h 201"/>
                <a:gd name="T4" fmla="*/ 80 w 149"/>
                <a:gd name="T5" fmla="*/ 3 h 201"/>
                <a:gd name="T6" fmla="*/ 66 w 149"/>
                <a:gd name="T7" fmla="*/ 0 h 201"/>
                <a:gd name="T8" fmla="*/ 52 w 149"/>
                <a:gd name="T9" fmla="*/ 4 h 201"/>
                <a:gd name="T10" fmla="*/ 36 w 149"/>
                <a:gd name="T11" fmla="*/ 9 h 201"/>
                <a:gd name="T12" fmla="*/ 25 w 149"/>
                <a:gd name="T13" fmla="*/ 18 h 201"/>
                <a:gd name="T14" fmla="*/ 15 w 149"/>
                <a:gd name="T15" fmla="*/ 31 h 201"/>
                <a:gd name="T16" fmla="*/ 8 w 149"/>
                <a:gd name="T17" fmla="*/ 48 h 201"/>
                <a:gd name="T18" fmla="*/ 2 w 149"/>
                <a:gd name="T19" fmla="*/ 65 h 201"/>
                <a:gd name="T20" fmla="*/ 0 w 149"/>
                <a:gd name="T21" fmla="*/ 83 h 201"/>
                <a:gd name="T22" fmla="*/ 0 w 149"/>
                <a:gd name="T23" fmla="*/ 102 h 201"/>
                <a:gd name="T24" fmla="*/ 4 w 149"/>
                <a:gd name="T25" fmla="*/ 122 h 201"/>
                <a:gd name="T26" fmla="*/ 9 w 149"/>
                <a:gd name="T27" fmla="*/ 141 h 201"/>
                <a:gd name="T28" fmla="*/ 12 w 149"/>
                <a:gd name="T29" fmla="*/ 149 h 201"/>
                <a:gd name="T30" fmla="*/ 17 w 149"/>
                <a:gd name="T31" fmla="*/ 158 h 201"/>
                <a:gd name="T32" fmla="*/ 28 w 149"/>
                <a:gd name="T33" fmla="*/ 173 h 201"/>
                <a:gd name="T34" fmla="*/ 41 w 149"/>
                <a:gd name="T35" fmla="*/ 185 h 201"/>
                <a:gd name="T36" fmla="*/ 55 w 149"/>
                <a:gd name="T37" fmla="*/ 194 h 201"/>
                <a:gd name="T38" fmla="*/ 69 w 149"/>
                <a:gd name="T39" fmla="*/ 200 h 201"/>
                <a:gd name="T40" fmla="*/ 83 w 149"/>
                <a:gd name="T41" fmla="*/ 201 h 201"/>
                <a:gd name="T42" fmla="*/ 98 w 149"/>
                <a:gd name="T43" fmla="*/ 199 h 201"/>
                <a:gd name="T44" fmla="*/ 104 w 149"/>
                <a:gd name="T45" fmla="*/ 196 h 201"/>
                <a:gd name="T46" fmla="*/ 107 w 149"/>
                <a:gd name="T47" fmla="*/ 193 h 201"/>
                <a:gd name="T48" fmla="*/ 111 w 149"/>
                <a:gd name="T49" fmla="*/ 192 h 201"/>
                <a:gd name="T50" fmla="*/ 123 w 149"/>
                <a:gd name="T51" fmla="*/ 183 h 201"/>
                <a:gd name="T52" fmla="*/ 127 w 149"/>
                <a:gd name="T53" fmla="*/ 176 h 201"/>
                <a:gd name="T54" fmla="*/ 132 w 149"/>
                <a:gd name="T55" fmla="*/ 170 h 201"/>
                <a:gd name="T56" fmla="*/ 136 w 149"/>
                <a:gd name="T57" fmla="*/ 162 h 201"/>
                <a:gd name="T58" fmla="*/ 141 w 149"/>
                <a:gd name="T59" fmla="*/ 155 h 201"/>
                <a:gd name="T60" fmla="*/ 143 w 149"/>
                <a:gd name="T61" fmla="*/ 145 h 201"/>
                <a:gd name="T62" fmla="*/ 146 w 149"/>
                <a:gd name="T63" fmla="*/ 136 h 201"/>
                <a:gd name="T64" fmla="*/ 149 w 149"/>
                <a:gd name="T65" fmla="*/ 118 h 201"/>
                <a:gd name="T66" fmla="*/ 148 w 149"/>
                <a:gd name="T67" fmla="*/ 115 h 201"/>
                <a:gd name="T68" fmla="*/ 148 w 149"/>
                <a:gd name="T69" fmla="*/ 114 h 201"/>
                <a:gd name="T70" fmla="*/ 148 w 149"/>
                <a:gd name="T71" fmla="*/ 112 h 201"/>
                <a:gd name="T72" fmla="*/ 148 w 149"/>
                <a:gd name="T73" fmla="*/ 108 h 201"/>
                <a:gd name="T74" fmla="*/ 148 w 149"/>
                <a:gd name="T75" fmla="*/ 99 h 201"/>
                <a:gd name="T76" fmla="*/ 145 w 149"/>
                <a:gd name="T77" fmla="*/ 81 h 201"/>
                <a:gd name="T78" fmla="*/ 138 w 149"/>
                <a:gd name="T79" fmla="*/ 61 h 201"/>
                <a:gd name="T80" fmla="*/ 130 w 149"/>
                <a:gd name="T81" fmla="*/ 44 h 201"/>
                <a:gd name="T82" fmla="*/ 119 w 149"/>
                <a:gd name="T83" fmla="*/ 30 h 201"/>
                <a:gd name="T84" fmla="*/ 108 w 149"/>
                <a:gd name="T85" fmla="*/ 17 h 20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201"/>
                <a:gd name="T131" fmla="*/ 149 w 149"/>
                <a:gd name="T132" fmla="*/ 201 h 20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201">
                  <a:moveTo>
                    <a:pt x="108" y="17"/>
                  </a:moveTo>
                  <a:lnTo>
                    <a:pt x="94" y="7"/>
                  </a:lnTo>
                  <a:lnTo>
                    <a:pt x="80" y="3"/>
                  </a:lnTo>
                  <a:lnTo>
                    <a:pt x="66" y="0"/>
                  </a:lnTo>
                  <a:lnTo>
                    <a:pt x="52" y="4"/>
                  </a:lnTo>
                  <a:lnTo>
                    <a:pt x="36" y="9"/>
                  </a:lnTo>
                  <a:lnTo>
                    <a:pt x="25" y="18"/>
                  </a:lnTo>
                  <a:lnTo>
                    <a:pt x="15" y="31"/>
                  </a:lnTo>
                  <a:lnTo>
                    <a:pt x="8" y="48"/>
                  </a:lnTo>
                  <a:lnTo>
                    <a:pt x="2" y="65"/>
                  </a:lnTo>
                  <a:lnTo>
                    <a:pt x="0" y="83"/>
                  </a:lnTo>
                  <a:lnTo>
                    <a:pt x="0" y="102"/>
                  </a:lnTo>
                  <a:lnTo>
                    <a:pt x="4" y="122"/>
                  </a:lnTo>
                  <a:lnTo>
                    <a:pt x="9" y="141"/>
                  </a:lnTo>
                  <a:lnTo>
                    <a:pt x="12" y="149"/>
                  </a:lnTo>
                  <a:lnTo>
                    <a:pt x="17" y="158"/>
                  </a:lnTo>
                  <a:lnTo>
                    <a:pt x="28" y="173"/>
                  </a:lnTo>
                  <a:lnTo>
                    <a:pt x="41" y="185"/>
                  </a:lnTo>
                  <a:lnTo>
                    <a:pt x="55" y="194"/>
                  </a:lnTo>
                  <a:lnTo>
                    <a:pt x="69" y="200"/>
                  </a:lnTo>
                  <a:lnTo>
                    <a:pt x="83" y="201"/>
                  </a:lnTo>
                  <a:lnTo>
                    <a:pt x="98" y="199"/>
                  </a:lnTo>
                  <a:lnTo>
                    <a:pt x="104" y="196"/>
                  </a:lnTo>
                  <a:lnTo>
                    <a:pt x="107" y="193"/>
                  </a:lnTo>
                  <a:lnTo>
                    <a:pt x="111" y="192"/>
                  </a:lnTo>
                  <a:lnTo>
                    <a:pt x="123" y="183"/>
                  </a:lnTo>
                  <a:lnTo>
                    <a:pt x="127" y="176"/>
                  </a:lnTo>
                  <a:lnTo>
                    <a:pt x="132" y="170"/>
                  </a:lnTo>
                  <a:lnTo>
                    <a:pt x="136" y="162"/>
                  </a:lnTo>
                  <a:lnTo>
                    <a:pt x="141" y="155"/>
                  </a:lnTo>
                  <a:lnTo>
                    <a:pt x="143" y="145"/>
                  </a:lnTo>
                  <a:lnTo>
                    <a:pt x="146" y="136"/>
                  </a:lnTo>
                  <a:lnTo>
                    <a:pt x="149" y="118"/>
                  </a:lnTo>
                  <a:lnTo>
                    <a:pt x="148" y="115"/>
                  </a:lnTo>
                  <a:lnTo>
                    <a:pt x="148" y="114"/>
                  </a:lnTo>
                  <a:lnTo>
                    <a:pt x="148" y="112"/>
                  </a:lnTo>
                  <a:lnTo>
                    <a:pt x="148" y="108"/>
                  </a:lnTo>
                  <a:lnTo>
                    <a:pt x="148" y="99"/>
                  </a:lnTo>
                  <a:lnTo>
                    <a:pt x="145" y="81"/>
                  </a:lnTo>
                  <a:lnTo>
                    <a:pt x="138" y="61"/>
                  </a:lnTo>
                  <a:lnTo>
                    <a:pt x="130" y="44"/>
                  </a:lnTo>
                  <a:lnTo>
                    <a:pt x="119" y="30"/>
                  </a:lnTo>
                  <a:lnTo>
                    <a:pt x="108" y="17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1" name="Freeform 11"/>
            <p:cNvSpPr>
              <a:spLocks noChangeAspect="1"/>
            </p:cNvSpPr>
            <p:nvPr/>
          </p:nvSpPr>
          <p:spPr bwMode="auto">
            <a:xfrm>
              <a:off x="3652" y="1663"/>
              <a:ext cx="32" cy="28"/>
            </a:xfrm>
            <a:custGeom>
              <a:avLst/>
              <a:gdLst>
                <a:gd name="T0" fmla="*/ 220 w 223"/>
                <a:gd name="T1" fmla="*/ 50 h 222"/>
                <a:gd name="T2" fmla="*/ 223 w 223"/>
                <a:gd name="T3" fmla="*/ 34 h 222"/>
                <a:gd name="T4" fmla="*/ 221 w 223"/>
                <a:gd name="T5" fmla="*/ 23 h 222"/>
                <a:gd name="T6" fmla="*/ 214 w 223"/>
                <a:gd name="T7" fmla="*/ 15 h 222"/>
                <a:gd name="T8" fmla="*/ 202 w 223"/>
                <a:gd name="T9" fmla="*/ 12 h 222"/>
                <a:gd name="T10" fmla="*/ 181 w 223"/>
                <a:gd name="T11" fmla="*/ 23 h 222"/>
                <a:gd name="T12" fmla="*/ 156 w 223"/>
                <a:gd name="T13" fmla="*/ 54 h 222"/>
                <a:gd name="T14" fmla="*/ 136 w 223"/>
                <a:gd name="T15" fmla="*/ 95 h 222"/>
                <a:gd name="T16" fmla="*/ 120 w 223"/>
                <a:gd name="T17" fmla="*/ 148 h 222"/>
                <a:gd name="T18" fmla="*/ 104 w 223"/>
                <a:gd name="T19" fmla="*/ 168 h 222"/>
                <a:gd name="T20" fmla="*/ 90 w 223"/>
                <a:gd name="T21" fmla="*/ 145 h 222"/>
                <a:gd name="T22" fmla="*/ 84 w 223"/>
                <a:gd name="T23" fmla="*/ 111 h 222"/>
                <a:gd name="T24" fmla="*/ 84 w 223"/>
                <a:gd name="T25" fmla="*/ 67 h 222"/>
                <a:gd name="T26" fmla="*/ 89 w 223"/>
                <a:gd name="T27" fmla="*/ 33 h 222"/>
                <a:gd name="T28" fmla="*/ 87 w 223"/>
                <a:gd name="T29" fmla="*/ 21 h 222"/>
                <a:gd name="T30" fmla="*/ 66 w 223"/>
                <a:gd name="T31" fmla="*/ 18 h 222"/>
                <a:gd name="T32" fmla="*/ 35 w 223"/>
                <a:gd name="T33" fmla="*/ 15 h 222"/>
                <a:gd name="T34" fmla="*/ 15 w 223"/>
                <a:gd name="T35" fmla="*/ 6 h 222"/>
                <a:gd name="T36" fmla="*/ 5 w 223"/>
                <a:gd name="T37" fmla="*/ 0 h 222"/>
                <a:gd name="T38" fmla="*/ 0 w 223"/>
                <a:gd name="T39" fmla="*/ 3 h 222"/>
                <a:gd name="T40" fmla="*/ 0 w 223"/>
                <a:gd name="T41" fmla="*/ 14 h 222"/>
                <a:gd name="T42" fmla="*/ 11 w 223"/>
                <a:gd name="T43" fmla="*/ 31 h 222"/>
                <a:gd name="T44" fmla="*/ 36 w 223"/>
                <a:gd name="T45" fmla="*/ 42 h 222"/>
                <a:gd name="T46" fmla="*/ 56 w 223"/>
                <a:gd name="T47" fmla="*/ 46 h 222"/>
                <a:gd name="T48" fmla="*/ 60 w 223"/>
                <a:gd name="T49" fmla="*/ 56 h 222"/>
                <a:gd name="T50" fmla="*/ 61 w 223"/>
                <a:gd name="T51" fmla="*/ 65 h 222"/>
                <a:gd name="T52" fmla="*/ 61 w 223"/>
                <a:gd name="T53" fmla="*/ 115 h 222"/>
                <a:gd name="T54" fmla="*/ 67 w 223"/>
                <a:gd name="T55" fmla="*/ 148 h 222"/>
                <a:gd name="T56" fmla="*/ 78 w 223"/>
                <a:gd name="T57" fmla="*/ 177 h 222"/>
                <a:gd name="T58" fmla="*/ 100 w 223"/>
                <a:gd name="T59" fmla="*/ 209 h 222"/>
                <a:gd name="T60" fmla="*/ 121 w 223"/>
                <a:gd name="T61" fmla="*/ 219 h 222"/>
                <a:gd name="T62" fmla="*/ 131 w 223"/>
                <a:gd name="T63" fmla="*/ 206 h 222"/>
                <a:gd name="T64" fmla="*/ 141 w 223"/>
                <a:gd name="T65" fmla="*/ 172 h 222"/>
                <a:gd name="T66" fmla="*/ 166 w 223"/>
                <a:gd name="T67" fmla="*/ 116 h 222"/>
                <a:gd name="T68" fmla="*/ 186 w 223"/>
                <a:gd name="T69" fmla="*/ 87 h 222"/>
                <a:gd name="T70" fmla="*/ 217 w 223"/>
                <a:gd name="T71" fmla="*/ 60 h 22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23"/>
                <a:gd name="T109" fmla="*/ 0 h 222"/>
                <a:gd name="T110" fmla="*/ 223 w 223"/>
                <a:gd name="T111" fmla="*/ 222 h 22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23" h="222">
                  <a:moveTo>
                    <a:pt x="217" y="60"/>
                  </a:moveTo>
                  <a:lnTo>
                    <a:pt x="220" y="50"/>
                  </a:lnTo>
                  <a:lnTo>
                    <a:pt x="222" y="42"/>
                  </a:lnTo>
                  <a:lnTo>
                    <a:pt x="223" y="34"/>
                  </a:lnTo>
                  <a:lnTo>
                    <a:pt x="223" y="28"/>
                  </a:lnTo>
                  <a:lnTo>
                    <a:pt x="221" y="23"/>
                  </a:lnTo>
                  <a:lnTo>
                    <a:pt x="218" y="18"/>
                  </a:lnTo>
                  <a:lnTo>
                    <a:pt x="214" y="15"/>
                  </a:lnTo>
                  <a:lnTo>
                    <a:pt x="210" y="14"/>
                  </a:lnTo>
                  <a:lnTo>
                    <a:pt x="202" y="12"/>
                  </a:lnTo>
                  <a:lnTo>
                    <a:pt x="196" y="13"/>
                  </a:lnTo>
                  <a:lnTo>
                    <a:pt x="181" y="23"/>
                  </a:lnTo>
                  <a:lnTo>
                    <a:pt x="168" y="37"/>
                  </a:lnTo>
                  <a:lnTo>
                    <a:pt x="156" y="54"/>
                  </a:lnTo>
                  <a:lnTo>
                    <a:pt x="146" y="74"/>
                  </a:lnTo>
                  <a:lnTo>
                    <a:pt x="136" y="95"/>
                  </a:lnTo>
                  <a:lnTo>
                    <a:pt x="128" y="120"/>
                  </a:lnTo>
                  <a:lnTo>
                    <a:pt x="120" y="148"/>
                  </a:lnTo>
                  <a:lnTo>
                    <a:pt x="115" y="178"/>
                  </a:lnTo>
                  <a:lnTo>
                    <a:pt x="104" y="168"/>
                  </a:lnTo>
                  <a:lnTo>
                    <a:pt x="97" y="158"/>
                  </a:lnTo>
                  <a:lnTo>
                    <a:pt x="90" y="145"/>
                  </a:lnTo>
                  <a:lnTo>
                    <a:pt x="87" y="130"/>
                  </a:lnTo>
                  <a:lnTo>
                    <a:pt x="84" y="111"/>
                  </a:lnTo>
                  <a:lnTo>
                    <a:pt x="83" y="90"/>
                  </a:lnTo>
                  <a:lnTo>
                    <a:pt x="84" y="67"/>
                  </a:lnTo>
                  <a:lnTo>
                    <a:pt x="88" y="43"/>
                  </a:lnTo>
                  <a:lnTo>
                    <a:pt x="89" y="33"/>
                  </a:lnTo>
                  <a:lnTo>
                    <a:pt x="89" y="26"/>
                  </a:lnTo>
                  <a:lnTo>
                    <a:pt x="87" y="21"/>
                  </a:lnTo>
                  <a:lnTo>
                    <a:pt x="84" y="17"/>
                  </a:lnTo>
                  <a:lnTo>
                    <a:pt x="66" y="18"/>
                  </a:lnTo>
                  <a:lnTo>
                    <a:pt x="50" y="18"/>
                  </a:lnTo>
                  <a:lnTo>
                    <a:pt x="35" y="15"/>
                  </a:lnTo>
                  <a:lnTo>
                    <a:pt x="22" y="12"/>
                  </a:lnTo>
                  <a:lnTo>
                    <a:pt x="15" y="6"/>
                  </a:lnTo>
                  <a:lnTo>
                    <a:pt x="10" y="3"/>
                  </a:lnTo>
                  <a:lnTo>
                    <a:pt x="5" y="0"/>
                  </a:lnTo>
                  <a:lnTo>
                    <a:pt x="3" y="1"/>
                  </a:lnTo>
                  <a:lnTo>
                    <a:pt x="0" y="3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23"/>
                  </a:lnTo>
                  <a:lnTo>
                    <a:pt x="11" y="31"/>
                  </a:lnTo>
                  <a:lnTo>
                    <a:pt x="23" y="37"/>
                  </a:lnTo>
                  <a:lnTo>
                    <a:pt x="36" y="42"/>
                  </a:lnTo>
                  <a:lnTo>
                    <a:pt x="52" y="46"/>
                  </a:lnTo>
                  <a:lnTo>
                    <a:pt x="56" y="46"/>
                  </a:lnTo>
                  <a:lnTo>
                    <a:pt x="59" y="50"/>
                  </a:lnTo>
                  <a:lnTo>
                    <a:pt x="60" y="56"/>
                  </a:lnTo>
                  <a:lnTo>
                    <a:pt x="60" y="59"/>
                  </a:lnTo>
                  <a:lnTo>
                    <a:pt x="61" y="65"/>
                  </a:lnTo>
                  <a:lnTo>
                    <a:pt x="60" y="90"/>
                  </a:lnTo>
                  <a:lnTo>
                    <a:pt x="61" y="115"/>
                  </a:lnTo>
                  <a:lnTo>
                    <a:pt x="65" y="138"/>
                  </a:lnTo>
                  <a:lnTo>
                    <a:pt x="67" y="148"/>
                  </a:lnTo>
                  <a:lnTo>
                    <a:pt x="71" y="159"/>
                  </a:lnTo>
                  <a:lnTo>
                    <a:pt x="78" y="177"/>
                  </a:lnTo>
                  <a:lnTo>
                    <a:pt x="89" y="194"/>
                  </a:lnTo>
                  <a:lnTo>
                    <a:pt x="100" y="209"/>
                  </a:lnTo>
                  <a:lnTo>
                    <a:pt x="115" y="222"/>
                  </a:lnTo>
                  <a:lnTo>
                    <a:pt x="121" y="219"/>
                  </a:lnTo>
                  <a:lnTo>
                    <a:pt x="127" y="215"/>
                  </a:lnTo>
                  <a:lnTo>
                    <a:pt x="131" y="206"/>
                  </a:lnTo>
                  <a:lnTo>
                    <a:pt x="135" y="195"/>
                  </a:lnTo>
                  <a:lnTo>
                    <a:pt x="141" y="172"/>
                  </a:lnTo>
                  <a:lnTo>
                    <a:pt x="149" y="151"/>
                  </a:lnTo>
                  <a:lnTo>
                    <a:pt x="166" y="116"/>
                  </a:lnTo>
                  <a:lnTo>
                    <a:pt x="175" y="100"/>
                  </a:lnTo>
                  <a:lnTo>
                    <a:pt x="186" y="87"/>
                  </a:lnTo>
                  <a:lnTo>
                    <a:pt x="210" y="66"/>
                  </a:lnTo>
                  <a:lnTo>
                    <a:pt x="217" y="60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2" name="Freeform 12"/>
            <p:cNvSpPr>
              <a:spLocks noChangeAspect="1"/>
            </p:cNvSpPr>
            <p:nvPr/>
          </p:nvSpPr>
          <p:spPr bwMode="auto">
            <a:xfrm>
              <a:off x="3660" y="1661"/>
              <a:ext cx="54" cy="86"/>
            </a:xfrm>
            <a:custGeom>
              <a:avLst/>
              <a:gdLst>
                <a:gd name="T0" fmla="*/ 178 w 377"/>
                <a:gd name="T1" fmla="*/ 147 h 692"/>
                <a:gd name="T2" fmla="*/ 176 w 377"/>
                <a:gd name="T3" fmla="*/ 230 h 692"/>
                <a:gd name="T4" fmla="*/ 160 w 377"/>
                <a:gd name="T5" fmla="*/ 317 h 692"/>
                <a:gd name="T6" fmla="*/ 116 w 377"/>
                <a:gd name="T7" fmla="*/ 356 h 692"/>
                <a:gd name="T8" fmla="*/ 82 w 377"/>
                <a:gd name="T9" fmla="*/ 426 h 692"/>
                <a:gd name="T10" fmla="*/ 63 w 377"/>
                <a:gd name="T11" fmla="*/ 504 h 692"/>
                <a:gd name="T12" fmla="*/ 80 w 377"/>
                <a:gd name="T13" fmla="*/ 532 h 692"/>
                <a:gd name="T14" fmla="*/ 126 w 377"/>
                <a:gd name="T15" fmla="*/ 607 h 692"/>
                <a:gd name="T16" fmla="*/ 99 w 377"/>
                <a:gd name="T17" fmla="*/ 645 h 692"/>
                <a:gd name="T18" fmla="*/ 3 w 377"/>
                <a:gd name="T19" fmla="*/ 665 h 692"/>
                <a:gd name="T20" fmla="*/ 2 w 377"/>
                <a:gd name="T21" fmla="*/ 682 h 692"/>
                <a:gd name="T22" fmla="*/ 23 w 377"/>
                <a:gd name="T23" fmla="*/ 691 h 692"/>
                <a:gd name="T24" fmla="*/ 69 w 377"/>
                <a:gd name="T25" fmla="*/ 681 h 692"/>
                <a:gd name="T26" fmla="*/ 141 w 377"/>
                <a:gd name="T27" fmla="*/ 672 h 692"/>
                <a:gd name="T28" fmla="*/ 144 w 377"/>
                <a:gd name="T29" fmla="*/ 671 h 692"/>
                <a:gd name="T30" fmla="*/ 156 w 377"/>
                <a:gd name="T31" fmla="*/ 668 h 692"/>
                <a:gd name="T32" fmla="*/ 163 w 377"/>
                <a:gd name="T33" fmla="*/ 655 h 692"/>
                <a:gd name="T34" fmla="*/ 129 w 377"/>
                <a:gd name="T35" fmla="*/ 562 h 692"/>
                <a:gd name="T36" fmla="*/ 89 w 377"/>
                <a:gd name="T37" fmla="*/ 511 h 692"/>
                <a:gd name="T38" fmla="*/ 117 w 377"/>
                <a:gd name="T39" fmla="*/ 443 h 692"/>
                <a:gd name="T40" fmla="*/ 155 w 377"/>
                <a:gd name="T41" fmla="*/ 397 h 692"/>
                <a:gd name="T42" fmla="*/ 191 w 377"/>
                <a:gd name="T43" fmla="*/ 379 h 692"/>
                <a:gd name="T44" fmla="*/ 217 w 377"/>
                <a:gd name="T45" fmla="*/ 371 h 692"/>
                <a:gd name="T46" fmla="*/ 319 w 377"/>
                <a:gd name="T47" fmla="*/ 474 h 692"/>
                <a:gd name="T48" fmla="*/ 258 w 377"/>
                <a:gd name="T49" fmla="*/ 607 h 692"/>
                <a:gd name="T50" fmla="*/ 245 w 377"/>
                <a:gd name="T51" fmla="*/ 652 h 692"/>
                <a:gd name="T52" fmla="*/ 255 w 377"/>
                <a:gd name="T53" fmla="*/ 661 h 692"/>
                <a:gd name="T54" fmla="*/ 281 w 377"/>
                <a:gd name="T55" fmla="*/ 665 h 692"/>
                <a:gd name="T56" fmla="*/ 329 w 377"/>
                <a:gd name="T57" fmla="*/ 681 h 692"/>
                <a:gd name="T58" fmla="*/ 346 w 377"/>
                <a:gd name="T59" fmla="*/ 691 h 692"/>
                <a:gd name="T60" fmla="*/ 352 w 377"/>
                <a:gd name="T61" fmla="*/ 690 h 692"/>
                <a:gd name="T62" fmla="*/ 359 w 377"/>
                <a:gd name="T63" fmla="*/ 690 h 692"/>
                <a:gd name="T64" fmla="*/ 362 w 377"/>
                <a:gd name="T65" fmla="*/ 687 h 692"/>
                <a:gd name="T66" fmla="*/ 367 w 377"/>
                <a:gd name="T67" fmla="*/ 683 h 692"/>
                <a:gd name="T68" fmla="*/ 368 w 377"/>
                <a:gd name="T69" fmla="*/ 673 h 692"/>
                <a:gd name="T70" fmla="*/ 341 w 377"/>
                <a:gd name="T71" fmla="*/ 652 h 692"/>
                <a:gd name="T72" fmla="*/ 270 w 377"/>
                <a:gd name="T73" fmla="*/ 641 h 692"/>
                <a:gd name="T74" fmla="*/ 319 w 377"/>
                <a:gd name="T75" fmla="*/ 577 h 692"/>
                <a:gd name="T76" fmla="*/ 375 w 377"/>
                <a:gd name="T77" fmla="*/ 520 h 692"/>
                <a:gd name="T78" fmla="*/ 369 w 377"/>
                <a:gd name="T79" fmla="*/ 478 h 692"/>
                <a:gd name="T80" fmla="*/ 295 w 377"/>
                <a:gd name="T81" fmla="*/ 368 h 692"/>
                <a:gd name="T82" fmla="*/ 289 w 377"/>
                <a:gd name="T83" fmla="*/ 262 h 692"/>
                <a:gd name="T84" fmla="*/ 303 w 377"/>
                <a:gd name="T85" fmla="*/ 158 h 692"/>
                <a:gd name="T86" fmla="*/ 286 w 377"/>
                <a:gd name="T87" fmla="*/ 59 h 692"/>
                <a:gd name="T88" fmla="*/ 259 w 377"/>
                <a:gd name="T89" fmla="*/ 19 h 692"/>
                <a:gd name="T90" fmla="*/ 235 w 377"/>
                <a:gd name="T91" fmla="*/ 1 h 692"/>
                <a:gd name="T92" fmla="*/ 213 w 377"/>
                <a:gd name="T93" fmla="*/ 4 h 692"/>
                <a:gd name="T94" fmla="*/ 194 w 377"/>
                <a:gd name="T95" fmla="*/ 28 h 692"/>
                <a:gd name="T96" fmla="*/ 176 w 377"/>
                <a:gd name="T97" fmla="*/ 72 h 69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377"/>
                <a:gd name="T148" fmla="*/ 0 h 692"/>
                <a:gd name="T149" fmla="*/ 377 w 377"/>
                <a:gd name="T150" fmla="*/ 692 h 69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377" h="692">
                  <a:moveTo>
                    <a:pt x="171" y="92"/>
                  </a:moveTo>
                  <a:lnTo>
                    <a:pt x="175" y="120"/>
                  </a:lnTo>
                  <a:lnTo>
                    <a:pt x="178" y="147"/>
                  </a:lnTo>
                  <a:lnTo>
                    <a:pt x="179" y="174"/>
                  </a:lnTo>
                  <a:lnTo>
                    <a:pt x="179" y="203"/>
                  </a:lnTo>
                  <a:lnTo>
                    <a:pt x="176" y="230"/>
                  </a:lnTo>
                  <a:lnTo>
                    <a:pt x="173" y="259"/>
                  </a:lnTo>
                  <a:lnTo>
                    <a:pt x="167" y="288"/>
                  </a:lnTo>
                  <a:lnTo>
                    <a:pt x="160" y="317"/>
                  </a:lnTo>
                  <a:lnTo>
                    <a:pt x="143" y="326"/>
                  </a:lnTo>
                  <a:lnTo>
                    <a:pt x="129" y="339"/>
                  </a:lnTo>
                  <a:lnTo>
                    <a:pt x="116" y="356"/>
                  </a:lnTo>
                  <a:lnTo>
                    <a:pt x="104" y="377"/>
                  </a:lnTo>
                  <a:lnTo>
                    <a:pt x="92" y="399"/>
                  </a:lnTo>
                  <a:lnTo>
                    <a:pt x="82" y="426"/>
                  </a:lnTo>
                  <a:lnTo>
                    <a:pt x="72" y="457"/>
                  </a:lnTo>
                  <a:lnTo>
                    <a:pt x="64" y="492"/>
                  </a:lnTo>
                  <a:lnTo>
                    <a:pt x="63" y="504"/>
                  </a:lnTo>
                  <a:lnTo>
                    <a:pt x="66" y="517"/>
                  </a:lnTo>
                  <a:lnTo>
                    <a:pt x="71" y="524"/>
                  </a:lnTo>
                  <a:lnTo>
                    <a:pt x="80" y="532"/>
                  </a:lnTo>
                  <a:lnTo>
                    <a:pt x="97" y="554"/>
                  </a:lnTo>
                  <a:lnTo>
                    <a:pt x="112" y="580"/>
                  </a:lnTo>
                  <a:lnTo>
                    <a:pt x="126" y="607"/>
                  </a:lnTo>
                  <a:lnTo>
                    <a:pt x="139" y="637"/>
                  </a:lnTo>
                  <a:lnTo>
                    <a:pt x="133" y="648"/>
                  </a:lnTo>
                  <a:lnTo>
                    <a:pt x="99" y="645"/>
                  </a:lnTo>
                  <a:lnTo>
                    <a:pt x="67" y="647"/>
                  </a:lnTo>
                  <a:lnTo>
                    <a:pt x="35" y="654"/>
                  </a:lnTo>
                  <a:lnTo>
                    <a:pt x="3" y="665"/>
                  </a:lnTo>
                  <a:lnTo>
                    <a:pt x="0" y="671"/>
                  </a:lnTo>
                  <a:lnTo>
                    <a:pt x="1" y="678"/>
                  </a:lnTo>
                  <a:lnTo>
                    <a:pt x="2" y="682"/>
                  </a:lnTo>
                  <a:lnTo>
                    <a:pt x="8" y="687"/>
                  </a:lnTo>
                  <a:lnTo>
                    <a:pt x="14" y="689"/>
                  </a:lnTo>
                  <a:lnTo>
                    <a:pt x="23" y="691"/>
                  </a:lnTo>
                  <a:lnTo>
                    <a:pt x="34" y="691"/>
                  </a:lnTo>
                  <a:lnTo>
                    <a:pt x="47" y="692"/>
                  </a:lnTo>
                  <a:lnTo>
                    <a:pt x="69" y="681"/>
                  </a:lnTo>
                  <a:lnTo>
                    <a:pt x="93" y="674"/>
                  </a:lnTo>
                  <a:lnTo>
                    <a:pt x="117" y="671"/>
                  </a:lnTo>
                  <a:lnTo>
                    <a:pt x="141" y="672"/>
                  </a:lnTo>
                  <a:lnTo>
                    <a:pt x="141" y="671"/>
                  </a:lnTo>
                  <a:lnTo>
                    <a:pt x="142" y="671"/>
                  </a:lnTo>
                  <a:lnTo>
                    <a:pt x="144" y="671"/>
                  </a:lnTo>
                  <a:lnTo>
                    <a:pt x="148" y="671"/>
                  </a:lnTo>
                  <a:lnTo>
                    <a:pt x="152" y="669"/>
                  </a:lnTo>
                  <a:lnTo>
                    <a:pt x="156" y="668"/>
                  </a:lnTo>
                  <a:lnTo>
                    <a:pt x="158" y="664"/>
                  </a:lnTo>
                  <a:lnTo>
                    <a:pt x="160" y="662"/>
                  </a:lnTo>
                  <a:lnTo>
                    <a:pt x="163" y="655"/>
                  </a:lnTo>
                  <a:lnTo>
                    <a:pt x="158" y="627"/>
                  </a:lnTo>
                  <a:lnTo>
                    <a:pt x="144" y="592"/>
                  </a:lnTo>
                  <a:lnTo>
                    <a:pt x="129" y="562"/>
                  </a:lnTo>
                  <a:lnTo>
                    <a:pt x="119" y="547"/>
                  </a:lnTo>
                  <a:lnTo>
                    <a:pt x="110" y="535"/>
                  </a:lnTo>
                  <a:lnTo>
                    <a:pt x="89" y="511"/>
                  </a:lnTo>
                  <a:lnTo>
                    <a:pt x="97" y="485"/>
                  </a:lnTo>
                  <a:lnTo>
                    <a:pt x="107" y="463"/>
                  </a:lnTo>
                  <a:lnTo>
                    <a:pt x="117" y="443"/>
                  </a:lnTo>
                  <a:lnTo>
                    <a:pt x="129" y="426"/>
                  </a:lnTo>
                  <a:lnTo>
                    <a:pt x="141" y="409"/>
                  </a:lnTo>
                  <a:lnTo>
                    <a:pt x="155" y="397"/>
                  </a:lnTo>
                  <a:lnTo>
                    <a:pt x="169" y="387"/>
                  </a:lnTo>
                  <a:lnTo>
                    <a:pt x="184" y="379"/>
                  </a:lnTo>
                  <a:lnTo>
                    <a:pt x="191" y="379"/>
                  </a:lnTo>
                  <a:lnTo>
                    <a:pt x="199" y="378"/>
                  </a:lnTo>
                  <a:lnTo>
                    <a:pt x="207" y="374"/>
                  </a:lnTo>
                  <a:lnTo>
                    <a:pt x="217" y="371"/>
                  </a:lnTo>
                  <a:lnTo>
                    <a:pt x="253" y="401"/>
                  </a:lnTo>
                  <a:lnTo>
                    <a:pt x="287" y="436"/>
                  </a:lnTo>
                  <a:lnTo>
                    <a:pt x="319" y="474"/>
                  </a:lnTo>
                  <a:lnTo>
                    <a:pt x="333" y="493"/>
                  </a:lnTo>
                  <a:lnTo>
                    <a:pt x="348" y="514"/>
                  </a:lnTo>
                  <a:lnTo>
                    <a:pt x="258" y="607"/>
                  </a:lnTo>
                  <a:lnTo>
                    <a:pt x="245" y="628"/>
                  </a:lnTo>
                  <a:lnTo>
                    <a:pt x="245" y="650"/>
                  </a:lnTo>
                  <a:lnTo>
                    <a:pt x="245" y="652"/>
                  </a:lnTo>
                  <a:lnTo>
                    <a:pt x="247" y="655"/>
                  </a:lnTo>
                  <a:lnTo>
                    <a:pt x="252" y="660"/>
                  </a:lnTo>
                  <a:lnTo>
                    <a:pt x="255" y="661"/>
                  </a:lnTo>
                  <a:lnTo>
                    <a:pt x="260" y="663"/>
                  </a:lnTo>
                  <a:lnTo>
                    <a:pt x="271" y="665"/>
                  </a:lnTo>
                  <a:lnTo>
                    <a:pt x="281" y="665"/>
                  </a:lnTo>
                  <a:lnTo>
                    <a:pt x="293" y="668"/>
                  </a:lnTo>
                  <a:lnTo>
                    <a:pt x="312" y="673"/>
                  </a:lnTo>
                  <a:lnTo>
                    <a:pt x="329" y="681"/>
                  </a:lnTo>
                  <a:lnTo>
                    <a:pt x="345" y="692"/>
                  </a:lnTo>
                  <a:lnTo>
                    <a:pt x="345" y="691"/>
                  </a:lnTo>
                  <a:lnTo>
                    <a:pt x="346" y="691"/>
                  </a:lnTo>
                  <a:lnTo>
                    <a:pt x="348" y="691"/>
                  </a:lnTo>
                  <a:lnTo>
                    <a:pt x="352" y="691"/>
                  </a:lnTo>
                  <a:lnTo>
                    <a:pt x="352" y="690"/>
                  </a:lnTo>
                  <a:lnTo>
                    <a:pt x="353" y="690"/>
                  </a:lnTo>
                  <a:lnTo>
                    <a:pt x="355" y="690"/>
                  </a:lnTo>
                  <a:lnTo>
                    <a:pt x="359" y="690"/>
                  </a:lnTo>
                  <a:lnTo>
                    <a:pt x="361" y="688"/>
                  </a:lnTo>
                  <a:lnTo>
                    <a:pt x="361" y="687"/>
                  </a:lnTo>
                  <a:lnTo>
                    <a:pt x="362" y="687"/>
                  </a:lnTo>
                  <a:lnTo>
                    <a:pt x="364" y="687"/>
                  </a:lnTo>
                  <a:lnTo>
                    <a:pt x="365" y="685"/>
                  </a:lnTo>
                  <a:lnTo>
                    <a:pt x="367" y="683"/>
                  </a:lnTo>
                  <a:lnTo>
                    <a:pt x="367" y="680"/>
                  </a:lnTo>
                  <a:lnTo>
                    <a:pt x="368" y="678"/>
                  </a:lnTo>
                  <a:lnTo>
                    <a:pt x="368" y="673"/>
                  </a:lnTo>
                  <a:lnTo>
                    <a:pt x="365" y="667"/>
                  </a:lnTo>
                  <a:lnTo>
                    <a:pt x="362" y="660"/>
                  </a:lnTo>
                  <a:lnTo>
                    <a:pt x="341" y="652"/>
                  </a:lnTo>
                  <a:lnTo>
                    <a:pt x="320" y="647"/>
                  </a:lnTo>
                  <a:lnTo>
                    <a:pt x="296" y="643"/>
                  </a:lnTo>
                  <a:lnTo>
                    <a:pt x="270" y="641"/>
                  </a:lnTo>
                  <a:lnTo>
                    <a:pt x="270" y="628"/>
                  </a:lnTo>
                  <a:lnTo>
                    <a:pt x="295" y="601"/>
                  </a:lnTo>
                  <a:lnTo>
                    <a:pt x="319" y="577"/>
                  </a:lnTo>
                  <a:lnTo>
                    <a:pt x="343" y="556"/>
                  </a:lnTo>
                  <a:lnTo>
                    <a:pt x="369" y="538"/>
                  </a:lnTo>
                  <a:lnTo>
                    <a:pt x="375" y="520"/>
                  </a:lnTo>
                  <a:lnTo>
                    <a:pt x="377" y="505"/>
                  </a:lnTo>
                  <a:lnTo>
                    <a:pt x="375" y="491"/>
                  </a:lnTo>
                  <a:lnTo>
                    <a:pt x="369" y="478"/>
                  </a:lnTo>
                  <a:lnTo>
                    <a:pt x="347" y="439"/>
                  </a:lnTo>
                  <a:lnTo>
                    <a:pt x="323" y="403"/>
                  </a:lnTo>
                  <a:lnTo>
                    <a:pt x="295" y="368"/>
                  </a:lnTo>
                  <a:lnTo>
                    <a:pt x="264" y="335"/>
                  </a:lnTo>
                  <a:lnTo>
                    <a:pt x="278" y="298"/>
                  </a:lnTo>
                  <a:lnTo>
                    <a:pt x="289" y="262"/>
                  </a:lnTo>
                  <a:lnTo>
                    <a:pt x="297" y="227"/>
                  </a:lnTo>
                  <a:lnTo>
                    <a:pt x="302" y="193"/>
                  </a:lnTo>
                  <a:lnTo>
                    <a:pt x="303" y="158"/>
                  </a:lnTo>
                  <a:lnTo>
                    <a:pt x="301" y="124"/>
                  </a:lnTo>
                  <a:lnTo>
                    <a:pt x="295" y="90"/>
                  </a:lnTo>
                  <a:lnTo>
                    <a:pt x="286" y="59"/>
                  </a:lnTo>
                  <a:lnTo>
                    <a:pt x="276" y="42"/>
                  </a:lnTo>
                  <a:lnTo>
                    <a:pt x="268" y="29"/>
                  </a:lnTo>
                  <a:lnTo>
                    <a:pt x="259" y="19"/>
                  </a:lnTo>
                  <a:lnTo>
                    <a:pt x="251" y="11"/>
                  </a:lnTo>
                  <a:lnTo>
                    <a:pt x="243" y="4"/>
                  </a:lnTo>
                  <a:lnTo>
                    <a:pt x="235" y="1"/>
                  </a:lnTo>
                  <a:lnTo>
                    <a:pt x="227" y="0"/>
                  </a:lnTo>
                  <a:lnTo>
                    <a:pt x="221" y="1"/>
                  </a:lnTo>
                  <a:lnTo>
                    <a:pt x="213" y="4"/>
                  </a:lnTo>
                  <a:lnTo>
                    <a:pt x="207" y="10"/>
                  </a:lnTo>
                  <a:lnTo>
                    <a:pt x="200" y="18"/>
                  </a:lnTo>
                  <a:lnTo>
                    <a:pt x="194" y="28"/>
                  </a:lnTo>
                  <a:lnTo>
                    <a:pt x="188" y="41"/>
                  </a:lnTo>
                  <a:lnTo>
                    <a:pt x="182" y="55"/>
                  </a:lnTo>
                  <a:lnTo>
                    <a:pt x="176" y="72"/>
                  </a:lnTo>
                  <a:lnTo>
                    <a:pt x="171" y="92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3" name="Freeform 13"/>
            <p:cNvSpPr>
              <a:spLocks noChangeAspect="1"/>
            </p:cNvSpPr>
            <p:nvPr/>
          </p:nvSpPr>
          <p:spPr bwMode="auto">
            <a:xfrm>
              <a:off x="3699" y="1642"/>
              <a:ext cx="28" cy="32"/>
            </a:xfrm>
            <a:custGeom>
              <a:avLst/>
              <a:gdLst>
                <a:gd name="T0" fmla="*/ 176 w 196"/>
                <a:gd name="T1" fmla="*/ 28 h 254"/>
                <a:gd name="T2" fmla="*/ 160 w 196"/>
                <a:gd name="T3" fmla="*/ 55 h 254"/>
                <a:gd name="T4" fmla="*/ 147 w 196"/>
                <a:gd name="T5" fmla="*/ 71 h 254"/>
                <a:gd name="T6" fmla="*/ 148 w 196"/>
                <a:gd name="T7" fmla="*/ 81 h 254"/>
                <a:gd name="T8" fmla="*/ 167 w 196"/>
                <a:gd name="T9" fmla="*/ 109 h 254"/>
                <a:gd name="T10" fmla="*/ 186 w 196"/>
                <a:gd name="T11" fmla="*/ 152 h 254"/>
                <a:gd name="T12" fmla="*/ 189 w 196"/>
                <a:gd name="T13" fmla="*/ 162 h 254"/>
                <a:gd name="T14" fmla="*/ 194 w 196"/>
                <a:gd name="T15" fmla="*/ 183 h 254"/>
                <a:gd name="T16" fmla="*/ 194 w 196"/>
                <a:gd name="T17" fmla="*/ 189 h 254"/>
                <a:gd name="T18" fmla="*/ 195 w 196"/>
                <a:gd name="T19" fmla="*/ 193 h 254"/>
                <a:gd name="T20" fmla="*/ 194 w 196"/>
                <a:gd name="T21" fmla="*/ 222 h 254"/>
                <a:gd name="T22" fmla="*/ 193 w 196"/>
                <a:gd name="T23" fmla="*/ 232 h 254"/>
                <a:gd name="T24" fmla="*/ 181 w 196"/>
                <a:gd name="T25" fmla="*/ 254 h 254"/>
                <a:gd name="T26" fmla="*/ 174 w 196"/>
                <a:gd name="T27" fmla="*/ 254 h 254"/>
                <a:gd name="T28" fmla="*/ 162 w 196"/>
                <a:gd name="T29" fmla="*/ 246 h 254"/>
                <a:gd name="T30" fmla="*/ 140 w 196"/>
                <a:gd name="T31" fmla="*/ 229 h 254"/>
                <a:gd name="T32" fmla="*/ 107 w 196"/>
                <a:gd name="T33" fmla="*/ 206 h 254"/>
                <a:gd name="T34" fmla="*/ 75 w 196"/>
                <a:gd name="T35" fmla="*/ 191 h 254"/>
                <a:gd name="T36" fmla="*/ 32 w 196"/>
                <a:gd name="T37" fmla="*/ 184 h 254"/>
                <a:gd name="T38" fmla="*/ 8 w 196"/>
                <a:gd name="T39" fmla="*/ 173 h 254"/>
                <a:gd name="T40" fmla="*/ 0 w 196"/>
                <a:gd name="T41" fmla="*/ 150 h 254"/>
                <a:gd name="T42" fmla="*/ 15 w 196"/>
                <a:gd name="T43" fmla="*/ 132 h 254"/>
                <a:gd name="T44" fmla="*/ 49 w 196"/>
                <a:gd name="T45" fmla="*/ 135 h 254"/>
                <a:gd name="T46" fmla="*/ 86 w 196"/>
                <a:gd name="T47" fmla="*/ 151 h 254"/>
                <a:gd name="T48" fmla="*/ 125 w 196"/>
                <a:gd name="T49" fmla="*/ 178 h 254"/>
                <a:gd name="T50" fmla="*/ 167 w 196"/>
                <a:gd name="T51" fmla="*/ 218 h 254"/>
                <a:gd name="T52" fmla="*/ 167 w 196"/>
                <a:gd name="T53" fmla="*/ 211 h 254"/>
                <a:gd name="T54" fmla="*/ 168 w 196"/>
                <a:gd name="T55" fmla="*/ 210 h 254"/>
                <a:gd name="T56" fmla="*/ 170 w 196"/>
                <a:gd name="T57" fmla="*/ 189 h 254"/>
                <a:gd name="T58" fmla="*/ 166 w 196"/>
                <a:gd name="T59" fmla="*/ 166 h 254"/>
                <a:gd name="T60" fmla="*/ 160 w 196"/>
                <a:gd name="T61" fmla="*/ 150 h 254"/>
                <a:gd name="T62" fmla="*/ 150 w 196"/>
                <a:gd name="T63" fmla="*/ 133 h 254"/>
                <a:gd name="T64" fmla="*/ 140 w 196"/>
                <a:gd name="T65" fmla="*/ 115 h 254"/>
                <a:gd name="T66" fmla="*/ 120 w 196"/>
                <a:gd name="T67" fmla="*/ 88 h 254"/>
                <a:gd name="T68" fmla="*/ 110 w 196"/>
                <a:gd name="T69" fmla="*/ 76 h 254"/>
                <a:gd name="T70" fmla="*/ 110 w 196"/>
                <a:gd name="T71" fmla="*/ 64 h 254"/>
                <a:gd name="T72" fmla="*/ 130 w 196"/>
                <a:gd name="T73" fmla="*/ 50 h 254"/>
                <a:gd name="T74" fmla="*/ 148 w 196"/>
                <a:gd name="T75" fmla="*/ 34 h 254"/>
                <a:gd name="T76" fmla="*/ 154 w 196"/>
                <a:gd name="T77" fmla="*/ 24 h 254"/>
                <a:gd name="T78" fmla="*/ 160 w 196"/>
                <a:gd name="T79" fmla="*/ 11 h 254"/>
                <a:gd name="T80" fmla="*/ 164 w 196"/>
                <a:gd name="T81" fmla="*/ 2 h 254"/>
                <a:gd name="T82" fmla="*/ 170 w 196"/>
                <a:gd name="T83" fmla="*/ 0 h 254"/>
                <a:gd name="T84" fmla="*/ 177 w 196"/>
                <a:gd name="T85" fmla="*/ 9 h 25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96"/>
                <a:gd name="T130" fmla="*/ 0 h 254"/>
                <a:gd name="T131" fmla="*/ 196 w 196"/>
                <a:gd name="T132" fmla="*/ 254 h 25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96" h="254">
                  <a:moveTo>
                    <a:pt x="181" y="17"/>
                  </a:moveTo>
                  <a:lnTo>
                    <a:pt x="176" y="28"/>
                  </a:lnTo>
                  <a:lnTo>
                    <a:pt x="169" y="42"/>
                  </a:lnTo>
                  <a:lnTo>
                    <a:pt x="160" y="55"/>
                  </a:lnTo>
                  <a:lnTo>
                    <a:pt x="150" y="69"/>
                  </a:lnTo>
                  <a:lnTo>
                    <a:pt x="147" y="71"/>
                  </a:lnTo>
                  <a:lnTo>
                    <a:pt x="146" y="76"/>
                  </a:lnTo>
                  <a:lnTo>
                    <a:pt x="148" y="81"/>
                  </a:lnTo>
                  <a:lnTo>
                    <a:pt x="153" y="89"/>
                  </a:lnTo>
                  <a:lnTo>
                    <a:pt x="167" y="109"/>
                  </a:lnTo>
                  <a:lnTo>
                    <a:pt x="178" y="132"/>
                  </a:lnTo>
                  <a:lnTo>
                    <a:pt x="186" y="152"/>
                  </a:lnTo>
                  <a:lnTo>
                    <a:pt x="187" y="157"/>
                  </a:lnTo>
                  <a:lnTo>
                    <a:pt x="189" y="162"/>
                  </a:lnTo>
                  <a:lnTo>
                    <a:pt x="193" y="174"/>
                  </a:lnTo>
                  <a:lnTo>
                    <a:pt x="194" y="183"/>
                  </a:lnTo>
                  <a:lnTo>
                    <a:pt x="194" y="187"/>
                  </a:lnTo>
                  <a:lnTo>
                    <a:pt x="194" y="189"/>
                  </a:lnTo>
                  <a:lnTo>
                    <a:pt x="194" y="191"/>
                  </a:lnTo>
                  <a:lnTo>
                    <a:pt x="195" y="193"/>
                  </a:lnTo>
                  <a:lnTo>
                    <a:pt x="196" y="213"/>
                  </a:lnTo>
                  <a:lnTo>
                    <a:pt x="194" y="222"/>
                  </a:lnTo>
                  <a:lnTo>
                    <a:pt x="193" y="227"/>
                  </a:lnTo>
                  <a:lnTo>
                    <a:pt x="193" y="232"/>
                  </a:lnTo>
                  <a:lnTo>
                    <a:pt x="189" y="253"/>
                  </a:lnTo>
                  <a:lnTo>
                    <a:pt x="181" y="254"/>
                  </a:lnTo>
                  <a:lnTo>
                    <a:pt x="177" y="254"/>
                  </a:lnTo>
                  <a:lnTo>
                    <a:pt x="174" y="254"/>
                  </a:lnTo>
                  <a:lnTo>
                    <a:pt x="166" y="249"/>
                  </a:lnTo>
                  <a:lnTo>
                    <a:pt x="162" y="246"/>
                  </a:lnTo>
                  <a:lnTo>
                    <a:pt x="159" y="244"/>
                  </a:lnTo>
                  <a:lnTo>
                    <a:pt x="140" y="229"/>
                  </a:lnTo>
                  <a:lnTo>
                    <a:pt x="123" y="216"/>
                  </a:lnTo>
                  <a:lnTo>
                    <a:pt x="107" y="206"/>
                  </a:lnTo>
                  <a:lnTo>
                    <a:pt x="91" y="198"/>
                  </a:lnTo>
                  <a:lnTo>
                    <a:pt x="75" y="191"/>
                  </a:lnTo>
                  <a:lnTo>
                    <a:pt x="60" y="187"/>
                  </a:lnTo>
                  <a:lnTo>
                    <a:pt x="32" y="184"/>
                  </a:lnTo>
                  <a:lnTo>
                    <a:pt x="24" y="184"/>
                  </a:lnTo>
                  <a:lnTo>
                    <a:pt x="8" y="173"/>
                  </a:lnTo>
                  <a:lnTo>
                    <a:pt x="1" y="161"/>
                  </a:lnTo>
                  <a:lnTo>
                    <a:pt x="0" y="150"/>
                  </a:lnTo>
                  <a:lnTo>
                    <a:pt x="5" y="141"/>
                  </a:lnTo>
                  <a:lnTo>
                    <a:pt x="15" y="132"/>
                  </a:lnTo>
                  <a:lnTo>
                    <a:pt x="32" y="132"/>
                  </a:lnTo>
                  <a:lnTo>
                    <a:pt x="49" y="135"/>
                  </a:lnTo>
                  <a:lnTo>
                    <a:pt x="67" y="141"/>
                  </a:lnTo>
                  <a:lnTo>
                    <a:pt x="86" y="151"/>
                  </a:lnTo>
                  <a:lnTo>
                    <a:pt x="105" y="162"/>
                  </a:lnTo>
                  <a:lnTo>
                    <a:pt x="125" y="178"/>
                  </a:lnTo>
                  <a:lnTo>
                    <a:pt x="145" y="196"/>
                  </a:lnTo>
                  <a:lnTo>
                    <a:pt x="167" y="218"/>
                  </a:lnTo>
                  <a:lnTo>
                    <a:pt x="167" y="213"/>
                  </a:lnTo>
                  <a:lnTo>
                    <a:pt x="167" y="211"/>
                  </a:lnTo>
                  <a:lnTo>
                    <a:pt x="167" y="210"/>
                  </a:lnTo>
                  <a:lnTo>
                    <a:pt x="168" y="210"/>
                  </a:lnTo>
                  <a:lnTo>
                    <a:pt x="169" y="203"/>
                  </a:lnTo>
                  <a:lnTo>
                    <a:pt x="170" y="189"/>
                  </a:lnTo>
                  <a:lnTo>
                    <a:pt x="168" y="174"/>
                  </a:lnTo>
                  <a:lnTo>
                    <a:pt x="166" y="166"/>
                  </a:lnTo>
                  <a:lnTo>
                    <a:pt x="164" y="159"/>
                  </a:lnTo>
                  <a:lnTo>
                    <a:pt x="160" y="150"/>
                  </a:lnTo>
                  <a:lnTo>
                    <a:pt x="155" y="142"/>
                  </a:lnTo>
                  <a:lnTo>
                    <a:pt x="150" y="133"/>
                  </a:lnTo>
                  <a:lnTo>
                    <a:pt x="146" y="125"/>
                  </a:lnTo>
                  <a:lnTo>
                    <a:pt x="140" y="115"/>
                  </a:lnTo>
                  <a:lnTo>
                    <a:pt x="134" y="106"/>
                  </a:lnTo>
                  <a:lnTo>
                    <a:pt x="120" y="88"/>
                  </a:lnTo>
                  <a:lnTo>
                    <a:pt x="113" y="81"/>
                  </a:lnTo>
                  <a:lnTo>
                    <a:pt x="110" y="76"/>
                  </a:lnTo>
                  <a:lnTo>
                    <a:pt x="109" y="69"/>
                  </a:lnTo>
                  <a:lnTo>
                    <a:pt x="110" y="64"/>
                  </a:lnTo>
                  <a:lnTo>
                    <a:pt x="124" y="55"/>
                  </a:lnTo>
                  <a:lnTo>
                    <a:pt x="130" y="50"/>
                  </a:lnTo>
                  <a:lnTo>
                    <a:pt x="137" y="45"/>
                  </a:lnTo>
                  <a:lnTo>
                    <a:pt x="148" y="34"/>
                  </a:lnTo>
                  <a:lnTo>
                    <a:pt x="152" y="27"/>
                  </a:lnTo>
                  <a:lnTo>
                    <a:pt x="154" y="24"/>
                  </a:lnTo>
                  <a:lnTo>
                    <a:pt x="158" y="21"/>
                  </a:lnTo>
                  <a:lnTo>
                    <a:pt x="160" y="11"/>
                  </a:lnTo>
                  <a:lnTo>
                    <a:pt x="162" y="6"/>
                  </a:lnTo>
                  <a:lnTo>
                    <a:pt x="164" y="2"/>
                  </a:lnTo>
                  <a:lnTo>
                    <a:pt x="168" y="1"/>
                  </a:lnTo>
                  <a:lnTo>
                    <a:pt x="170" y="0"/>
                  </a:lnTo>
                  <a:lnTo>
                    <a:pt x="174" y="3"/>
                  </a:lnTo>
                  <a:lnTo>
                    <a:pt x="177" y="9"/>
                  </a:lnTo>
                  <a:lnTo>
                    <a:pt x="181" y="17"/>
                  </a:lnTo>
                </a:path>
              </a:pathLst>
            </a:custGeom>
            <a:noFill/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14"/>
          <p:cNvGrpSpPr>
            <a:grpSpLocks noChangeAspect="1"/>
          </p:cNvGrpSpPr>
          <p:nvPr/>
        </p:nvGrpSpPr>
        <p:grpSpPr bwMode="auto">
          <a:xfrm>
            <a:off x="1193800" y="879475"/>
            <a:ext cx="301625" cy="511175"/>
            <a:chOff x="3976" y="1778"/>
            <a:chExt cx="68" cy="116"/>
          </a:xfrm>
        </p:grpSpPr>
        <p:sp>
          <p:nvSpPr>
            <p:cNvPr id="3156" name="Freeform 15"/>
            <p:cNvSpPr>
              <a:spLocks noChangeAspect="1"/>
            </p:cNvSpPr>
            <p:nvPr/>
          </p:nvSpPr>
          <p:spPr bwMode="auto">
            <a:xfrm>
              <a:off x="4023" y="1793"/>
              <a:ext cx="21" cy="22"/>
            </a:xfrm>
            <a:custGeom>
              <a:avLst/>
              <a:gdLst>
                <a:gd name="T0" fmla="*/ 226 w 281"/>
                <a:gd name="T1" fmla="*/ 59 h 295"/>
                <a:gd name="T2" fmla="*/ 213 w 281"/>
                <a:gd name="T3" fmla="*/ 46 h 295"/>
                <a:gd name="T4" fmla="*/ 201 w 281"/>
                <a:gd name="T5" fmla="*/ 37 h 295"/>
                <a:gd name="T6" fmla="*/ 189 w 281"/>
                <a:gd name="T7" fmla="*/ 27 h 295"/>
                <a:gd name="T8" fmla="*/ 177 w 281"/>
                <a:gd name="T9" fmla="*/ 20 h 295"/>
                <a:gd name="T10" fmla="*/ 163 w 281"/>
                <a:gd name="T11" fmla="*/ 13 h 295"/>
                <a:gd name="T12" fmla="*/ 150 w 281"/>
                <a:gd name="T13" fmla="*/ 9 h 295"/>
                <a:gd name="T14" fmla="*/ 122 w 281"/>
                <a:gd name="T15" fmla="*/ 2 h 295"/>
                <a:gd name="T16" fmla="*/ 107 w 281"/>
                <a:gd name="T17" fmla="*/ 0 h 295"/>
                <a:gd name="T18" fmla="*/ 94 w 281"/>
                <a:gd name="T19" fmla="*/ 0 h 295"/>
                <a:gd name="T20" fmla="*/ 70 w 281"/>
                <a:gd name="T21" fmla="*/ 5 h 295"/>
                <a:gd name="T22" fmla="*/ 47 w 281"/>
                <a:gd name="T23" fmla="*/ 15 h 295"/>
                <a:gd name="T24" fmla="*/ 29 w 281"/>
                <a:gd name="T25" fmla="*/ 31 h 295"/>
                <a:gd name="T26" fmla="*/ 19 w 281"/>
                <a:gd name="T27" fmla="*/ 40 h 295"/>
                <a:gd name="T28" fmla="*/ 13 w 281"/>
                <a:gd name="T29" fmla="*/ 51 h 295"/>
                <a:gd name="T30" fmla="*/ 4 w 281"/>
                <a:gd name="T31" fmla="*/ 73 h 295"/>
                <a:gd name="T32" fmla="*/ 1 w 281"/>
                <a:gd name="T33" fmla="*/ 85 h 295"/>
                <a:gd name="T34" fmla="*/ 0 w 281"/>
                <a:gd name="T35" fmla="*/ 99 h 295"/>
                <a:gd name="T36" fmla="*/ 2 w 281"/>
                <a:gd name="T37" fmla="*/ 128 h 295"/>
                <a:gd name="T38" fmla="*/ 3 w 281"/>
                <a:gd name="T39" fmla="*/ 140 h 295"/>
                <a:gd name="T40" fmla="*/ 6 w 281"/>
                <a:gd name="T41" fmla="*/ 153 h 295"/>
                <a:gd name="T42" fmla="*/ 16 w 281"/>
                <a:gd name="T43" fmla="*/ 178 h 295"/>
                <a:gd name="T44" fmla="*/ 28 w 281"/>
                <a:gd name="T45" fmla="*/ 202 h 295"/>
                <a:gd name="T46" fmla="*/ 45 w 281"/>
                <a:gd name="T47" fmla="*/ 225 h 295"/>
                <a:gd name="T48" fmla="*/ 4 w 281"/>
                <a:gd name="T49" fmla="*/ 277 h 295"/>
                <a:gd name="T50" fmla="*/ 102 w 281"/>
                <a:gd name="T51" fmla="*/ 268 h 295"/>
                <a:gd name="T52" fmla="*/ 115 w 281"/>
                <a:gd name="T53" fmla="*/ 275 h 295"/>
                <a:gd name="T54" fmla="*/ 128 w 281"/>
                <a:gd name="T55" fmla="*/ 283 h 295"/>
                <a:gd name="T56" fmla="*/ 133 w 281"/>
                <a:gd name="T57" fmla="*/ 285 h 295"/>
                <a:gd name="T58" fmla="*/ 139 w 281"/>
                <a:gd name="T59" fmla="*/ 288 h 295"/>
                <a:gd name="T60" fmla="*/ 151 w 281"/>
                <a:gd name="T61" fmla="*/ 292 h 295"/>
                <a:gd name="T62" fmla="*/ 160 w 281"/>
                <a:gd name="T63" fmla="*/ 294 h 295"/>
                <a:gd name="T64" fmla="*/ 173 w 281"/>
                <a:gd name="T65" fmla="*/ 295 h 295"/>
                <a:gd name="T66" fmla="*/ 186 w 281"/>
                <a:gd name="T67" fmla="*/ 295 h 295"/>
                <a:gd name="T68" fmla="*/ 198 w 281"/>
                <a:gd name="T69" fmla="*/ 292 h 295"/>
                <a:gd name="T70" fmla="*/ 211 w 281"/>
                <a:gd name="T71" fmla="*/ 290 h 295"/>
                <a:gd name="T72" fmla="*/ 222 w 281"/>
                <a:gd name="T73" fmla="*/ 286 h 295"/>
                <a:gd name="T74" fmla="*/ 233 w 281"/>
                <a:gd name="T75" fmla="*/ 281 h 295"/>
                <a:gd name="T76" fmla="*/ 237 w 281"/>
                <a:gd name="T77" fmla="*/ 276 h 295"/>
                <a:gd name="T78" fmla="*/ 239 w 281"/>
                <a:gd name="T79" fmla="*/ 274 h 295"/>
                <a:gd name="T80" fmla="*/ 239 w 281"/>
                <a:gd name="T81" fmla="*/ 273 h 295"/>
                <a:gd name="T82" fmla="*/ 240 w 281"/>
                <a:gd name="T83" fmla="*/ 273 h 295"/>
                <a:gd name="T84" fmla="*/ 242 w 281"/>
                <a:gd name="T85" fmla="*/ 273 h 295"/>
                <a:gd name="T86" fmla="*/ 253 w 281"/>
                <a:gd name="T87" fmla="*/ 265 h 295"/>
                <a:gd name="T88" fmla="*/ 260 w 281"/>
                <a:gd name="T89" fmla="*/ 255 h 295"/>
                <a:gd name="T90" fmla="*/ 267 w 281"/>
                <a:gd name="T91" fmla="*/ 244 h 295"/>
                <a:gd name="T92" fmla="*/ 269 w 281"/>
                <a:gd name="T93" fmla="*/ 237 h 295"/>
                <a:gd name="T94" fmla="*/ 269 w 281"/>
                <a:gd name="T95" fmla="*/ 235 h 295"/>
                <a:gd name="T96" fmla="*/ 269 w 281"/>
                <a:gd name="T97" fmla="*/ 234 h 295"/>
                <a:gd name="T98" fmla="*/ 270 w 281"/>
                <a:gd name="T99" fmla="*/ 234 h 295"/>
                <a:gd name="T100" fmla="*/ 272 w 281"/>
                <a:gd name="T101" fmla="*/ 232 h 295"/>
                <a:gd name="T102" fmla="*/ 277 w 281"/>
                <a:gd name="T103" fmla="*/ 221 h 295"/>
                <a:gd name="T104" fmla="*/ 279 w 281"/>
                <a:gd name="T105" fmla="*/ 208 h 295"/>
                <a:gd name="T106" fmla="*/ 281 w 281"/>
                <a:gd name="T107" fmla="*/ 195 h 295"/>
                <a:gd name="T108" fmla="*/ 281 w 281"/>
                <a:gd name="T109" fmla="*/ 181 h 295"/>
                <a:gd name="T110" fmla="*/ 281 w 281"/>
                <a:gd name="T111" fmla="*/ 167 h 295"/>
                <a:gd name="T112" fmla="*/ 272 w 281"/>
                <a:gd name="T113" fmla="*/ 134 h 295"/>
                <a:gd name="T114" fmla="*/ 259 w 281"/>
                <a:gd name="T115" fmla="*/ 102 h 295"/>
                <a:gd name="T116" fmla="*/ 244 w 281"/>
                <a:gd name="T117" fmla="*/ 80 h 295"/>
                <a:gd name="T118" fmla="*/ 226 w 281"/>
                <a:gd name="T119" fmla="*/ 59 h 2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1"/>
                <a:gd name="T181" fmla="*/ 0 h 295"/>
                <a:gd name="T182" fmla="*/ 281 w 281"/>
                <a:gd name="T183" fmla="*/ 295 h 29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1" h="295">
                  <a:moveTo>
                    <a:pt x="226" y="59"/>
                  </a:moveTo>
                  <a:lnTo>
                    <a:pt x="213" y="46"/>
                  </a:lnTo>
                  <a:lnTo>
                    <a:pt x="201" y="37"/>
                  </a:lnTo>
                  <a:lnTo>
                    <a:pt x="189" y="27"/>
                  </a:lnTo>
                  <a:lnTo>
                    <a:pt x="177" y="20"/>
                  </a:lnTo>
                  <a:lnTo>
                    <a:pt x="163" y="13"/>
                  </a:lnTo>
                  <a:lnTo>
                    <a:pt x="150" y="9"/>
                  </a:lnTo>
                  <a:lnTo>
                    <a:pt x="122" y="2"/>
                  </a:lnTo>
                  <a:lnTo>
                    <a:pt x="107" y="0"/>
                  </a:lnTo>
                  <a:lnTo>
                    <a:pt x="94" y="0"/>
                  </a:lnTo>
                  <a:lnTo>
                    <a:pt x="70" y="5"/>
                  </a:lnTo>
                  <a:lnTo>
                    <a:pt x="47" y="15"/>
                  </a:lnTo>
                  <a:lnTo>
                    <a:pt x="29" y="31"/>
                  </a:lnTo>
                  <a:lnTo>
                    <a:pt x="19" y="40"/>
                  </a:lnTo>
                  <a:lnTo>
                    <a:pt x="13" y="51"/>
                  </a:lnTo>
                  <a:lnTo>
                    <a:pt x="4" y="73"/>
                  </a:lnTo>
                  <a:lnTo>
                    <a:pt x="1" y="85"/>
                  </a:lnTo>
                  <a:lnTo>
                    <a:pt x="0" y="99"/>
                  </a:lnTo>
                  <a:lnTo>
                    <a:pt x="2" y="128"/>
                  </a:lnTo>
                  <a:lnTo>
                    <a:pt x="3" y="140"/>
                  </a:lnTo>
                  <a:lnTo>
                    <a:pt x="6" y="153"/>
                  </a:lnTo>
                  <a:lnTo>
                    <a:pt x="16" y="178"/>
                  </a:lnTo>
                  <a:lnTo>
                    <a:pt x="28" y="202"/>
                  </a:lnTo>
                  <a:lnTo>
                    <a:pt x="45" y="225"/>
                  </a:lnTo>
                  <a:lnTo>
                    <a:pt x="4" y="277"/>
                  </a:lnTo>
                  <a:lnTo>
                    <a:pt x="102" y="268"/>
                  </a:lnTo>
                  <a:lnTo>
                    <a:pt x="115" y="275"/>
                  </a:lnTo>
                  <a:lnTo>
                    <a:pt x="128" y="283"/>
                  </a:lnTo>
                  <a:lnTo>
                    <a:pt x="133" y="285"/>
                  </a:lnTo>
                  <a:lnTo>
                    <a:pt x="139" y="288"/>
                  </a:lnTo>
                  <a:lnTo>
                    <a:pt x="151" y="292"/>
                  </a:lnTo>
                  <a:lnTo>
                    <a:pt x="160" y="294"/>
                  </a:lnTo>
                  <a:lnTo>
                    <a:pt x="173" y="295"/>
                  </a:lnTo>
                  <a:lnTo>
                    <a:pt x="186" y="295"/>
                  </a:lnTo>
                  <a:lnTo>
                    <a:pt x="198" y="292"/>
                  </a:lnTo>
                  <a:lnTo>
                    <a:pt x="211" y="290"/>
                  </a:lnTo>
                  <a:lnTo>
                    <a:pt x="222" y="286"/>
                  </a:lnTo>
                  <a:lnTo>
                    <a:pt x="233" y="281"/>
                  </a:lnTo>
                  <a:lnTo>
                    <a:pt x="237" y="276"/>
                  </a:lnTo>
                  <a:lnTo>
                    <a:pt x="239" y="274"/>
                  </a:lnTo>
                  <a:lnTo>
                    <a:pt x="239" y="273"/>
                  </a:lnTo>
                  <a:lnTo>
                    <a:pt x="240" y="273"/>
                  </a:lnTo>
                  <a:lnTo>
                    <a:pt x="242" y="273"/>
                  </a:lnTo>
                  <a:lnTo>
                    <a:pt x="253" y="265"/>
                  </a:lnTo>
                  <a:lnTo>
                    <a:pt x="260" y="255"/>
                  </a:lnTo>
                  <a:lnTo>
                    <a:pt x="267" y="244"/>
                  </a:lnTo>
                  <a:lnTo>
                    <a:pt x="269" y="237"/>
                  </a:lnTo>
                  <a:lnTo>
                    <a:pt x="269" y="235"/>
                  </a:lnTo>
                  <a:lnTo>
                    <a:pt x="269" y="234"/>
                  </a:lnTo>
                  <a:lnTo>
                    <a:pt x="270" y="234"/>
                  </a:lnTo>
                  <a:lnTo>
                    <a:pt x="272" y="232"/>
                  </a:lnTo>
                  <a:lnTo>
                    <a:pt x="277" y="221"/>
                  </a:lnTo>
                  <a:lnTo>
                    <a:pt x="279" y="208"/>
                  </a:lnTo>
                  <a:lnTo>
                    <a:pt x="281" y="195"/>
                  </a:lnTo>
                  <a:lnTo>
                    <a:pt x="281" y="181"/>
                  </a:lnTo>
                  <a:lnTo>
                    <a:pt x="281" y="167"/>
                  </a:lnTo>
                  <a:lnTo>
                    <a:pt x="272" y="134"/>
                  </a:lnTo>
                  <a:lnTo>
                    <a:pt x="259" y="102"/>
                  </a:lnTo>
                  <a:lnTo>
                    <a:pt x="244" y="80"/>
                  </a:lnTo>
                  <a:lnTo>
                    <a:pt x="226" y="59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7" name="Freeform 16"/>
            <p:cNvSpPr>
              <a:spLocks noChangeAspect="1" noEditPoints="1"/>
            </p:cNvSpPr>
            <p:nvPr/>
          </p:nvSpPr>
          <p:spPr bwMode="auto">
            <a:xfrm>
              <a:off x="3976" y="1778"/>
              <a:ext cx="49" cy="116"/>
            </a:xfrm>
            <a:custGeom>
              <a:avLst/>
              <a:gdLst>
                <a:gd name="T0" fmla="*/ 465 w 641"/>
                <a:gd name="T1" fmla="*/ 415 h 1504"/>
                <a:gd name="T2" fmla="*/ 466 w 641"/>
                <a:gd name="T3" fmla="*/ 566 h 1504"/>
                <a:gd name="T4" fmla="*/ 470 w 641"/>
                <a:gd name="T5" fmla="*/ 734 h 1504"/>
                <a:gd name="T6" fmla="*/ 500 w 641"/>
                <a:gd name="T7" fmla="*/ 853 h 1504"/>
                <a:gd name="T8" fmla="*/ 470 w 641"/>
                <a:gd name="T9" fmla="*/ 935 h 1504"/>
                <a:gd name="T10" fmla="*/ 520 w 641"/>
                <a:gd name="T11" fmla="*/ 907 h 1504"/>
                <a:gd name="T12" fmla="*/ 552 w 641"/>
                <a:gd name="T13" fmla="*/ 865 h 1504"/>
                <a:gd name="T14" fmla="*/ 501 w 641"/>
                <a:gd name="T15" fmla="*/ 989 h 1504"/>
                <a:gd name="T16" fmla="*/ 543 w 641"/>
                <a:gd name="T17" fmla="*/ 1009 h 1504"/>
                <a:gd name="T18" fmla="*/ 593 w 641"/>
                <a:gd name="T19" fmla="*/ 898 h 1504"/>
                <a:gd name="T20" fmla="*/ 570 w 641"/>
                <a:gd name="T21" fmla="*/ 683 h 1504"/>
                <a:gd name="T22" fmla="*/ 563 w 641"/>
                <a:gd name="T23" fmla="*/ 521 h 1504"/>
                <a:gd name="T24" fmla="*/ 569 w 641"/>
                <a:gd name="T25" fmla="*/ 412 h 1504"/>
                <a:gd name="T26" fmla="*/ 600 w 641"/>
                <a:gd name="T27" fmla="*/ 248 h 1504"/>
                <a:gd name="T28" fmla="*/ 633 w 641"/>
                <a:gd name="T29" fmla="*/ 207 h 1504"/>
                <a:gd name="T30" fmla="*/ 588 w 641"/>
                <a:gd name="T31" fmla="*/ 58 h 1504"/>
                <a:gd name="T32" fmla="*/ 398 w 641"/>
                <a:gd name="T33" fmla="*/ 10 h 1504"/>
                <a:gd name="T34" fmla="*/ 82 w 641"/>
                <a:gd name="T35" fmla="*/ 213 h 1504"/>
                <a:gd name="T36" fmla="*/ 18 w 641"/>
                <a:gd name="T37" fmla="*/ 429 h 1504"/>
                <a:gd name="T38" fmla="*/ 63 w 641"/>
                <a:gd name="T39" fmla="*/ 634 h 1504"/>
                <a:gd name="T40" fmla="*/ 107 w 641"/>
                <a:gd name="T41" fmla="*/ 827 h 1504"/>
                <a:gd name="T42" fmla="*/ 60 w 641"/>
                <a:gd name="T43" fmla="*/ 1007 h 1504"/>
                <a:gd name="T44" fmla="*/ 31 w 641"/>
                <a:gd name="T45" fmla="*/ 1086 h 1504"/>
                <a:gd name="T46" fmla="*/ 20 w 641"/>
                <a:gd name="T47" fmla="*/ 1192 h 1504"/>
                <a:gd name="T48" fmla="*/ 33 w 641"/>
                <a:gd name="T49" fmla="*/ 1279 h 1504"/>
                <a:gd name="T50" fmla="*/ 1 w 641"/>
                <a:gd name="T51" fmla="*/ 1394 h 1504"/>
                <a:gd name="T52" fmla="*/ 75 w 641"/>
                <a:gd name="T53" fmla="*/ 1470 h 1504"/>
                <a:gd name="T54" fmla="*/ 93 w 641"/>
                <a:gd name="T55" fmla="*/ 1502 h 1504"/>
                <a:gd name="T56" fmla="*/ 323 w 641"/>
                <a:gd name="T57" fmla="*/ 1500 h 1504"/>
                <a:gd name="T58" fmla="*/ 362 w 641"/>
                <a:gd name="T59" fmla="*/ 1462 h 1504"/>
                <a:gd name="T60" fmla="*/ 232 w 641"/>
                <a:gd name="T61" fmla="*/ 1460 h 1504"/>
                <a:gd name="T62" fmla="*/ 228 w 641"/>
                <a:gd name="T63" fmla="*/ 1417 h 1504"/>
                <a:gd name="T64" fmla="*/ 275 w 641"/>
                <a:gd name="T65" fmla="*/ 1413 h 1504"/>
                <a:gd name="T66" fmla="*/ 288 w 641"/>
                <a:gd name="T67" fmla="*/ 1400 h 1504"/>
                <a:gd name="T68" fmla="*/ 249 w 641"/>
                <a:gd name="T69" fmla="*/ 1367 h 1504"/>
                <a:gd name="T70" fmla="*/ 156 w 641"/>
                <a:gd name="T71" fmla="*/ 1186 h 1504"/>
                <a:gd name="T72" fmla="*/ 171 w 641"/>
                <a:gd name="T73" fmla="*/ 1100 h 1504"/>
                <a:gd name="T74" fmla="*/ 213 w 641"/>
                <a:gd name="T75" fmla="*/ 981 h 1504"/>
                <a:gd name="T76" fmla="*/ 249 w 641"/>
                <a:gd name="T77" fmla="*/ 703 h 1504"/>
                <a:gd name="T78" fmla="*/ 305 w 641"/>
                <a:gd name="T79" fmla="*/ 566 h 1504"/>
                <a:gd name="T80" fmla="*/ 306 w 641"/>
                <a:gd name="T81" fmla="*/ 463 h 1504"/>
                <a:gd name="T82" fmla="*/ 450 w 641"/>
                <a:gd name="T83" fmla="*/ 229 h 1504"/>
                <a:gd name="T84" fmla="*/ 531 w 641"/>
                <a:gd name="T85" fmla="*/ 336 h 1504"/>
                <a:gd name="T86" fmla="*/ 531 w 641"/>
                <a:gd name="T87" fmla="*/ 508 h 1504"/>
                <a:gd name="T88" fmla="*/ 541 w 641"/>
                <a:gd name="T89" fmla="*/ 664 h 1504"/>
                <a:gd name="T90" fmla="*/ 508 w 641"/>
                <a:gd name="T91" fmla="*/ 679 h 1504"/>
                <a:gd name="T92" fmla="*/ 505 w 641"/>
                <a:gd name="T93" fmla="*/ 417 h 1504"/>
                <a:gd name="T94" fmla="*/ 177 w 641"/>
                <a:gd name="T95" fmla="*/ 765 h 1504"/>
                <a:gd name="T96" fmla="*/ 180 w 641"/>
                <a:gd name="T97" fmla="*/ 925 h 1504"/>
                <a:gd name="T98" fmla="*/ 154 w 641"/>
                <a:gd name="T99" fmla="*/ 1025 h 1504"/>
                <a:gd name="T100" fmla="*/ 150 w 641"/>
                <a:gd name="T101" fmla="*/ 1048 h 1504"/>
                <a:gd name="T102" fmla="*/ 118 w 641"/>
                <a:gd name="T103" fmla="*/ 1113 h 1504"/>
                <a:gd name="T104" fmla="*/ 113 w 641"/>
                <a:gd name="T105" fmla="*/ 1178 h 1504"/>
                <a:gd name="T106" fmla="*/ 90 w 641"/>
                <a:gd name="T107" fmla="*/ 1306 h 1504"/>
                <a:gd name="T108" fmla="*/ 70 w 641"/>
                <a:gd name="T109" fmla="*/ 1235 h 1504"/>
                <a:gd name="T110" fmla="*/ 85 w 641"/>
                <a:gd name="T111" fmla="*/ 1126 h 1504"/>
                <a:gd name="T112" fmla="*/ 99 w 641"/>
                <a:gd name="T113" fmla="*/ 1047 h 1504"/>
                <a:gd name="T114" fmla="*/ 101 w 641"/>
                <a:gd name="T115" fmla="*/ 980 h 1504"/>
                <a:gd name="T116" fmla="*/ 155 w 641"/>
                <a:gd name="T117" fmla="*/ 879 h 150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41"/>
                <a:gd name="T178" fmla="*/ 0 h 1504"/>
                <a:gd name="T179" fmla="*/ 641 w 641"/>
                <a:gd name="T180" fmla="*/ 1504 h 1504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41" h="1504">
                  <a:moveTo>
                    <a:pt x="450" y="229"/>
                  </a:moveTo>
                  <a:lnTo>
                    <a:pt x="459" y="238"/>
                  </a:lnTo>
                  <a:lnTo>
                    <a:pt x="459" y="299"/>
                  </a:lnTo>
                  <a:lnTo>
                    <a:pt x="454" y="314"/>
                  </a:lnTo>
                  <a:lnTo>
                    <a:pt x="452" y="330"/>
                  </a:lnTo>
                  <a:lnTo>
                    <a:pt x="452" y="361"/>
                  </a:lnTo>
                  <a:lnTo>
                    <a:pt x="454" y="380"/>
                  </a:lnTo>
                  <a:lnTo>
                    <a:pt x="460" y="401"/>
                  </a:lnTo>
                  <a:lnTo>
                    <a:pt x="465" y="415"/>
                  </a:lnTo>
                  <a:lnTo>
                    <a:pt x="472" y="430"/>
                  </a:lnTo>
                  <a:lnTo>
                    <a:pt x="478" y="450"/>
                  </a:lnTo>
                  <a:lnTo>
                    <a:pt x="480" y="473"/>
                  </a:lnTo>
                  <a:lnTo>
                    <a:pt x="478" y="498"/>
                  </a:lnTo>
                  <a:lnTo>
                    <a:pt x="474" y="525"/>
                  </a:lnTo>
                  <a:lnTo>
                    <a:pt x="472" y="530"/>
                  </a:lnTo>
                  <a:lnTo>
                    <a:pt x="469" y="540"/>
                  </a:lnTo>
                  <a:lnTo>
                    <a:pt x="467" y="552"/>
                  </a:lnTo>
                  <a:lnTo>
                    <a:pt x="466" y="566"/>
                  </a:lnTo>
                  <a:lnTo>
                    <a:pt x="466" y="582"/>
                  </a:lnTo>
                  <a:lnTo>
                    <a:pt x="466" y="588"/>
                  </a:lnTo>
                  <a:lnTo>
                    <a:pt x="467" y="596"/>
                  </a:lnTo>
                  <a:lnTo>
                    <a:pt x="468" y="624"/>
                  </a:lnTo>
                  <a:lnTo>
                    <a:pt x="472" y="657"/>
                  </a:lnTo>
                  <a:lnTo>
                    <a:pt x="469" y="678"/>
                  </a:lnTo>
                  <a:lnTo>
                    <a:pt x="468" y="698"/>
                  </a:lnTo>
                  <a:lnTo>
                    <a:pt x="468" y="717"/>
                  </a:lnTo>
                  <a:lnTo>
                    <a:pt x="470" y="734"/>
                  </a:lnTo>
                  <a:lnTo>
                    <a:pt x="471" y="748"/>
                  </a:lnTo>
                  <a:lnTo>
                    <a:pt x="476" y="761"/>
                  </a:lnTo>
                  <a:lnTo>
                    <a:pt x="480" y="773"/>
                  </a:lnTo>
                  <a:lnTo>
                    <a:pt x="486" y="783"/>
                  </a:lnTo>
                  <a:lnTo>
                    <a:pt x="493" y="795"/>
                  </a:lnTo>
                  <a:lnTo>
                    <a:pt x="498" y="809"/>
                  </a:lnTo>
                  <a:lnTo>
                    <a:pt x="500" y="822"/>
                  </a:lnTo>
                  <a:lnTo>
                    <a:pt x="501" y="837"/>
                  </a:lnTo>
                  <a:lnTo>
                    <a:pt x="500" y="853"/>
                  </a:lnTo>
                  <a:lnTo>
                    <a:pt x="499" y="872"/>
                  </a:lnTo>
                  <a:lnTo>
                    <a:pt x="491" y="884"/>
                  </a:lnTo>
                  <a:lnTo>
                    <a:pt x="484" y="895"/>
                  </a:lnTo>
                  <a:lnTo>
                    <a:pt x="478" y="905"/>
                  </a:lnTo>
                  <a:lnTo>
                    <a:pt x="475" y="913"/>
                  </a:lnTo>
                  <a:lnTo>
                    <a:pt x="471" y="920"/>
                  </a:lnTo>
                  <a:lnTo>
                    <a:pt x="470" y="926"/>
                  </a:lnTo>
                  <a:lnTo>
                    <a:pt x="469" y="931"/>
                  </a:lnTo>
                  <a:lnTo>
                    <a:pt x="470" y="935"/>
                  </a:lnTo>
                  <a:lnTo>
                    <a:pt x="471" y="936"/>
                  </a:lnTo>
                  <a:lnTo>
                    <a:pt x="475" y="936"/>
                  </a:lnTo>
                  <a:lnTo>
                    <a:pt x="478" y="935"/>
                  </a:lnTo>
                  <a:lnTo>
                    <a:pt x="484" y="933"/>
                  </a:lnTo>
                  <a:lnTo>
                    <a:pt x="491" y="928"/>
                  </a:lnTo>
                  <a:lnTo>
                    <a:pt x="499" y="924"/>
                  </a:lnTo>
                  <a:lnTo>
                    <a:pt x="508" y="918"/>
                  </a:lnTo>
                  <a:lnTo>
                    <a:pt x="519" y="911"/>
                  </a:lnTo>
                  <a:lnTo>
                    <a:pt x="520" y="907"/>
                  </a:lnTo>
                  <a:lnTo>
                    <a:pt x="522" y="904"/>
                  </a:lnTo>
                  <a:lnTo>
                    <a:pt x="526" y="897"/>
                  </a:lnTo>
                  <a:lnTo>
                    <a:pt x="527" y="893"/>
                  </a:lnTo>
                  <a:lnTo>
                    <a:pt x="529" y="890"/>
                  </a:lnTo>
                  <a:lnTo>
                    <a:pt x="534" y="883"/>
                  </a:lnTo>
                  <a:lnTo>
                    <a:pt x="540" y="867"/>
                  </a:lnTo>
                  <a:lnTo>
                    <a:pt x="545" y="852"/>
                  </a:lnTo>
                  <a:lnTo>
                    <a:pt x="549" y="857"/>
                  </a:lnTo>
                  <a:lnTo>
                    <a:pt x="552" y="865"/>
                  </a:lnTo>
                  <a:lnTo>
                    <a:pt x="553" y="873"/>
                  </a:lnTo>
                  <a:lnTo>
                    <a:pt x="554" y="884"/>
                  </a:lnTo>
                  <a:lnTo>
                    <a:pt x="553" y="895"/>
                  </a:lnTo>
                  <a:lnTo>
                    <a:pt x="552" y="908"/>
                  </a:lnTo>
                  <a:lnTo>
                    <a:pt x="549" y="922"/>
                  </a:lnTo>
                  <a:lnTo>
                    <a:pt x="545" y="938"/>
                  </a:lnTo>
                  <a:lnTo>
                    <a:pt x="516" y="977"/>
                  </a:lnTo>
                  <a:lnTo>
                    <a:pt x="505" y="986"/>
                  </a:lnTo>
                  <a:lnTo>
                    <a:pt x="501" y="989"/>
                  </a:lnTo>
                  <a:lnTo>
                    <a:pt x="500" y="993"/>
                  </a:lnTo>
                  <a:lnTo>
                    <a:pt x="499" y="995"/>
                  </a:lnTo>
                  <a:lnTo>
                    <a:pt x="501" y="999"/>
                  </a:lnTo>
                  <a:lnTo>
                    <a:pt x="505" y="1001"/>
                  </a:lnTo>
                  <a:lnTo>
                    <a:pt x="510" y="1004"/>
                  </a:lnTo>
                  <a:lnTo>
                    <a:pt x="513" y="1005"/>
                  </a:lnTo>
                  <a:lnTo>
                    <a:pt x="521" y="1007"/>
                  </a:lnTo>
                  <a:lnTo>
                    <a:pt x="530" y="1007"/>
                  </a:lnTo>
                  <a:lnTo>
                    <a:pt x="543" y="1009"/>
                  </a:lnTo>
                  <a:lnTo>
                    <a:pt x="555" y="996"/>
                  </a:lnTo>
                  <a:lnTo>
                    <a:pt x="567" y="983"/>
                  </a:lnTo>
                  <a:lnTo>
                    <a:pt x="576" y="968"/>
                  </a:lnTo>
                  <a:lnTo>
                    <a:pt x="584" y="953"/>
                  </a:lnTo>
                  <a:lnTo>
                    <a:pt x="588" y="936"/>
                  </a:lnTo>
                  <a:lnTo>
                    <a:pt x="588" y="931"/>
                  </a:lnTo>
                  <a:lnTo>
                    <a:pt x="589" y="926"/>
                  </a:lnTo>
                  <a:lnTo>
                    <a:pt x="591" y="918"/>
                  </a:lnTo>
                  <a:lnTo>
                    <a:pt x="593" y="898"/>
                  </a:lnTo>
                  <a:lnTo>
                    <a:pt x="591" y="879"/>
                  </a:lnTo>
                  <a:lnTo>
                    <a:pt x="580" y="844"/>
                  </a:lnTo>
                  <a:lnTo>
                    <a:pt x="571" y="805"/>
                  </a:lnTo>
                  <a:lnTo>
                    <a:pt x="568" y="787"/>
                  </a:lnTo>
                  <a:lnTo>
                    <a:pt x="563" y="759"/>
                  </a:lnTo>
                  <a:lnTo>
                    <a:pt x="559" y="730"/>
                  </a:lnTo>
                  <a:lnTo>
                    <a:pt x="565" y="706"/>
                  </a:lnTo>
                  <a:lnTo>
                    <a:pt x="570" y="686"/>
                  </a:lnTo>
                  <a:lnTo>
                    <a:pt x="570" y="683"/>
                  </a:lnTo>
                  <a:lnTo>
                    <a:pt x="573" y="660"/>
                  </a:lnTo>
                  <a:lnTo>
                    <a:pt x="574" y="639"/>
                  </a:lnTo>
                  <a:lnTo>
                    <a:pt x="573" y="624"/>
                  </a:lnTo>
                  <a:lnTo>
                    <a:pt x="571" y="606"/>
                  </a:lnTo>
                  <a:lnTo>
                    <a:pt x="566" y="586"/>
                  </a:lnTo>
                  <a:lnTo>
                    <a:pt x="559" y="570"/>
                  </a:lnTo>
                  <a:lnTo>
                    <a:pt x="559" y="564"/>
                  </a:lnTo>
                  <a:lnTo>
                    <a:pt x="559" y="541"/>
                  </a:lnTo>
                  <a:lnTo>
                    <a:pt x="563" y="521"/>
                  </a:lnTo>
                  <a:lnTo>
                    <a:pt x="567" y="505"/>
                  </a:lnTo>
                  <a:lnTo>
                    <a:pt x="574" y="493"/>
                  </a:lnTo>
                  <a:lnTo>
                    <a:pt x="575" y="483"/>
                  </a:lnTo>
                  <a:lnTo>
                    <a:pt x="578" y="473"/>
                  </a:lnTo>
                  <a:lnTo>
                    <a:pt x="578" y="462"/>
                  </a:lnTo>
                  <a:lnTo>
                    <a:pt x="578" y="451"/>
                  </a:lnTo>
                  <a:lnTo>
                    <a:pt x="575" y="438"/>
                  </a:lnTo>
                  <a:lnTo>
                    <a:pt x="573" y="426"/>
                  </a:lnTo>
                  <a:lnTo>
                    <a:pt x="569" y="412"/>
                  </a:lnTo>
                  <a:lnTo>
                    <a:pt x="565" y="399"/>
                  </a:lnTo>
                  <a:lnTo>
                    <a:pt x="579" y="318"/>
                  </a:lnTo>
                  <a:lnTo>
                    <a:pt x="578" y="303"/>
                  </a:lnTo>
                  <a:lnTo>
                    <a:pt x="578" y="290"/>
                  </a:lnTo>
                  <a:lnTo>
                    <a:pt x="578" y="266"/>
                  </a:lnTo>
                  <a:lnTo>
                    <a:pt x="581" y="265"/>
                  </a:lnTo>
                  <a:lnTo>
                    <a:pt x="588" y="258"/>
                  </a:lnTo>
                  <a:lnTo>
                    <a:pt x="597" y="253"/>
                  </a:lnTo>
                  <a:lnTo>
                    <a:pt x="600" y="248"/>
                  </a:lnTo>
                  <a:lnTo>
                    <a:pt x="604" y="245"/>
                  </a:lnTo>
                  <a:lnTo>
                    <a:pt x="613" y="238"/>
                  </a:lnTo>
                  <a:lnTo>
                    <a:pt x="619" y="228"/>
                  </a:lnTo>
                  <a:lnTo>
                    <a:pt x="619" y="226"/>
                  </a:lnTo>
                  <a:lnTo>
                    <a:pt x="619" y="225"/>
                  </a:lnTo>
                  <a:lnTo>
                    <a:pt x="620" y="225"/>
                  </a:lnTo>
                  <a:lnTo>
                    <a:pt x="623" y="222"/>
                  </a:lnTo>
                  <a:lnTo>
                    <a:pt x="627" y="218"/>
                  </a:lnTo>
                  <a:lnTo>
                    <a:pt x="633" y="207"/>
                  </a:lnTo>
                  <a:lnTo>
                    <a:pt x="641" y="197"/>
                  </a:lnTo>
                  <a:lnTo>
                    <a:pt x="639" y="174"/>
                  </a:lnTo>
                  <a:lnTo>
                    <a:pt x="635" y="154"/>
                  </a:lnTo>
                  <a:lnTo>
                    <a:pt x="631" y="135"/>
                  </a:lnTo>
                  <a:lnTo>
                    <a:pt x="626" y="118"/>
                  </a:lnTo>
                  <a:lnTo>
                    <a:pt x="618" y="100"/>
                  </a:lnTo>
                  <a:lnTo>
                    <a:pt x="610" y="85"/>
                  </a:lnTo>
                  <a:lnTo>
                    <a:pt x="599" y="70"/>
                  </a:lnTo>
                  <a:lnTo>
                    <a:pt x="588" y="58"/>
                  </a:lnTo>
                  <a:lnTo>
                    <a:pt x="574" y="45"/>
                  </a:lnTo>
                  <a:lnTo>
                    <a:pt x="560" y="36"/>
                  </a:lnTo>
                  <a:lnTo>
                    <a:pt x="544" y="26"/>
                  </a:lnTo>
                  <a:lnTo>
                    <a:pt x="528" y="18"/>
                  </a:lnTo>
                  <a:lnTo>
                    <a:pt x="509" y="11"/>
                  </a:lnTo>
                  <a:lnTo>
                    <a:pt x="490" y="7"/>
                  </a:lnTo>
                  <a:lnTo>
                    <a:pt x="468" y="2"/>
                  </a:lnTo>
                  <a:lnTo>
                    <a:pt x="446" y="0"/>
                  </a:lnTo>
                  <a:lnTo>
                    <a:pt x="398" y="10"/>
                  </a:lnTo>
                  <a:lnTo>
                    <a:pt x="353" y="27"/>
                  </a:lnTo>
                  <a:lnTo>
                    <a:pt x="308" y="46"/>
                  </a:lnTo>
                  <a:lnTo>
                    <a:pt x="283" y="58"/>
                  </a:lnTo>
                  <a:lnTo>
                    <a:pt x="258" y="73"/>
                  </a:lnTo>
                  <a:lnTo>
                    <a:pt x="209" y="107"/>
                  </a:lnTo>
                  <a:lnTo>
                    <a:pt x="157" y="146"/>
                  </a:lnTo>
                  <a:lnTo>
                    <a:pt x="132" y="167"/>
                  </a:lnTo>
                  <a:lnTo>
                    <a:pt x="107" y="192"/>
                  </a:lnTo>
                  <a:lnTo>
                    <a:pt x="82" y="213"/>
                  </a:lnTo>
                  <a:lnTo>
                    <a:pt x="70" y="227"/>
                  </a:lnTo>
                  <a:lnTo>
                    <a:pt x="61" y="243"/>
                  </a:lnTo>
                  <a:lnTo>
                    <a:pt x="50" y="260"/>
                  </a:lnTo>
                  <a:lnTo>
                    <a:pt x="41" y="281"/>
                  </a:lnTo>
                  <a:lnTo>
                    <a:pt x="33" y="303"/>
                  </a:lnTo>
                  <a:lnTo>
                    <a:pt x="25" y="328"/>
                  </a:lnTo>
                  <a:lnTo>
                    <a:pt x="21" y="364"/>
                  </a:lnTo>
                  <a:lnTo>
                    <a:pt x="19" y="397"/>
                  </a:lnTo>
                  <a:lnTo>
                    <a:pt x="18" y="429"/>
                  </a:lnTo>
                  <a:lnTo>
                    <a:pt x="19" y="460"/>
                  </a:lnTo>
                  <a:lnTo>
                    <a:pt x="20" y="488"/>
                  </a:lnTo>
                  <a:lnTo>
                    <a:pt x="23" y="515"/>
                  </a:lnTo>
                  <a:lnTo>
                    <a:pt x="26" y="540"/>
                  </a:lnTo>
                  <a:lnTo>
                    <a:pt x="32" y="562"/>
                  </a:lnTo>
                  <a:lnTo>
                    <a:pt x="37" y="583"/>
                  </a:lnTo>
                  <a:lnTo>
                    <a:pt x="45" y="601"/>
                  </a:lnTo>
                  <a:lnTo>
                    <a:pt x="52" y="618"/>
                  </a:lnTo>
                  <a:lnTo>
                    <a:pt x="63" y="634"/>
                  </a:lnTo>
                  <a:lnTo>
                    <a:pt x="73" y="646"/>
                  </a:lnTo>
                  <a:lnTo>
                    <a:pt x="85" y="657"/>
                  </a:lnTo>
                  <a:lnTo>
                    <a:pt x="98" y="667"/>
                  </a:lnTo>
                  <a:lnTo>
                    <a:pt x="113" y="675"/>
                  </a:lnTo>
                  <a:lnTo>
                    <a:pt x="115" y="704"/>
                  </a:lnTo>
                  <a:lnTo>
                    <a:pt x="117" y="734"/>
                  </a:lnTo>
                  <a:lnTo>
                    <a:pt x="115" y="764"/>
                  </a:lnTo>
                  <a:lnTo>
                    <a:pt x="112" y="796"/>
                  </a:lnTo>
                  <a:lnTo>
                    <a:pt x="107" y="827"/>
                  </a:lnTo>
                  <a:lnTo>
                    <a:pt x="99" y="859"/>
                  </a:lnTo>
                  <a:lnTo>
                    <a:pt x="90" y="892"/>
                  </a:lnTo>
                  <a:lnTo>
                    <a:pt x="80" y="925"/>
                  </a:lnTo>
                  <a:lnTo>
                    <a:pt x="71" y="931"/>
                  </a:lnTo>
                  <a:lnTo>
                    <a:pt x="66" y="938"/>
                  </a:lnTo>
                  <a:lnTo>
                    <a:pt x="58" y="954"/>
                  </a:lnTo>
                  <a:lnTo>
                    <a:pt x="53" y="973"/>
                  </a:lnTo>
                  <a:lnTo>
                    <a:pt x="55" y="995"/>
                  </a:lnTo>
                  <a:lnTo>
                    <a:pt x="60" y="1007"/>
                  </a:lnTo>
                  <a:lnTo>
                    <a:pt x="62" y="1021"/>
                  </a:lnTo>
                  <a:lnTo>
                    <a:pt x="58" y="1035"/>
                  </a:lnTo>
                  <a:lnTo>
                    <a:pt x="54" y="1044"/>
                  </a:lnTo>
                  <a:lnTo>
                    <a:pt x="50" y="1053"/>
                  </a:lnTo>
                  <a:lnTo>
                    <a:pt x="44" y="1057"/>
                  </a:lnTo>
                  <a:lnTo>
                    <a:pt x="39" y="1063"/>
                  </a:lnTo>
                  <a:lnTo>
                    <a:pt x="35" y="1070"/>
                  </a:lnTo>
                  <a:lnTo>
                    <a:pt x="33" y="1078"/>
                  </a:lnTo>
                  <a:lnTo>
                    <a:pt x="31" y="1086"/>
                  </a:lnTo>
                  <a:lnTo>
                    <a:pt x="31" y="1096"/>
                  </a:lnTo>
                  <a:lnTo>
                    <a:pt x="34" y="1117"/>
                  </a:lnTo>
                  <a:lnTo>
                    <a:pt x="39" y="1129"/>
                  </a:lnTo>
                  <a:lnTo>
                    <a:pt x="41" y="1142"/>
                  </a:lnTo>
                  <a:lnTo>
                    <a:pt x="39" y="1155"/>
                  </a:lnTo>
                  <a:lnTo>
                    <a:pt x="34" y="1170"/>
                  </a:lnTo>
                  <a:lnTo>
                    <a:pt x="26" y="1177"/>
                  </a:lnTo>
                  <a:lnTo>
                    <a:pt x="23" y="1184"/>
                  </a:lnTo>
                  <a:lnTo>
                    <a:pt x="20" y="1192"/>
                  </a:lnTo>
                  <a:lnTo>
                    <a:pt x="20" y="1202"/>
                  </a:lnTo>
                  <a:lnTo>
                    <a:pt x="20" y="1210"/>
                  </a:lnTo>
                  <a:lnTo>
                    <a:pt x="23" y="1221"/>
                  </a:lnTo>
                  <a:lnTo>
                    <a:pt x="26" y="1232"/>
                  </a:lnTo>
                  <a:lnTo>
                    <a:pt x="34" y="1244"/>
                  </a:lnTo>
                  <a:lnTo>
                    <a:pt x="34" y="1276"/>
                  </a:lnTo>
                  <a:lnTo>
                    <a:pt x="33" y="1276"/>
                  </a:lnTo>
                  <a:lnTo>
                    <a:pt x="33" y="1277"/>
                  </a:lnTo>
                  <a:lnTo>
                    <a:pt x="33" y="1279"/>
                  </a:lnTo>
                  <a:lnTo>
                    <a:pt x="33" y="1284"/>
                  </a:lnTo>
                  <a:lnTo>
                    <a:pt x="33" y="1292"/>
                  </a:lnTo>
                  <a:lnTo>
                    <a:pt x="31" y="1310"/>
                  </a:lnTo>
                  <a:lnTo>
                    <a:pt x="22" y="1342"/>
                  </a:lnTo>
                  <a:lnTo>
                    <a:pt x="17" y="1357"/>
                  </a:lnTo>
                  <a:lnTo>
                    <a:pt x="10" y="1374"/>
                  </a:lnTo>
                  <a:lnTo>
                    <a:pt x="6" y="1379"/>
                  </a:lnTo>
                  <a:lnTo>
                    <a:pt x="4" y="1384"/>
                  </a:lnTo>
                  <a:lnTo>
                    <a:pt x="1" y="1394"/>
                  </a:lnTo>
                  <a:lnTo>
                    <a:pt x="0" y="1397"/>
                  </a:lnTo>
                  <a:lnTo>
                    <a:pt x="1" y="1401"/>
                  </a:lnTo>
                  <a:lnTo>
                    <a:pt x="5" y="1408"/>
                  </a:lnTo>
                  <a:lnTo>
                    <a:pt x="10" y="1412"/>
                  </a:lnTo>
                  <a:lnTo>
                    <a:pt x="20" y="1415"/>
                  </a:lnTo>
                  <a:lnTo>
                    <a:pt x="33" y="1417"/>
                  </a:lnTo>
                  <a:lnTo>
                    <a:pt x="49" y="1419"/>
                  </a:lnTo>
                  <a:lnTo>
                    <a:pt x="91" y="1409"/>
                  </a:lnTo>
                  <a:lnTo>
                    <a:pt x="75" y="1470"/>
                  </a:lnTo>
                  <a:lnTo>
                    <a:pt x="71" y="1474"/>
                  </a:lnTo>
                  <a:lnTo>
                    <a:pt x="70" y="1478"/>
                  </a:lnTo>
                  <a:lnTo>
                    <a:pt x="69" y="1484"/>
                  </a:lnTo>
                  <a:lnTo>
                    <a:pt x="70" y="1490"/>
                  </a:lnTo>
                  <a:lnTo>
                    <a:pt x="76" y="1495"/>
                  </a:lnTo>
                  <a:lnTo>
                    <a:pt x="78" y="1496"/>
                  </a:lnTo>
                  <a:lnTo>
                    <a:pt x="82" y="1498"/>
                  </a:lnTo>
                  <a:lnTo>
                    <a:pt x="86" y="1500"/>
                  </a:lnTo>
                  <a:lnTo>
                    <a:pt x="93" y="1502"/>
                  </a:lnTo>
                  <a:lnTo>
                    <a:pt x="98" y="1502"/>
                  </a:lnTo>
                  <a:lnTo>
                    <a:pt x="106" y="1503"/>
                  </a:lnTo>
                  <a:lnTo>
                    <a:pt x="113" y="1503"/>
                  </a:lnTo>
                  <a:lnTo>
                    <a:pt x="123" y="1504"/>
                  </a:lnTo>
                  <a:lnTo>
                    <a:pt x="170" y="1495"/>
                  </a:lnTo>
                  <a:lnTo>
                    <a:pt x="217" y="1493"/>
                  </a:lnTo>
                  <a:lnTo>
                    <a:pt x="264" y="1495"/>
                  </a:lnTo>
                  <a:lnTo>
                    <a:pt x="313" y="1504"/>
                  </a:lnTo>
                  <a:lnTo>
                    <a:pt x="323" y="1500"/>
                  </a:lnTo>
                  <a:lnTo>
                    <a:pt x="333" y="1495"/>
                  </a:lnTo>
                  <a:lnTo>
                    <a:pt x="342" y="1491"/>
                  </a:lnTo>
                  <a:lnTo>
                    <a:pt x="349" y="1489"/>
                  </a:lnTo>
                  <a:lnTo>
                    <a:pt x="355" y="1484"/>
                  </a:lnTo>
                  <a:lnTo>
                    <a:pt x="359" y="1481"/>
                  </a:lnTo>
                  <a:lnTo>
                    <a:pt x="365" y="1475"/>
                  </a:lnTo>
                  <a:lnTo>
                    <a:pt x="365" y="1470"/>
                  </a:lnTo>
                  <a:lnTo>
                    <a:pt x="364" y="1466"/>
                  </a:lnTo>
                  <a:lnTo>
                    <a:pt x="362" y="1462"/>
                  </a:lnTo>
                  <a:lnTo>
                    <a:pt x="360" y="1460"/>
                  </a:lnTo>
                  <a:lnTo>
                    <a:pt x="359" y="1459"/>
                  </a:lnTo>
                  <a:lnTo>
                    <a:pt x="348" y="1450"/>
                  </a:lnTo>
                  <a:lnTo>
                    <a:pt x="341" y="1446"/>
                  </a:lnTo>
                  <a:lnTo>
                    <a:pt x="336" y="1443"/>
                  </a:lnTo>
                  <a:lnTo>
                    <a:pt x="334" y="1442"/>
                  </a:lnTo>
                  <a:lnTo>
                    <a:pt x="333" y="1442"/>
                  </a:lnTo>
                  <a:lnTo>
                    <a:pt x="282" y="1453"/>
                  </a:lnTo>
                  <a:lnTo>
                    <a:pt x="232" y="1460"/>
                  </a:lnTo>
                  <a:lnTo>
                    <a:pt x="183" y="1462"/>
                  </a:lnTo>
                  <a:lnTo>
                    <a:pt x="134" y="1460"/>
                  </a:lnTo>
                  <a:lnTo>
                    <a:pt x="134" y="1406"/>
                  </a:lnTo>
                  <a:lnTo>
                    <a:pt x="153" y="1405"/>
                  </a:lnTo>
                  <a:lnTo>
                    <a:pt x="173" y="1408"/>
                  </a:lnTo>
                  <a:lnTo>
                    <a:pt x="193" y="1411"/>
                  </a:lnTo>
                  <a:lnTo>
                    <a:pt x="214" y="1419"/>
                  </a:lnTo>
                  <a:lnTo>
                    <a:pt x="221" y="1417"/>
                  </a:lnTo>
                  <a:lnTo>
                    <a:pt x="228" y="1417"/>
                  </a:lnTo>
                  <a:lnTo>
                    <a:pt x="242" y="1417"/>
                  </a:lnTo>
                  <a:lnTo>
                    <a:pt x="244" y="1416"/>
                  </a:lnTo>
                  <a:lnTo>
                    <a:pt x="247" y="1416"/>
                  </a:lnTo>
                  <a:lnTo>
                    <a:pt x="254" y="1416"/>
                  </a:lnTo>
                  <a:lnTo>
                    <a:pt x="264" y="1416"/>
                  </a:lnTo>
                  <a:lnTo>
                    <a:pt x="272" y="1414"/>
                  </a:lnTo>
                  <a:lnTo>
                    <a:pt x="272" y="1413"/>
                  </a:lnTo>
                  <a:lnTo>
                    <a:pt x="273" y="1413"/>
                  </a:lnTo>
                  <a:lnTo>
                    <a:pt x="275" y="1413"/>
                  </a:lnTo>
                  <a:lnTo>
                    <a:pt x="279" y="1413"/>
                  </a:lnTo>
                  <a:lnTo>
                    <a:pt x="282" y="1411"/>
                  </a:lnTo>
                  <a:lnTo>
                    <a:pt x="282" y="1410"/>
                  </a:lnTo>
                  <a:lnTo>
                    <a:pt x="283" y="1410"/>
                  </a:lnTo>
                  <a:lnTo>
                    <a:pt x="285" y="1410"/>
                  </a:lnTo>
                  <a:lnTo>
                    <a:pt x="288" y="1408"/>
                  </a:lnTo>
                  <a:lnTo>
                    <a:pt x="289" y="1403"/>
                  </a:lnTo>
                  <a:lnTo>
                    <a:pt x="288" y="1401"/>
                  </a:lnTo>
                  <a:lnTo>
                    <a:pt x="288" y="1400"/>
                  </a:lnTo>
                  <a:lnTo>
                    <a:pt x="286" y="1395"/>
                  </a:lnTo>
                  <a:lnTo>
                    <a:pt x="283" y="1390"/>
                  </a:lnTo>
                  <a:lnTo>
                    <a:pt x="276" y="1384"/>
                  </a:lnTo>
                  <a:lnTo>
                    <a:pt x="272" y="1381"/>
                  </a:lnTo>
                  <a:lnTo>
                    <a:pt x="269" y="1379"/>
                  </a:lnTo>
                  <a:lnTo>
                    <a:pt x="259" y="1372"/>
                  </a:lnTo>
                  <a:lnTo>
                    <a:pt x="256" y="1370"/>
                  </a:lnTo>
                  <a:lnTo>
                    <a:pt x="254" y="1369"/>
                  </a:lnTo>
                  <a:lnTo>
                    <a:pt x="249" y="1367"/>
                  </a:lnTo>
                  <a:lnTo>
                    <a:pt x="221" y="1361"/>
                  </a:lnTo>
                  <a:lnTo>
                    <a:pt x="193" y="1360"/>
                  </a:lnTo>
                  <a:lnTo>
                    <a:pt x="163" y="1361"/>
                  </a:lnTo>
                  <a:lnTo>
                    <a:pt x="134" y="1367"/>
                  </a:lnTo>
                  <a:lnTo>
                    <a:pt x="129" y="1324"/>
                  </a:lnTo>
                  <a:lnTo>
                    <a:pt x="132" y="1280"/>
                  </a:lnTo>
                  <a:lnTo>
                    <a:pt x="139" y="1237"/>
                  </a:lnTo>
                  <a:lnTo>
                    <a:pt x="152" y="1195"/>
                  </a:lnTo>
                  <a:lnTo>
                    <a:pt x="156" y="1186"/>
                  </a:lnTo>
                  <a:lnTo>
                    <a:pt x="160" y="1179"/>
                  </a:lnTo>
                  <a:lnTo>
                    <a:pt x="164" y="1170"/>
                  </a:lnTo>
                  <a:lnTo>
                    <a:pt x="167" y="1162"/>
                  </a:lnTo>
                  <a:lnTo>
                    <a:pt x="168" y="1151"/>
                  </a:lnTo>
                  <a:lnTo>
                    <a:pt x="168" y="1145"/>
                  </a:lnTo>
                  <a:lnTo>
                    <a:pt x="169" y="1141"/>
                  </a:lnTo>
                  <a:lnTo>
                    <a:pt x="169" y="1130"/>
                  </a:lnTo>
                  <a:lnTo>
                    <a:pt x="169" y="1120"/>
                  </a:lnTo>
                  <a:lnTo>
                    <a:pt x="171" y="1100"/>
                  </a:lnTo>
                  <a:lnTo>
                    <a:pt x="175" y="1087"/>
                  </a:lnTo>
                  <a:lnTo>
                    <a:pt x="181" y="1077"/>
                  </a:lnTo>
                  <a:lnTo>
                    <a:pt x="189" y="1073"/>
                  </a:lnTo>
                  <a:lnTo>
                    <a:pt x="198" y="1058"/>
                  </a:lnTo>
                  <a:lnTo>
                    <a:pt x="203" y="1045"/>
                  </a:lnTo>
                  <a:lnTo>
                    <a:pt x="204" y="1032"/>
                  </a:lnTo>
                  <a:lnTo>
                    <a:pt x="202" y="1019"/>
                  </a:lnTo>
                  <a:lnTo>
                    <a:pt x="207" y="999"/>
                  </a:lnTo>
                  <a:lnTo>
                    <a:pt x="213" y="981"/>
                  </a:lnTo>
                  <a:lnTo>
                    <a:pt x="221" y="967"/>
                  </a:lnTo>
                  <a:lnTo>
                    <a:pt x="231" y="957"/>
                  </a:lnTo>
                  <a:lnTo>
                    <a:pt x="239" y="920"/>
                  </a:lnTo>
                  <a:lnTo>
                    <a:pt x="245" y="884"/>
                  </a:lnTo>
                  <a:lnTo>
                    <a:pt x="249" y="847"/>
                  </a:lnTo>
                  <a:lnTo>
                    <a:pt x="253" y="813"/>
                  </a:lnTo>
                  <a:lnTo>
                    <a:pt x="254" y="776"/>
                  </a:lnTo>
                  <a:lnTo>
                    <a:pt x="253" y="740"/>
                  </a:lnTo>
                  <a:lnTo>
                    <a:pt x="249" y="703"/>
                  </a:lnTo>
                  <a:lnTo>
                    <a:pt x="247" y="684"/>
                  </a:lnTo>
                  <a:lnTo>
                    <a:pt x="246" y="667"/>
                  </a:lnTo>
                  <a:lnTo>
                    <a:pt x="258" y="656"/>
                  </a:lnTo>
                  <a:lnTo>
                    <a:pt x="270" y="646"/>
                  </a:lnTo>
                  <a:lnTo>
                    <a:pt x="279" y="633"/>
                  </a:lnTo>
                  <a:lnTo>
                    <a:pt x="288" y="619"/>
                  </a:lnTo>
                  <a:lnTo>
                    <a:pt x="294" y="602"/>
                  </a:lnTo>
                  <a:lnTo>
                    <a:pt x="301" y="585"/>
                  </a:lnTo>
                  <a:lnTo>
                    <a:pt x="305" y="566"/>
                  </a:lnTo>
                  <a:lnTo>
                    <a:pt x="308" y="546"/>
                  </a:lnTo>
                  <a:lnTo>
                    <a:pt x="309" y="531"/>
                  </a:lnTo>
                  <a:lnTo>
                    <a:pt x="309" y="506"/>
                  </a:lnTo>
                  <a:lnTo>
                    <a:pt x="309" y="505"/>
                  </a:lnTo>
                  <a:lnTo>
                    <a:pt x="309" y="492"/>
                  </a:lnTo>
                  <a:lnTo>
                    <a:pt x="307" y="477"/>
                  </a:lnTo>
                  <a:lnTo>
                    <a:pt x="306" y="473"/>
                  </a:lnTo>
                  <a:lnTo>
                    <a:pt x="306" y="470"/>
                  </a:lnTo>
                  <a:lnTo>
                    <a:pt x="306" y="463"/>
                  </a:lnTo>
                  <a:lnTo>
                    <a:pt x="302" y="433"/>
                  </a:lnTo>
                  <a:lnTo>
                    <a:pt x="300" y="424"/>
                  </a:lnTo>
                  <a:lnTo>
                    <a:pt x="299" y="420"/>
                  </a:lnTo>
                  <a:lnTo>
                    <a:pt x="299" y="417"/>
                  </a:lnTo>
                  <a:lnTo>
                    <a:pt x="297" y="402"/>
                  </a:lnTo>
                  <a:lnTo>
                    <a:pt x="290" y="369"/>
                  </a:lnTo>
                  <a:lnTo>
                    <a:pt x="309" y="287"/>
                  </a:lnTo>
                  <a:lnTo>
                    <a:pt x="401" y="226"/>
                  </a:lnTo>
                  <a:lnTo>
                    <a:pt x="450" y="229"/>
                  </a:lnTo>
                  <a:close/>
                  <a:moveTo>
                    <a:pt x="512" y="252"/>
                  </a:moveTo>
                  <a:lnTo>
                    <a:pt x="517" y="242"/>
                  </a:lnTo>
                  <a:lnTo>
                    <a:pt x="520" y="244"/>
                  </a:lnTo>
                  <a:lnTo>
                    <a:pt x="524" y="254"/>
                  </a:lnTo>
                  <a:lnTo>
                    <a:pt x="527" y="265"/>
                  </a:lnTo>
                  <a:lnTo>
                    <a:pt x="531" y="277"/>
                  </a:lnTo>
                  <a:lnTo>
                    <a:pt x="534" y="292"/>
                  </a:lnTo>
                  <a:lnTo>
                    <a:pt x="537" y="309"/>
                  </a:lnTo>
                  <a:lnTo>
                    <a:pt x="531" y="336"/>
                  </a:lnTo>
                  <a:lnTo>
                    <a:pt x="529" y="362"/>
                  </a:lnTo>
                  <a:lnTo>
                    <a:pt x="528" y="382"/>
                  </a:lnTo>
                  <a:lnTo>
                    <a:pt x="531" y="401"/>
                  </a:lnTo>
                  <a:lnTo>
                    <a:pt x="533" y="404"/>
                  </a:lnTo>
                  <a:lnTo>
                    <a:pt x="538" y="422"/>
                  </a:lnTo>
                  <a:lnTo>
                    <a:pt x="541" y="443"/>
                  </a:lnTo>
                  <a:lnTo>
                    <a:pt x="542" y="464"/>
                  </a:lnTo>
                  <a:lnTo>
                    <a:pt x="541" y="487"/>
                  </a:lnTo>
                  <a:lnTo>
                    <a:pt x="531" y="508"/>
                  </a:lnTo>
                  <a:lnTo>
                    <a:pt x="527" y="532"/>
                  </a:lnTo>
                  <a:lnTo>
                    <a:pt x="526" y="556"/>
                  </a:lnTo>
                  <a:lnTo>
                    <a:pt x="530" y="580"/>
                  </a:lnTo>
                  <a:lnTo>
                    <a:pt x="534" y="593"/>
                  </a:lnTo>
                  <a:lnTo>
                    <a:pt x="536" y="599"/>
                  </a:lnTo>
                  <a:lnTo>
                    <a:pt x="537" y="605"/>
                  </a:lnTo>
                  <a:lnTo>
                    <a:pt x="541" y="613"/>
                  </a:lnTo>
                  <a:lnTo>
                    <a:pt x="541" y="639"/>
                  </a:lnTo>
                  <a:lnTo>
                    <a:pt x="541" y="664"/>
                  </a:lnTo>
                  <a:lnTo>
                    <a:pt x="540" y="672"/>
                  </a:lnTo>
                  <a:lnTo>
                    <a:pt x="536" y="693"/>
                  </a:lnTo>
                  <a:lnTo>
                    <a:pt x="531" y="714"/>
                  </a:lnTo>
                  <a:lnTo>
                    <a:pt x="525" y="733"/>
                  </a:lnTo>
                  <a:lnTo>
                    <a:pt x="519" y="751"/>
                  </a:lnTo>
                  <a:lnTo>
                    <a:pt x="514" y="740"/>
                  </a:lnTo>
                  <a:lnTo>
                    <a:pt x="512" y="729"/>
                  </a:lnTo>
                  <a:lnTo>
                    <a:pt x="509" y="706"/>
                  </a:lnTo>
                  <a:lnTo>
                    <a:pt x="508" y="679"/>
                  </a:lnTo>
                  <a:lnTo>
                    <a:pt x="511" y="652"/>
                  </a:lnTo>
                  <a:lnTo>
                    <a:pt x="506" y="554"/>
                  </a:lnTo>
                  <a:lnTo>
                    <a:pt x="508" y="534"/>
                  </a:lnTo>
                  <a:lnTo>
                    <a:pt x="510" y="517"/>
                  </a:lnTo>
                  <a:lnTo>
                    <a:pt x="513" y="486"/>
                  </a:lnTo>
                  <a:lnTo>
                    <a:pt x="512" y="457"/>
                  </a:lnTo>
                  <a:lnTo>
                    <a:pt x="511" y="444"/>
                  </a:lnTo>
                  <a:lnTo>
                    <a:pt x="511" y="433"/>
                  </a:lnTo>
                  <a:lnTo>
                    <a:pt x="505" y="417"/>
                  </a:lnTo>
                  <a:lnTo>
                    <a:pt x="501" y="403"/>
                  </a:lnTo>
                  <a:lnTo>
                    <a:pt x="496" y="378"/>
                  </a:lnTo>
                  <a:lnTo>
                    <a:pt x="496" y="355"/>
                  </a:lnTo>
                  <a:lnTo>
                    <a:pt x="495" y="338"/>
                  </a:lnTo>
                  <a:lnTo>
                    <a:pt x="498" y="324"/>
                  </a:lnTo>
                  <a:lnTo>
                    <a:pt x="502" y="310"/>
                  </a:lnTo>
                  <a:lnTo>
                    <a:pt x="510" y="298"/>
                  </a:lnTo>
                  <a:lnTo>
                    <a:pt x="512" y="252"/>
                  </a:lnTo>
                  <a:close/>
                  <a:moveTo>
                    <a:pt x="177" y="765"/>
                  </a:moveTo>
                  <a:lnTo>
                    <a:pt x="177" y="751"/>
                  </a:lnTo>
                  <a:lnTo>
                    <a:pt x="177" y="765"/>
                  </a:lnTo>
                  <a:lnTo>
                    <a:pt x="180" y="784"/>
                  </a:lnTo>
                  <a:lnTo>
                    <a:pt x="183" y="804"/>
                  </a:lnTo>
                  <a:lnTo>
                    <a:pt x="185" y="826"/>
                  </a:lnTo>
                  <a:lnTo>
                    <a:pt x="186" y="850"/>
                  </a:lnTo>
                  <a:lnTo>
                    <a:pt x="185" y="873"/>
                  </a:lnTo>
                  <a:lnTo>
                    <a:pt x="183" y="899"/>
                  </a:lnTo>
                  <a:lnTo>
                    <a:pt x="180" y="925"/>
                  </a:lnTo>
                  <a:lnTo>
                    <a:pt x="177" y="954"/>
                  </a:lnTo>
                  <a:lnTo>
                    <a:pt x="170" y="958"/>
                  </a:lnTo>
                  <a:lnTo>
                    <a:pt x="166" y="963"/>
                  </a:lnTo>
                  <a:lnTo>
                    <a:pt x="162" y="969"/>
                  </a:lnTo>
                  <a:lnTo>
                    <a:pt x="159" y="978"/>
                  </a:lnTo>
                  <a:lnTo>
                    <a:pt x="156" y="986"/>
                  </a:lnTo>
                  <a:lnTo>
                    <a:pt x="155" y="995"/>
                  </a:lnTo>
                  <a:lnTo>
                    <a:pt x="154" y="1018"/>
                  </a:lnTo>
                  <a:lnTo>
                    <a:pt x="154" y="1025"/>
                  </a:lnTo>
                  <a:lnTo>
                    <a:pt x="154" y="1028"/>
                  </a:lnTo>
                  <a:lnTo>
                    <a:pt x="155" y="1032"/>
                  </a:lnTo>
                  <a:lnTo>
                    <a:pt x="154" y="1039"/>
                  </a:lnTo>
                  <a:lnTo>
                    <a:pt x="153" y="1039"/>
                  </a:lnTo>
                  <a:lnTo>
                    <a:pt x="153" y="1040"/>
                  </a:lnTo>
                  <a:lnTo>
                    <a:pt x="153" y="1042"/>
                  </a:lnTo>
                  <a:lnTo>
                    <a:pt x="153" y="1046"/>
                  </a:lnTo>
                  <a:lnTo>
                    <a:pt x="151" y="1048"/>
                  </a:lnTo>
                  <a:lnTo>
                    <a:pt x="150" y="1048"/>
                  </a:lnTo>
                  <a:lnTo>
                    <a:pt x="150" y="1049"/>
                  </a:lnTo>
                  <a:lnTo>
                    <a:pt x="150" y="1052"/>
                  </a:lnTo>
                  <a:lnTo>
                    <a:pt x="147" y="1058"/>
                  </a:lnTo>
                  <a:lnTo>
                    <a:pt x="143" y="1060"/>
                  </a:lnTo>
                  <a:lnTo>
                    <a:pt x="141" y="1063"/>
                  </a:lnTo>
                  <a:lnTo>
                    <a:pt x="137" y="1070"/>
                  </a:lnTo>
                  <a:lnTo>
                    <a:pt x="125" y="1083"/>
                  </a:lnTo>
                  <a:lnTo>
                    <a:pt x="119" y="1098"/>
                  </a:lnTo>
                  <a:lnTo>
                    <a:pt x="118" y="1113"/>
                  </a:lnTo>
                  <a:lnTo>
                    <a:pt x="122" y="1129"/>
                  </a:lnTo>
                  <a:lnTo>
                    <a:pt x="122" y="1132"/>
                  </a:lnTo>
                  <a:lnTo>
                    <a:pt x="123" y="1137"/>
                  </a:lnTo>
                  <a:lnTo>
                    <a:pt x="124" y="1145"/>
                  </a:lnTo>
                  <a:lnTo>
                    <a:pt x="124" y="1153"/>
                  </a:lnTo>
                  <a:lnTo>
                    <a:pt x="123" y="1162"/>
                  </a:lnTo>
                  <a:lnTo>
                    <a:pt x="120" y="1168"/>
                  </a:lnTo>
                  <a:lnTo>
                    <a:pt x="115" y="1177"/>
                  </a:lnTo>
                  <a:lnTo>
                    <a:pt x="113" y="1178"/>
                  </a:lnTo>
                  <a:lnTo>
                    <a:pt x="112" y="1180"/>
                  </a:lnTo>
                  <a:lnTo>
                    <a:pt x="110" y="1184"/>
                  </a:lnTo>
                  <a:lnTo>
                    <a:pt x="105" y="1193"/>
                  </a:lnTo>
                  <a:lnTo>
                    <a:pt x="99" y="1205"/>
                  </a:lnTo>
                  <a:lnTo>
                    <a:pt x="96" y="1221"/>
                  </a:lnTo>
                  <a:lnTo>
                    <a:pt x="93" y="1238"/>
                  </a:lnTo>
                  <a:lnTo>
                    <a:pt x="92" y="1259"/>
                  </a:lnTo>
                  <a:lnTo>
                    <a:pt x="90" y="1281"/>
                  </a:lnTo>
                  <a:lnTo>
                    <a:pt x="90" y="1306"/>
                  </a:lnTo>
                  <a:lnTo>
                    <a:pt x="90" y="1333"/>
                  </a:lnTo>
                  <a:lnTo>
                    <a:pt x="92" y="1365"/>
                  </a:lnTo>
                  <a:lnTo>
                    <a:pt x="64" y="1365"/>
                  </a:lnTo>
                  <a:lnTo>
                    <a:pt x="66" y="1338"/>
                  </a:lnTo>
                  <a:lnTo>
                    <a:pt x="69" y="1314"/>
                  </a:lnTo>
                  <a:lnTo>
                    <a:pt x="70" y="1291"/>
                  </a:lnTo>
                  <a:lnTo>
                    <a:pt x="71" y="1271"/>
                  </a:lnTo>
                  <a:lnTo>
                    <a:pt x="70" y="1251"/>
                  </a:lnTo>
                  <a:lnTo>
                    <a:pt x="70" y="1235"/>
                  </a:lnTo>
                  <a:lnTo>
                    <a:pt x="68" y="1219"/>
                  </a:lnTo>
                  <a:lnTo>
                    <a:pt x="67" y="1206"/>
                  </a:lnTo>
                  <a:lnTo>
                    <a:pt x="70" y="1192"/>
                  </a:lnTo>
                  <a:lnTo>
                    <a:pt x="75" y="1180"/>
                  </a:lnTo>
                  <a:lnTo>
                    <a:pt x="80" y="1159"/>
                  </a:lnTo>
                  <a:lnTo>
                    <a:pt x="83" y="1141"/>
                  </a:lnTo>
                  <a:lnTo>
                    <a:pt x="84" y="1134"/>
                  </a:lnTo>
                  <a:lnTo>
                    <a:pt x="85" y="1128"/>
                  </a:lnTo>
                  <a:lnTo>
                    <a:pt x="85" y="1126"/>
                  </a:lnTo>
                  <a:lnTo>
                    <a:pt x="80" y="1103"/>
                  </a:lnTo>
                  <a:lnTo>
                    <a:pt x="79" y="1093"/>
                  </a:lnTo>
                  <a:lnTo>
                    <a:pt x="80" y="1084"/>
                  </a:lnTo>
                  <a:lnTo>
                    <a:pt x="84" y="1068"/>
                  </a:lnTo>
                  <a:lnTo>
                    <a:pt x="93" y="1054"/>
                  </a:lnTo>
                  <a:lnTo>
                    <a:pt x="95" y="1052"/>
                  </a:lnTo>
                  <a:lnTo>
                    <a:pt x="99" y="1050"/>
                  </a:lnTo>
                  <a:lnTo>
                    <a:pt x="99" y="1048"/>
                  </a:lnTo>
                  <a:lnTo>
                    <a:pt x="99" y="1047"/>
                  </a:lnTo>
                  <a:lnTo>
                    <a:pt x="100" y="1047"/>
                  </a:lnTo>
                  <a:lnTo>
                    <a:pt x="103" y="1044"/>
                  </a:lnTo>
                  <a:lnTo>
                    <a:pt x="104" y="1040"/>
                  </a:lnTo>
                  <a:lnTo>
                    <a:pt x="106" y="1035"/>
                  </a:lnTo>
                  <a:lnTo>
                    <a:pt x="106" y="1028"/>
                  </a:lnTo>
                  <a:lnTo>
                    <a:pt x="107" y="1021"/>
                  </a:lnTo>
                  <a:lnTo>
                    <a:pt x="107" y="1004"/>
                  </a:lnTo>
                  <a:lnTo>
                    <a:pt x="103" y="991"/>
                  </a:lnTo>
                  <a:lnTo>
                    <a:pt x="101" y="980"/>
                  </a:lnTo>
                  <a:lnTo>
                    <a:pt x="105" y="962"/>
                  </a:lnTo>
                  <a:lnTo>
                    <a:pt x="107" y="953"/>
                  </a:lnTo>
                  <a:lnTo>
                    <a:pt x="112" y="947"/>
                  </a:lnTo>
                  <a:lnTo>
                    <a:pt x="119" y="941"/>
                  </a:lnTo>
                  <a:lnTo>
                    <a:pt x="128" y="938"/>
                  </a:lnTo>
                  <a:lnTo>
                    <a:pt x="138" y="919"/>
                  </a:lnTo>
                  <a:lnTo>
                    <a:pt x="148" y="899"/>
                  </a:lnTo>
                  <a:lnTo>
                    <a:pt x="151" y="888"/>
                  </a:lnTo>
                  <a:lnTo>
                    <a:pt x="155" y="879"/>
                  </a:lnTo>
                  <a:lnTo>
                    <a:pt x="158" y="868"/>
                  </a:lnTo>
                  <a:lnTo>
                    <a:pt x="163" y="858"/>
                  </a:lnTo>
                  <a:lnTo>
                    <a:pt x="167" y="836"/>
                  </a:lnTo>
                  <a:lnTo>
                    <a:pt x="171" y="813"/>
                  </a:lnTo>
                  <a:lnTo>
                    <a:pt x="174" y="789"/>
                  </a:lnTo>
                  <a:lnTo>
                    <a:pt x="177" y="765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8" name="Freeform 17"/>
            <p:cNvSpPr>
              <a:spLocks noChangeAspect="1"/>
            </p:cNvSpPr>
            <p:nvPr/>
          </p:nvSpPr>
          <p:spPr bwMode="auto">
            <a:xfrm>
              <a:off x="4015" y="1797"/>
              <a:ext cx="1" cy="1"/>
            </a:xfrm>
            <a:custGeom>
              <a:avLst/>
              <a:gdLst>
                <a:gd name="T0" fmla="*/ 0 w 12"/>
                <a:gd name="T1" fmla="*/ 10 h 12"/>
                <a:gd name="T2" fmla="*/ 12 w 12"/>
                <a:gd name="T3" fmla="*/ 12 h 12"/>
                <a:gd name="T4" fmla="*/ 8 w 12"/>
                <a:gd name="T5" fmla="*/ 2 h 12"/>
                <a:gd name="T6" fmla="*/ 5 w 12"/>
                <a:gd name="T7" fmla="*/ 0 h 12"/>
                <a:gd name="T8" fmla="*/ 0 w 12"/>
                <a:gd name="T9" fmla="*/ 1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"/>
                <a:gd name="T16" fmla="*/ 0 h 12"/>
                <a:gd name="T17" fmla="*/ 12 w 12"/>
                <a:gd name="T18" fmla="*/ 12 h 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" h="12">
                  <a:moveTo>
                    <a:pt x="0" y="10"/>
                  </a:moveTo>
                  <a:lnTo>
                    <a:pt x="12" y="12"/>
                  </a:lnTo>
                  <a:lnTo>
                    <a:pt x="8" y="2"/>
                  </a:lnTo>
                  <a:lnTo>
                    <a:pt x="5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9" name="Freeform 18"/>
            <p:cNvSpPr>
              <a:spLocks noChangeAspect="1"/>
            </p:cNvSpPr>
            <p:nvPr/>
          </p:nvSpPr>
          <p:spPr bwMode="auto">
            <a:xfrm>
              <a:off x="3984" y="1778"/>
              <a:ext cx="41" cy="78"/>
            </a:xfrm>
            <a:custGeom>
              <a:avLst/>
              <a:gdLst>
                <a:gd name="T0" fmla="*/ 50 w 534"/>
                <a:gd name="T1" fmla="*/ 146 h 1009"/>
                <a:gd name="T2" fmla="*/ 176 w 534"/>
                <a:gd name="T3" fmla="*/ 58 h 1009"/>
                <a:gd name="T4" fmla="*/ 291 w 534"/>
                <a:gd name="T5" fmla="*/ 10 h 1009"/>
                <a:gd name="T6" fmla="*/ 383 w 534"/>
                <a:gd name="T7" fmla="*/ 7 h 1009"/>
                <a:gd name="T8" fmla="*/ 437 w 534"/>
                <a:gd name="T9" fmla="*/ 26 h 1009"/>
                <a:gd name="T10" fmla="*/ 481 w 534"/>
                <a:gd name="T11" fmla="*/ 58 h 1009"/>
                <a:gd name="T12" fmla="*/ 511 w 534"/>
                <a:gd name="T13" fmla="*/ 100 h 1009"/>
                <a:gd name="T14" fmla="*/ 528 w 534"/>
                <a:gd name="T15" fmla="*/ 154 h 1009"/>
                <a:gd name="T16" fmla="*/ 526 w 534"/>
                <a:gd name="T17" fmla="*/ 207 h 1009"/>
                <a:gd name="T18" fmla="*/ 513 w 534"/>
                <a:gd name="T19" fmla="*/ 225 h 1009"/>
                <a:gd name="T20" fmla="*/ 512 w 534"/>
                <a:gd name="T21" fmla="*/ 228 h 1009"/>
                <a:gd name="T22" fmla="*/ 493 w 534"/>
                <a:gd name="T23" fmla="*/ 248 h 1009"/>
                <a:gd name="T24" fmla="*/ 474 w 534"/>
                <a:gd name="T25" fmla="*/ 265 h 1009"/>
                <a:gd name="T26" fmla="*/ 471 w 534"/>
                <a:gd name="T27" fmla="*/ 303 h 1009"/>
                <a:gd name="T28" fmla="*/ 462 w 534"/>
                <a:gd name="T29" fmla="*/ 412 h 1009"/>
                <a:gd name="T30" fmla="*/ 471 w 534"/>
                <a:gd name="T31" fmla="*/ 451 h 1009"/>
                <a:gd name="T32" fmla="*/ 468 w 534"/>
                <a:gd name="T33" fmla="*/ 483 h 1009"/>
                <a:gd name="T34" fmla="*/ 456 w 534"/>
                <a:gd name="T35" fmla="*/ 521 h 1009"/>
                <a:gd name="T36" fmla="*/ 452 w 534"/>
                <a:gd name="T37" fmla="*/ 570 h 1009"/>
                <a:gd name="T38" fmla="*/ 466 w 534"/>
                <a:gd name="T39" fmla="*/ 624 h 1009"/>
                <a:gd name="T40" fmla="*/ 463 w 534"/>
                <a:gd name="T41" fmla="*/ 683 h 1009"/>
                <a:gd name="T42" fmla="*/ 452 w 534"/>
                <a:gd name="T43" fmla="*/ 730 h 1009"/>
                <a:gd name="T44" fmla="*/ 464 w 534"/>
                <a:gd name="T45" fmla="*/ 805 h 1009"/>
                <a:gd name="T46" fmla="*/ 486 w 534"/>
                <a:gd name="T47" fmla="*/ 898 h 1009"/>
                <a:gd name="T48" fmla="*/ 481 w 534"/>
                <a:gd name="T49" fmla="*/ 931 h 1009"/>
                <a:gd name="T50" fmla="*/ 469 w 534"/>
                <a:gd name="T51" fmla="*/ 968 h 1009"/>
                <a:gd name="T52" fmla="*/ 436 w 534"/>
                <a:gd name="T53" fmla="*/ 1009 h 1009"/>
                <a:gd name="T54" fmla="*/ 406 w 534"/>
                <a:gd name="T55" fmla="*/ 1005 h 1009"/>
                <a:gd name="T56" fmla="*/ 394 w 534"/>
                <a:gd name="T57" fmla="*/ 999 h 1009"/>
                <a:gd name="T58" fmla="*/ 394 w 534"/>
                <a:gd name="T59" fmla="*/ 989 h 1009"/>
                <a:gd name="T60" fmla="*/ 438 w 534"/>
                <a:gd name="T61" fmla="*/ 938 h 1009"/>
                <a:gd name="T62" fmla="*/ 446 w 534"/>
                <a:gd name="T63" fmla="*/ 895 h 1009"/>
                <a:gd name="T64" fmla="*/ 445 w 534"/>
                <a:gd name="T65" fmla="*/ 865 h 1009"/>
                <a:gd name="T66" fmla="*/ 433 w 534"/>
                <a:gd name="T67" fmla="*/ 867 h 1009"/>
                <a:gd name="T68" fmla="*/ 420 w 534"/>
                <a:gd name="T69" fmla="*/ 893 h 1009"/>
                <a:gd name="T70" fmla="*/ 413 w 534"/>
                <a:gd name="T71" fmla="*/ 907 h 1009"/>
                <a:gd name="T72" fmla="*/ 392 w 534"/>
                <a:gd name="T73" fmla="*/ 924 h 1009"/>
                <a:gd name="T74" fmla="*/ 371 w 534"/>
                <a:gd name="T75" fmla="*/ 935 h 1009"/>
                <a:gd name="T76" fmla="*/ 363 w 534"/>
                <a:gd name="T77" fmla="*/ 935 h 1009"/>
                <a:gd name="T78" fmla="*/ 364 w 534"/>
                <a:gd name="T79" fmla="*/ 920 h 1009"/>
                <a:gd name="T80" fmla="*/ 377 w 534"/>
                <a:gd name="T81" fmla="*/ 895 h 1009"/>
                <a:gd name="T82" fmla="*/ 393 w 534"/>
                <a:gd name="T83" fmla="*/ 853 h 1009"/>
                <a:gd name="T84" fmla="*/ 391 w 534"/>
                <a:gd name="T85" fmla="*/ 809 h 1009"/>
                <a:gd name="T86" fmla="*/ 373 w 534"/>
                <a:gd name="T87" fmla="*/ 773 h 1009"/>
                <a:gd name="T88" fmla="*/ 363 w 534"/>
                <a:gd name="T89" fmla="*/ 734 h 1009"/>
                <a:gd name="T90" fmla="*/ 362 w 534"/>
                <a:gd name="T91" fmla="*/ 678 h 1009"/>
                <a:gd name="T92" fmla="*/ 360 w 534"/>
                <a:gd name="T93" fmla="*/ 596 h 1009"/>
                <a:gd name="T94" fmla="*/ 359 w 534"/>
                <a:gd name="T95" fmla="*/ 566 h 1009"/>
                <a:gd name="T96" fmla="*/ 365 w 534"/>
                <a:gd name="T97" fmla="*/ 530 h 1009"/>
                <a:gd name="T98" fmla="*/ 373 w 534"/>
                <a:gd name="T99" fmla="*/ 473 h 1009"/>
                <a:gd name="T100" fmla="*/ 358 w 534"/>
                <a:gd name="T101" fmla="*/ 415 h 1009"/>
                <a:gd name="T102" fmla="*/ 345 w 534"/>
                <a:gd name="T103" fmla="*/ 361 h 1009"/>
                <a:gd name="T104" fmla="*/ 352 w 534"/>
                <a:gd name="T105" fmla="*/ 299 h 1009"/>
                <a:gd name="T106" fmla="*/ 294 w 534"/>
                <a:gd name="T107" fmla="*/ 226 h 10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34"/>
                <a:gd name="T163" fmla="*/ 0 h 1009"/>
                <a:gd name="T164" fmla="*/ 534 w 534"/>
                <a:gd name="T165" fmla="*/ 1009 h 1009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34" h="1009">
                  <a:moveTo>
                    <a:pt x="0" y="192"/>
                  </a:moveTo>
                  <a:lnTo>
                    <a:pt x="25" y="167"/>
                  </a:lnTo>
                  <a:lnTo>
                    <a:pt x="50" y="146"/>
                  </a:lnTo>
                  <a:lnTo>
                    <a:pt x="102" y="107"/>
                  </a:lnTo>
                  <a:lnTo>
                    <a:pt x="151" y="73"/>
                  </a:lnTo>
                  <a:lnTo>
                    <a:pt x="176" y="58"/>
                  </a:lnTo>
                  <a:lnTo>
                    <a:pt x="201" y="46"/>
                  </a:lnTo>
                  <a:lnTo>
                    <a:pt x="246" y="27"/>
                  </a:lnTo>
                  <a:lnTo>
                    <a:pt x="291" y="10"/>
                  </a:lnTo>
                  <a:lnTo>
                    <a:pt x="339" y="0"/>
                  </a:lnTo>
                  <a:lnTo>
                    <a:pt x="361" y="2"/>
                  </a:lnTo>
                  <a:lnTo>
                    <a:pt x="383" y="7"/>
                  </a:lnTo>
                  <a:lnTo>
                    <a:pt x="402" y="11"/>
                  </a:lnTo>
                  <a:lnTo>
                    <a:pt x="421" y="18"/>
                  </a:lnTo>
                  <a:lnTo>
                    <a:pt x="437" y="26"/>
                  </a:lnTo>
                  <a:lnTo>
                    <a:pt x="453" y="36"/>
                  </a:lnTo>
                  <a:lnTo>
                    <a:pt x="467" y="45"/>
                  </a:lnTo>
                  <a:lnTo>
                    <a:pt x="481" y="58"/>
                  </a:lnTo>
                  <a:lnTo>
                    <a:pt x="492" y="70"/>
                  </a:lnTo>
                  <a:lnTo>
                    <a:pt x="503" y="85"/>
                  </a:lnTo>
                  <a:lnTo>
                    <a:pt x="511" y="100"/>
                  </a:lnTo>
                  <a:lnTo>
                    <a:pt x="519" y="118"/>
                  </a:lnTo>
                  <a:lnTo>
                    <a:pt x="524" y="135"/>
                  </a:lnTo>
                  <a:lnTo>
                    <a:pt x="528" y="154"/>
                  </a:lnTo>
                  <a:lnTo>
                    <a:pt x="532" y="174"/>
                  </a:lnTo>
                  <a:lnTo>
                    <a:pt x="534" y="197"/>
                  </a:lnTo>
                  <a:lnTo>
                    <a:pt x="526" y="207"/>
                  </a:lnTo>
                  <a:lnTo>
                    <a:pt x="520" y="218"/>
                  </a:lnTo>
                  <a:lnTo>
                    <a:pt x="516" y="222"/>
                  </a:lnTo>
                  <a:lnTo>
                    <a:pt x="513" y="225"/>
                  </a:lnTo>
                  <a:lnTo>
                    <a:pt x="512" y="225"/>
                  </a:lnTo>
                  <a:lnTo>
                    <a:pt x="512" y="226"/>
                  </a:lnTo>
                  <a:lnTo>
                    <a:pt x="512" y="228"/>
                  </a:lnTo>
                  <a:lnTo>
                    <a:pt x="506" y="238"/>
                  </a:lnTo>
                  <a:lnTo>
                    <a:pt x="497" y="245"/>
                  </a:lnTo>
                  <a:lnTo>
                    <a:pt x="493" y="248"/>
                  </a:lnTo>
                  <a:lnTo>
                    <a:pt x="490" y="253"/>
                  </a:lnTo>
                  <a:lnTo>
                    <a:pt x="481" y="258"/>
                  </a:lnTo>
                  <a:lnTo>
                    <a:pt x="474" y="265"/>
                  </a:lnTo>
                  <a:lnTo>
                    <a:pt x="471" y="266"/>
                  </a:lnTo>
                  <a:lnTo>
                    <a:pt x="471" y="290"/>
                  </a:lnTo>
                  <a:lnTo>
                    <a:pt x="471" y="303"/>
                  </a:lnTo>
                  <a:lnTo>
                    <a:pt x="472" y="318"/>
                  </a:lnTo>
                  <a:lnTo>
                    <a:pt x="458" y="399"/>
                  </a:lnTo>
                  <a:lnTo>
                    <a:pt x="462" y="412"/>
                  </a:lnTo>
                  <a:lnTo>
                    <a:pt x="466" y="426"/>
                  </a:lnTo>
                  <a:lnTo>
                    <a:pt x="468" y="438"/>
                  </a:lnTo>
                  <a:lnTo>
                    <a:pt x="471" y="451"/>
                  </a:lnTo>
                  <a:lnTo>
                    <a:pt x="471" y="462"/>
                  </a:lnTo>
                  <a:lnTo>
                    <a:pt x="471" y="473"/>
                  </a:lnTo>
                  <a:lnTo>
                    <a:pt x="468" y="483"/>
                  </a:lnTo>
                  <a:lnTo>
                    <a:pt x="467" y="493"/>
                  </a:lnTo>
                  <a:lnTo>
                    <a:pt x="460" y="505"/>
                  </a:lnTo>
                  <a:lnTo>
                    <a:pt x="456" y="521"/>
                  </a:lnTo>
                  <a:lnTo>
                    <a:pt x="452" y="541"/>
                  </a:lnTo>
                  <a:lnTo>
                    <a:pt x="452" y="564"/>
                  </a:lnTo>
                  <a:lnTo>
                    <a:pt x="452" y="570"/>
                  </a:lnTo>
                  <a:lnTo>
                    <a:pt x="459" y="586"/>
                  </a:lnTo>
                  <a:lnTo>
                    <a:pt x="464" y="606"/>
                  </a:lnTo>
                  <a:lnTo>
                    <a:pt x="466" y="624"/>
                  </a:lnTo>
                  <a:lnTo>
                    <a:pt x="467" y="639"/>
                  </a:lnTo>
                  <a:lnTo>
                    <a:pt x="466" y="660"/>
                  </a:lnTo>
                  <a:lnTo>
                    <a:pt x="463" y="683"/>
                  </a:lnTo>
                  <a:lnTo>
                    <a:pt x="463" y="686"/>
                  </a:lnTo>
                  <a:lnTo>
                    <a:pt x="458" y="706"/>
                  </a:lnTo>
                  <a:lnTo>
                    <a:pt x="452" y="730"/>
                  </a:lnTo>
                  <a:lnTo>
                    <a:pt x="456" y="759"/>
                  </a:lnTo>
                  <a:lnTo>
                    <a:pt x="461" y="787"/>
                  </a:lnTo>
                  <a:lnTo>
                    <a:pt x="464" y="805"/>
                  </a:lnTo>
                  <a:lnTo>
                    <a:pt x="473" y="844"/>
                  </a:lnTo>
                  <a:lnTo>
                    <a:pt x="484" y="879"/>
                  </a:lnTo>
                  <a:lnTo>
                    <a:pt x="486" y="898"/>
                  </a:lnTo>
                  <a:lnTo>
                    <a:pt x="484" y="918"/>
                  </a:lnTo>
                  <a:lnTo>
                    <a:pt x="482" y="926"/>
                  </a:lnTo>
                  <a:lnTo>
                    <a:pt x="481" y="931"/>
                  </a:lnTo>
                  <a:lnTo>
                    <a:pt x="481" y="936"/>
                  </a:lnTo>
                  <a:lnTo>
                    <a:pt x="477" y="953"/>
                  </a:lnTo>
                  <a:lnTo>
                    <a:pt x="469" y="968"/>
                  </a:lnTo>
                  <a:lnTo>
                    <a:pt x="460" y="983"/>
                  </a:lnTo>
                  <a:lnTo>
                    <a:pt x="448" y="996"/>
                  </a:lnTo>
                  <a:lnTo>
                    <a:pt x="436" y="1009"/>
                  </a:lnTo>
                  <a:lnTo>
                    <a:pt x="423" y="1007"/>
                  </a:lnTo>
                  <a:lnTo>
                    <a:pt x="414" y="1007"/>
                  </a:lnTo>
                  <a:lnTo>
                    <a:pt x="406" y="1005"/>
                  </a:lnTo>
                  <a:lnTo>
                    <a:pt x="403" y="1004"/>
                  </a:lnTo>
                  <a:lnTo>
                    <a:pt x="398" y="1001"/>
                  </a:lnTo>
                  <a:lnTo>
                    <a:pt x="394" y="999"/>
                  </a:lnTo>
                  <a:lnTo>
                    <a:pt x="392" y="995"/>
                  </a:lnTo>
                  <a:lnTo>
                    <a:pt x="393" y="993"/>
                  </a:lnTo>
                  <a:lnTo>
                    <a:pt x="394" y="989"/>
                  </a:lnTo>
                  <a:lnTo>
                    <a:pt x="398" y="986"/>
                  </a:lnTo>
                  <a:lnTo>
                    <a:pt x="409" y="977"/>
                  </a:lnTo>
                  <a:lnTo>
                    <a:pt x="438" y="938"/>
                  </a:lnTo>
                  <a:lnTo>
                    <a:pt x="442" y="922"/>
                  </a:lnTo>
                  <a:lnTo>
                    <a:pt x="445" y="908"/>
                  </a:lnTo>
                  <a:lnTo>
                    <a:pt x="446" y="895"/>
                  </a:lnTo>
                  <a:lnTo>
                    <a:pt x="447" y="884"/>
                  </a:lnTo>
                  <a:lnTo>
                    <a:pt x="446" y="873"/>
                  </a:lnTo>
                  <a:lnTo>
                    <a:pt x="445" y="865"/>
                  </a:lnTo>
                  <a:lnTo>
                    <a:pt x="442" y="857"/>
                  </a:lnTo>
                  <a:lnTo>
                    <a:pt x="438" y="852"/>
                  </a:lnTo>
                  <a:lnTo>
                    <a:pt x="433" y="867"/>
                  </a:lnTo>
                  <a:lnTo>
                    <a:pt x="427" y="883"/>
                  </a:lnTo>
                  <a:lnTo>
                    <a:pt x="422" y="890"/>
                  </a:lnTo>
                  <a:lnTo>
                    <a:pt x="420" y="893"/>
                  </a:lnTo>
                  <a:lnTo>
                    <a:pt x="419" y="897"/>
                  </a:lnTo>
                  <a:lnTo>
                    <a:pt x="415" y="904"/>
                  </a:lnTo>
                  <a:lnTo>
                    <a:pt x="413" y="907"/>
                  </a:lnTo>
                  <a:lnTo>
                    <a:pt x="412" y="911"/>
                  </a:lnTo>
                  <a:lnTo>
                    <a:pt x="401" y="918"/>
                  </a:lnTo>
                  <a:lnTo>
                    <a:pt x="392" y="924"/>
                  </a:lnTo>
                  <a:lnTo>
                    <a:pt x="384" y="928"/>
                  </a:lnTo>
                  <a:lnTo>
                    <a:pt x="377" y="933"/>
                  </a:lnTo>
                  <a:lnTo>
                    <a:pt x="371" y="935"/>
                  </a:lnTo>
                  <a:lnTo>
                    <a:pt x="368" y="936"/>
                  </a:lnTo>
                  <a:lnTo>
                    <a:pt x="364" y="936"/>
                  </a:lnTo>
                  <a:lnTo>
                    <a:pt x="363" y="935"/>
                  </a:lnTo>
                  <a:lnTo>
                    <a:pt x="362" y="931"/>
                  </a:lnTo>
                  <a:lnTo>
                    <a:pt x="363" y="926"/>
                  </a:lnTo>
                  <a:lnTo>
                    <a:pt x="364" y="920"/>
                  </a:lnTo>
                  <a:lnTo>
                    <a:pt x="368" y="913"/>
                  </a:lnTo>
                  <a:lnTo>
                    <a:pt x="371" y="905"/>
                  </a:lnTo>
                  <a:lnTo>
                    <a:pt x="377" y="895"/>
                  </a:lnTo>
                  <a:lnTo>
                    <a:pt x="384" y="884"/>
                  </a:lnTo>
                  <a:lnTo>
                    <a:pt x="392" y="872"/>
                  </a:lnTo>
                  <a:lnTo>
                    <a:pt x="393" y="853"/>
                  </a:lnTo>
                  <a:lnTo>
                    <a:pt x="394" y="837"/>
                  </a:lnTo>
                  <a:lnTo>
                    <a:pt x="393" y="822"/>
                  </a:lnTo>
                  <a:lnTo>
                    <a:pt x="391" y="809"/>
                  </a:lnTo>
                  <a:lnTo>
                    <a:pt x="386" y="795"/>
                  </a:lnTo>
                  <a:lnTo>
                    <a:pt x="379" y="783"/>
                  </a:lnTo>
                  <a:lnTo>
                    <a:pt x="373" y="773"/>
                  </a:lnTo>
                  <a:lnTo>
                    <a:pt x="369" y="761"/>
                  </a:lnTo>
                  <a:lnTo>
                    <a:pt x="364" y="748"/>
                  </a:lnTo>
                  <a:lnTo>
                    <a:pt x="363" y="734"/>
                  </a:lnTo>
                  <a:lnTo>
                    <a:pt x="361" y="717"/>
                  </a:lnTo>
                  <a:lnTo>
                    <a:pt x="361" y="698"/>
                  </a:lnTo>
                  <a:lnTo>
                    <a:pt x="362" y="678"/>
                  </a:lnTo>
                  <a:lnTo>
                    <a:pt x="365" y="657"/>
                  </a:lnTo>
                  <a:lnTo>
                    <a:pt x="361" y="624"/>
                  </a:lnTo>
                  <a:lnTo>
                    <a:pt x="360" y="596"/>
                  </a:lnTo>
                  <a:lnTo>
                    <a:pt x="359" y="588"/>
                  </a:lnTo>
                  <a:lnTo>
                    <a:pt x="359" y="582"/>
                  </a:lnTo>
                  <a:lnTo>
                    <a:pt x="359" y="566"/>
                  </a:lnTo>
                  <a:lnTo>
                    <a:pt x="360" y="552"/>
                  </a:lnTo>
                  <a:lnTo>
                    <a:pt x="362" y="540"/>
                  </a:lnTo>
                  <a:lnTo>
                    <a:pt x="365" y="530"/>
                  </a:lnTo>
                  <a:lnTo>
                    <a:pt x="367" y="525"/>
                  </a:lnTo>
                  <a:lnTo>
                    <a:pt x="371" y="498"/>
                  </a:lnTo>
                  <a:lnTo>
                    <a:pt x="373" y="473"/>
                  </a:lnTo>
                  <a:lnTo>
                    <a:pt x="371" y="450"/>
                  </a:lnTo>
                  <a:lnTo>
                    <a:pt x="365" y="430"/>
                  </a:lnTo>
                  <a:lnTo>
                    <a:pt x="358" y="415"/>
                  </a:lnTo>
                  <a:lnTo>
                    <a:pt x="353" y="401"/>
                  </a:lnTo>
                  <a:lnTo>
                    <a:pt x="347" y="380"/>
                  </a:lnTo>
                  <a:lnTo>
                    <a:pt x="345" y="361"/>
                  </a:lnTo>
                  <a:lnTo>
                    <a:pt x="345" y="330"/>
                  </a:lnTo>
                  <a:lnTo>
                    <a:pt x="347" y="314"/>
                  </a:lnTo>
                  <a:lnTo>
                    <a:pt x="352" y="299"/>
                  </a:lnTo>
                  <a:lnTo>
                    <a:pt x="352" y="238"/>
                  </a:lnTo>
                  <a:lnTo>
                    <a:pt x="343" y="229"/>
                  </a:lnTo>
                  <a:lnTo>
                    <a:pt x="294" y="226"/>
                  </a:lnTo>
                  <a:lnTo>
                    <a:pt x="202" y="287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0" name="Freeform 19"/>
            <p:cNvSpPr>
              <a:spLocks noChangeAspect="1"/>
            </p:cNvSpPr>
            <p:nvPr/>
          </p:nvSpPr>
          <p:spPr bwMode="auto">
            <a:xfrm>
              <a:off x="4014" y="1797"/>
              <a:ext cx="3" cy="39"/>
            </a:xfrm>
            <a:custGeom>
              <a:avLst/>
              <a:gdLst>
                <a:gd name="T0" fmla="*/ 22 w 47"/>
                <a:gd name="T1" fmla="*/ 0 h 509"/>
                <a:gd name="T2" fmla="*/ 25 w 47"/>
                <a:gd name="T3" fmla="*/ 2 h 509"/>
                <a:gd name="T4" fmla="*/ 29 w 47"/>
                <a:gd name="T5" fmla="*/ 12 h 509"/>
                <a:gd name="T6" fmla="*/ 32 w 47"/>
                <a:gd name="T7" fmla="*/ 23 h 509"/>
                <a:gd name="T8" fmla="*/ 36 w 47"/>
                <a:gd name="T9" fmla="*/ 35 h 509"/>
                <a:gd name="T10" fmla="*/ 39 w 47"/>
                <a:gd name="T11" fmla="*/ 50 h 509"/>
                <a:gd name="T12" fmla="*/ 42 w 47"/>
                <a:gd name="T13" fmla="*/ 67 h 509"/>
                <a:gd name="T14" fmla="*/ 36 w 47"/>
                <a:gd name="T15" fmla="*/ 94 h 509"/>
                <a:gd name="T16" fmla="*/ 34 w 47"/>
                <a:gd name="T17" fmla="*/ 120 h 509"/>
                <a:gd name="T18" fmla="*/ 33 w 47"/>
                <a:gd name="T19" fmla="*/ 140 h 509"/>
                <a:gd name="T20" fmla="*/ 36 w 47"/>
                <a:gd name="T21" fmla="*/ 159 h 509"/>
                <a:gd name="T22" fmla="*/ 38 w 47"/>
                <a:gd name="T23" fmla="*/ 162 h 509"/>
                <a:gd name="T24" fmla="*/ 43 w 47"/>
                <a:gd name="T25" fmla="*/ 180 h 509"/>
                <a:gd name="T26" fmla="*/ 46 w 47"/>
                <a:gd name="T27" fmla="*/ 201 h 509"/>
                <a:gd name="T28" fmla="*/ 47 w 47"/>
                <a:gd name="T29" fmla="*/ 222 h 509"/>
                <a:gd name="T30" fmla="*/ 46 w 47"/>
                <a:gd name="T31" fmla="*/ 245 h 509"/>
                <a:gd name="T32" fmla="*/ 36 w 47"/>
                <a:gd name="T33" fmla="*/ 266 h 509"/>
                <a:gd name="T34" fmla="*/ 32 w 47"/>
                <a:gd name="T35" fmla="*/ 290 h 509"/>
                <a:gd name="T36" fmla="*/ 31 w 47"/>
                <a:gd name="T37" fmla="*/ 314 h 509"/>
                <a:gd name="T38" fmla="*/ 35 w 47"/>
                <a:gd name="T39" fmla="*/ 338 h 509"/>
                <a:gd name="T40" fmla="*/ 39 w 47"/>
                <a:gd name="T41" fmla="*/ 351 h 509"/>
                <a:gd name="T42" fmla="*/ 41 w 47"/>
                <a:gd name="T43" fmla="*/ 357 h 509"/>
                <a:gd name="T44" fmla="*/ 42 w 47"/>
                <a:gd name="T45" fmla="*/ 363 h 509"/>
                <a:gd name="T46" fmla="*/ 46 w 47"/>
                <a:gd name="T47" fmla="*/ 371 h 509"/>
                <a:gd name="T48" fmla="*/ 46 w 47"/>
                <a:gd name="T49" fmla="*/ 397 h 509"/>
                <a:gd name="T50" fmla="*/ 46 w 47"/>
                <a:gd name="T51" fmla="*/ 422 h 509"/>
                <a:gd name="T52" fmla="*/ 45 w 47"/>
                <a:gd name="T53" fmla="*/ 430 h 509"/>
                <a:gd name="T54" fmla="*/ 41 w 47"/>
                <a:gd name="T55" fmla="*/ 451 h 509"/>
                <a:gd name="T56" fmla="*/ 36 w 47"/>
                <a:gd name="T57" fmla="*/ 472 h 509"/>
                <a:gd name="T58" fmla="*/ 30 w 47"/>
                <a:gd name="T59" fmla="*/ 491 h 509"/>
                <a:gd name="T60" fmla="*/ 24 w 47"/>
                <a:gd name="T61" fmla="*/ 509 h 509"/>
                <a:gd name="T62" fmla="*/ 19 w 47"/>
                <a:gd name="T63" fmla="*/ 498 h 509"/>
                <a:gd name="T64" fmla="*/ 17 w 47"/>
                <a:gd name="T65" fmla="*/ 487 h 509"/>
                <a:gd name="T66" fmla="*/ 14 w 47"/>
                <a:gd name="T67" fmla="*/ 464 h 509"/>
                <a:gd name="T68" fmla="*/ 13 w 47"/>
                <a:gd name="T69" fmla="*/ 437 h 509"/>
                <a:gd name="T70" fmla="*/ 16 w 47"/>
                <a:gd name="T71" fmla="*/ 410 h 509"/>
                <a:gd name="T72" fmla="*/ 11 w 47"/>
                <a:gd name="T73" fmla="*/ 312 h 509"/>
                <a:gd name="T74" fmla="*/ 13 w 47"/>
                <a:gd name="T75" fmla="*/ 292 h 509"/>
                <a:gd name="T76" fmla="*/ 15 w 47"/>
                <a:gd name="T77" fmla="*/ 275 h 509"/>
                <a:gd name="T78" fmla="*/ 18 w 47"/>
                <a:gd name="T79" fmla="*/ 244 h 509"/>
                <a:gd name="T80" fmla="*/ 17 w 47"/>
                <a:gd name="T81" fmla="*/ 215 h 509"/>
                <a:gd name="T82" fmla="*/ 16 w 47"/>
                <a:gd name="T83" fmla="*/ 202 h 509"/>
                <a:gd name="T84" fmla="*/ 16 w 47"/>
                <a:gd name="T85" fmla="*/ 191 h 509"/>
                <a:gd name="T86" fmla="*/ 10 w 47"/>
                <a:gd name="T87" fmla="*/ 175 h 509"/>
                <a:gd name="T88" fmla="*/ 6 w 47"/>
                <a:gd name="T89" fmla="*/ 161 h 509"/>
                <a:gd name="T90" fmla="*/ 1 w 47"/>
                <a:gd name="T91" fmla="*/ 136 h 509"/>
                <a:gd name="T92" fmla="*/ 1 w 47"/>
                <a:gd name="T93" fmla="*/ 113 h 509"/>
                <a:gd name="T94" fmla="*/ 0 w 47"/>
                <a:gd name="T95" fmla="*/ 96 h 509"/>
                <a:gd name="T96" fmla="*/ 3 w 47"/>
                <a:gd name="T97" fmla="*/ 82 h 509"/>
                <a:gd name="T98" fmla="*/ 7 w 47"/>
                <a:gd name="T99" fmla="*/ 68 h 509"/>
                <a:gd name="T100" fmla="*/ 15 w 47"/>
                <a:gd name="T101" fmla="*/ 56 h 509"/>
                <a:gd name="T102" fmla="*/ 17 w 47"/>
                <a:gd name="T103" fmla="*/ 10 h 509"/>
                <a:gd name="T104" fmla="*/ 22 w 47"/>
                <a:gd name="T105" fmla="*/ 0 h 50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47"/>
                <a:gd name="T160" fmla="*/ 0 h 509"/>
                <a:gd name="T161" fmla="*/ 47 w 47"/>
                <a:gd name="T162" fmla="*/ 509 h 509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47" h="509">
                  <a:moveTo>
                    <a:pt x="22" y="0"/>
                  </a:moveTo>
                  <a:lnTo>
                    <a:pt x="25" y="2"/>
                  </a:lnTo>
                  <a:lnTo>
                    <a:pt x="29" y="12"/>
                  </a:lnTo>
                  <a:lnTo>
                    <a:pt x="32" y="23"/>
                  </a:lnTo>
                  <a:lnTo>
                    <a:pt x="36" y="35"/>
                  </a:lnTo>
                  <a:lnTo>
                    <a:pt x="39" y="50"/>
                  </a:lnTo>
                  <a:lnTo>
                    <a:pt x="42" y="67"/>
                  </a:lnTo>
                  <a:lnTo>
                    <a:pt x="36" y="94"/>
                  </a:lnTo>
                  <a:lnTo>
                    <a:pt x="34" y="120"/>
                  </a:lnTo>
                  <a:lnTo>
                    <a:pt x="33" y="140"/>
                  </a:lnTo>
                  <a:lnTo>
                    <a:pt x="36" y="159"/>
                  </a:lnTo>
                  <a:lnTo>
                    <a:pt x="38" y="162"/>
                  </a:lnTo>
                  <a:lnTo>
                    <a:pt x="43" y="180"/>
                  </a:lnTo>
                  <a:lnTo>
                    <a:pt x="46" y="201"/>
                  </a:lnTo>
                  <a:lnTo>
                    <a:pt x="47" y="222"/>
                  </a:lnTo>
                  <a:lnTo>
                    <a:pt x="46" y="245"/>
                  </a:lnTo>
                  <a:lnTo>
                    <a:pt x="36" y="266"/>
                  </a:lnTo>
                  <a:lnTo>
                    <a:pt x="32" y="290"/>
                  </a:lnTo>
                  <a:lnTo>
                    <a:pt x="31" y="314"/>
                  </a:lnTo>
                  <a:lnTo>
                    <a:pt x="35" y="338"/>
                  </a:lnTo>
                  <a:lnTo>
                    <a:pt x="39" y="351"/>
                  </a:lnTo>
                  <a:lnTo>
                    <a:pt x="41" y="357"/>
                  </a:lnTo>
                  <a:lnTo>
                    <a:pt x="42" y="363"/>
                  </a:lnTo>
                  <a:lnTo>
                    <a:pt x="46" y="371"/>
                  </a:lnTo>
                  <a:lnTo>
                    <a:pt x="46" y="397"/>
                  </a:lnTo>
                  <a:lnTo>
                    <a:pt x="46" y="422"/>
                  </a:lnTo>
                  <a:lnTo>
                    <a:pt x="45" y="430"/>
                  </a:lnTo>
                  <a:lnTo>
                    <a:pt x="41" y="451"/>
                  </a:lnTo>
                  <a:lnTo>
                    <a:pt x="36" y="472"/>
                  </a:lnTo>
                  <a:lnTo>
                    <a:pt x="30" y="491"/>
                  </a:lnTo>
                  <a:lnTo>
                    <a:pt x="24" y="509"/>
                  </a:lnTo>
                  <a:lnTo>
                    <a:pt x="19" y="498"/>
                  </a:lnTo>
                  <a:lnTo>
                    <a:pt x="17" y="487"/>
                  </a:lnTo>
                  <a:lnTo>
                    <a:pt x="14" y="464"/>
                  </a:lnTo>
                  <a:lnTo>
                    <a:pt x="13" y="437"/>
                  </a:lnTo>
                  <a:lnTo>
                    <a:pt x="16" y="410"/>
                  </a:lnTo>
                  <a:lnTo>
                    <a:pt x="11" y="312"/>
                  </a:lnTo>
                  <a:lnTo>
                    <a:pt x="13" y="292"/>
                  </a:lnTo>
                  <a:lnTo>
                    <a:pt x="15" y="275"/>
                  </a:lnTo>
                  <a:lnTo>
                    <a:pt x="18" y="244"/>
                  </a:lnTo>
                  <a:lnTo>
                    <a:pt x="17" y="215"/>
                  </a:lnTo>
                  <a:lnTo>
                    <a:pt x="16" y="202"/>
                  </a:lnTo>
                  <a:lnTo>
                    <a:pt x="16" y="191"/>
                  </a:lnTo>
                  <a:lnTo>
                    <a:pt x="10" y="175"/>
                  </a:lnTo>
                  <a:lnTo>
                    <a:pt x="6" y="161"/>
                  </a:lnTo>
                  <a:lnTo>
                    <a:pt x="1" y="136"/>
                  </a:lnTo>
                  <a:lnTo>
                    <a:pt x="1" y="113"/>
                  </a:lnTo>
                  <a:lnTo>
                    <a:pt x="0" y="96"/>
                  </a:lnTo>
                  <a:lnTo>
                    <a:pt x="3" y="82"/>
                  </a:lnTo>
                  <a:lnTo>
                    <a:pt x="7" y="68"/>
                  </a:lnTo>
                  <a:lnTo>
                    <a:pt x="15" y="56"/>
                  </a:lnTo>
                  <a:lnTo>
                    <a:pt x="17" y="10"/>
                  </a:lnTo>
                  <a:lnTo>
                    <a:pt x="22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1" name="Freeform 20"/>
            <p:cNvSpPr>
              <a:spLocks noChangeAspect="1"/>
            </p:cNvSpPr>
            <p:nvPr/>
          </p:nvSpPr>
          <p:spPr bwMode="auto">
            <a:xfrm>
              <a:off x="3976" y="1793"/>
              <a:ext cx="28" cy="101"/>
            </a:xfrm>
            <a:custGeom>
              <a:avLst/>
              <a:gdLst>
                <a:gd name="T0" fmla="*/ 299 w 365"/>
                <a:gd name="T1" fmla="*/ 225 h 1312"/>
                <a:gd name="T2" fmla="*/ 306 w 365"/>
                <a:gd name="T3" fmla="*/ 271 h 1312"/>
                <a:gd name="T4" fmla="*/ 309 w 365"/>
                <a:gd name="T5" fmla="*/ 300 h 1312"/>
                <a:gd name="T6" fmla="*/ 308 w 365"/>
                <a:gd name="T7" fmla="*/ 354 h 1312"/>
                <a:gd name="T8" fmla="*/ 288 w 365"/>
                <a:gd name="T9" fmla="*/ 427 h 1312"/>
                <a:gd name="T10" fmla="*/ 246 w 365"/>
                <a:gd name="T11" fmla="*/ 475 h 1312"/>
                <a:gd name="T12" fmla="*/ 254 w 365"/>
                <a:gd name="T13" fmla="*/ 584 h 1312"/>
                <a:gd name="T14" fmla="*/ 239 w 365"/>
                <a:gd name="T15" fmla="*/ 728 h 1312"/>
                <a:gd name="T16" fmla="*/ 207 w 365"/>
                <a:gd name="T17" fmla="*/ 807 h 1312"/>
                <a:gd name="T18" fmla="*/ 198 w 365"/>
                <a:gd name="T19" fmla="*/ 866 h 1312"/>
                <a:gd name="T20" fmla="*/ 171 w 365"/>
                <a:gd name="T21" fmla="*/ 908 h 1312"/>
                <a:gd name="T22" fmla="*/ 168 w 365"/>
                <a:gd name="T23" fmla="*/ 953 h 1312"/>
                <a:gd name="T24" fmla="*/ 160 w 365"/>
                <a:gd name="T25" fmla="*/ 987 h 1312"/>
                <a:gd name="T26" fmla="*/ 132 w 365"/>
                <a:gd name="T27" fmla="*/ 1088 h 1312"/>
                <a:gd name="T28" fmla="*/ 193 w 365"/>
                <a:gd name="T29" fmla="*/ 1168 h 1312"/>
                <a:gd name="T30" fmla="*/ 256 w 365"/>
                <a:gd name="T31" fmla="*/ 1178 h 1312"/>
                <a:gd name="T32" fmla="*/ 276 w 365"/>
                <a:gd name="T33" fmla="*/ 1192 h 1312"/>
                <a:gd name="T34" fmla="*/ 288 w 365"/>
                <a:gd name="T35" fmla="*/ 1209 h 1312"/>
                <a:gd name="T36" fmla="*/ 283 w 365"/>
                <a:gd name="T37" fmla="*/ 1218 h 1312"/>
                <a:gd name="T38" fmla="*/ 275 w 365"/>
                <a:gd name="T39" fmla="*/ 1221 h 1312"/>
                <a:gd name="T40" fmla="*/ 264 w 365"/>
                <a:gd name="T41" fmla="*/ 1224 h 1312"/>
                <a:gd name="T42" fmla="*/ 242 w 365"/>
                <a:gd name="T43" fmla="*/ 1225 h 1312"/>
                <a:gd name="T44" fmla="*/ 193 w 365"/>
                <a:gd name="T45" fmla="*/ 1219 h 1312"/>
                <a:gd name="T46" fmla="*/ 134 w 365"/>
                <a:gd name="T47" fmla="*/ 1268 h 1312"/>
                <a:gd name="T48" fmla="*/ 333 w 365"/>
                <a:gd name="T49" fmla="*/ 1250 h 1312"/>
                <a:gd name="T50" fmla="*/ 348 w 365"/>
                <a:gd name="T51" fmla="*/ 1258 h 1312"/>
                <a:gd name="T52" fmla="*/ 364 w 365"/>
                <a:gd name="T53" fmla="*/ 1274 h 1312"/>
                <a:gd name="T54" fmla="*/ 355 w 365"/>
                <a:gd name="T55" fmla="*/ 1292 h 1312"/>
                <a:gd name="T56" fmla="*/ 323 w 365"/>
                <a:gd name="T57" fmla="*/ 1308 h 1312"/>
                <a:gd name="T58" fmla="*/ 170 w 365"/>
                <a:gd name="T59" fmla="*/ 1303 h 1312"/>
                <a:gd name="T60" fmla="*/ 98 w 365"/>
                <a:gd name="T61" fmla="*/ 1310 h 1312"/>
                <a:gd name="T62" fmla="*/ 78 w 365"/>
                <a:gd name="T63" fmla="*/ 1304 h 1312"/>
                <a:gd name="T64" fmla="*/ 70 w 365"/>
                <a:gd name="T65" fmla="*/ 1286 h 1312"/>
                <a:gd name="T66" fmla="*/ 49 w 365"/>
                <a:gd name="T67" fmla="*/ 1227 h 1312"/>
                <a:gd name="T68" fmla="*/ 5 w 365"/>
                <a:gd name="T69" fmla="*/ 1216 h 1312"/>
                <a:gd name="T70" fmla="*/ 4 w 365"/>
                <a:gd name="T71" fmla="*/ 1192 h 1312"/>
                <a:gd name="T72" fmla="*/ 22 w 365"/>
                <a:gd name="T73" fmla="*/ 1150 h 1312"/>
                <a:gd name="T74" fmla="*/ 33 w 365"/>
                <a:gd name="T75" fmla="*/ 1087 h 1312"/>
                <a:gd name="T76" fmla="*/ 34 w 365"/>
                <a:gd name="T77" fmla="*/ 1052 h 1312"/>
                <a:gd name="T78" fmla="*/ 20 w 365"/>
                <a:gd name="T79" fmla="*/ 1010 h 1312"/>
                <a:gd name="T80" fmla="*/ 34 w 365"/>
                <a:gd name="T81" fmla="*/ 978 h 1312"/>
                <a:gd name="T82" fmla="*/ 34 w 365"/>
                <a:gd name="T83" fmla="*/ 925 h 1312"/>
                <a:gd name="T84" fmla="*/ 35 w 365"/>
                <a:gd name="T85" fmla="*/ 878 h 1312"/>
                <a:gd name="T86" fmla="*/ 54 w 365"/>
                <a:gd name="T87" fmla="*/ 852 h 1312"/>
                <a:gd name="T88" fmla="*/ 55 w 365"/>
                <a:gd name="T89" fmla="*/ 803 h 1312"/>
                <a:gd name="T90" fmla="*/ 71 w 365"/>
                <a:gd name="T91" fmla="*/ 739 h 1312"/>
                <a:gd name="T92" fmla="*/ 107 w 365"/>
                <a:gd name="T93" fmla="*/ 635 h 1312"/>
                <a:gd name="T94" fmla="*/ 115 w 365"/>
                <a:gd name="T95" fmla="*/ 512 h 1312"/>
                <a:gd name="T96" fmla="*/ 73 w 365"/>
                <a:gd name="T97" fmla="*/ 454 h 1312"/>
                <a:gd name="T98" fmla="*/ 37 w 365"/>
                <a:gd name="T99" fmla="*/ 391 h 1312"/>
                <a:gd name="T100" fmla="*/ 20 w 365"/>
                <a:gd name="T101" fmla="*/ 296 h 1312"/>
                <a:gd name="T102" fmla="*/ 21 w 365"/>
                <a:gd name="T103" fmla="*/ 172 h 1312"/>
                <a:gd name="T104" fmla="*/ 50 w 365"/>
                <a:gd name="T105" fmla="*/ 68 h 1312"/>
                <a:gd name="T106" fmla="*/ 107 w 365"/>
                <a:gd name="T107" fmla="*/ 0 h 131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365"/>
                <a:gd name="T163" fmla="*/ 0 h 1312"/>
                <a:gd name="T164" fmla="*/ 365 w 365"/>
                <a:gd name="T165" fmla="*/ 1312 h 131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365" h="1312">
                  <a:moveTo>
                    <a:pt x="309" y="95"/>
                  </a:moveTo>
                  <a:lnTo>
                    <a:pt x="290" y="177"/>
                  </a:lnTo>
                  <a:lnTo>
                    <a:pt x="297" y="210"/>
                  </a:lnTo>
                  <a:lnTo>
                    <a:pt x="299" y="225"/>
                  </a:lnTo>
                  <a:lnTo>
                    <a:pt x="299" y="228"/>
                  </a:lnTo>
                  <a:lnTo>
                    <a:pt x="300" y="232"/>
                  </a:lnTo>
                  <a:lnTo>
                    <a:pt x="302" y="241"/>
                  </a:lnTo>
                  <a:lnTo>
                    <a:pt x="306" y="271"/>
                  </a:lnTo>
                  <a:lnTo>
                    <a:pt x="306" y="278"/>
                  </a:lnTo>
                  <a:lnTo>
                    <a:pt x="306" y="281"/>
                  </a:lnTo>
                  <a:lnTo>
                    <a:pt x="307" y="285"/>
                  </a:lnTo>
                  <a:lnTo>
                    <a:pt x="309" y="300"/>
                  </a:lnTo>
                  <a:lnTo>
                    <a:pt x="309" y="313"/>
                  </a:lnTo>
                  <a:lnTo>
                    <a:pt x="309" y="314"/>
                  </a:lnTo>
                  <a:lnTo>
                    <a:pt x="309" y="339"/>
                  </a:lnTo>
                  <a:lnTo>
                    <a:pt x="308" y="354"/>
                  </a:lnTo>
                  <a:lnTo>
                    <a:pt x="305" y="374"/>
                  </a:lnTo>
                  <a:lnTo>
                    <a:pt x="301" y="393"/>
                  </a:lnTo>
                  <a:lnTo>
                    <a:pt x="294" y="410"/>
                  </a:lnTo>
                  <a:lnTo>
                    <a:pt x="288" y="427"/>
                  </a:lnTo>
                  <a:lnTo>
                    <a:pt x="279" y="441"/>
                  </a:lnTo>
                  <a:lnTo>
                    <a:pt x="270" y="454"/>
                  </a:lnTo>
                  <a:lnTo>
                    <a:pt x="258" y="464"/>
                  </a:lnTo>
                  <a:lnTo>
                    <a:pt x="246" y="475"/>
                  </a:lnTo>
                  <a:lnTo>
                    <a:pt x="247" y="492"/>
                  </a:lnTo>
                  <a:lnTo>
                    <a:pt x="249" y="511"/>
                  </a:lnTo>
                  <a:lnTo>
                    <a:pt x="253" y="548"/>
                  </a:lnTo>
                  <a:lnTo>
                    <a:pt x="254" y="584"/>
                  </a:lnTo>
                  <a:lnTo>
                    <a:pt x="253" y="621"/>
                  </a:lnTo>
                  <a:lnTo>
                    <a:pt x="249" y="655"/>
                  </a:lnTo>
                  <a:lnTo>
                    <a:pt x="245" y="692"/>
                  </a:lnTo>
                  <a:lnTo>
                    <a:pt x="239" y="728"/>
                  </a:lnTo>
                  <a:lnTo>
                    <a:pt x="231" y="765"/>
                  </a:lnTo>
                  <a:lnTo>
                    <a:pt x="221" y="775"/>
                  </a:lnTo>
                  <a:lnTo>
                    <a:pt x="213" y="789"/>
                  </a:lnTo>
                  <a:lnTo>
                    <a:pt x="207" y="807"/>
                  </a:lnTo>
                  <a:lnTo>
                    <a:pt x="202" y="827"/>
                  </a:lnTo>
                  <a:lnTo>
                    <a:pt x="204" y="840"/>
                  </a:lnTo>
                  <a:lnTo>
                    <a:pt x="203" y="853"/>
                  </a:lnTo>
                  <a:lnTo>
                    <a:pt x="198" y="866"/>
                  </a:lnTo>
                  <a:lnTo>
                    <a:pt x="189" y="881"/>
                  </a:lnTo>
                  <a:lnTo>
                    <a:pt x="181" y="885"/>
                  </a:lnTo>
                  <a:lnTo>
                    <a:pt x="175" y="895"/>
                  </a:lnTo>
                  <a:lnTo>
                    <a:pt x="171" y="908"/>
                  </a:lnTo>
                  <a:lnTo>
                    <a:pt x="169" y="928"/>
                  </a:lnTo>
                  <a:lnTo>
                    <a:pt x="169" y="938"/>
                  </a:lnTo>
                  <a:lnTo>
                    <a:pt x="169" y="949"/>
                  </a:lnTo>
                  <a:lnTo>
                    <a:pt x="168" y="953"/>
                  </a:lnTo>
                  <a:lnTo>
                    <a:pt x="168" y="959"/>
                  </a:lnTo>
                  <a:lnTo>
                    <a:pt x="167" y="970"/>
                  </a:lnTo>
                  <a:lnTo>
                    <a:pt x="164" y="978"/>
                  </a:lnTo>
                  <a:lnTo>
                    <a:pt x="160" y="987"/>
                  </a:lnTo>
                  <a:lnTo>
                    <a:pt x="156" y="994"/>
                  </a:lnTo>
                  <a:lnTo>
                    <a:pt x="152" y="1003"/>
                  </a:lnTo>
                  <a:lnTo>
                    <a:pt x="139" y="1045"/>
                  </a:lnTo>
                  <a:lnTo>
                    <a:pt x="132" y="1088"/>
                  </a:lnTo>
                  <a:lnTo>
                    <a:pt x="129" y="1132"/>
                  </a:lnTo>
                  <a:lnTo>
                    <a:pt x="134" y="1175"/>
                  </a:lnTo>
                  <a:lnTo>
                    <a:pt x="163" y="1169"/>
                  </a:lnTo>
                  <a:lnTo>
                    <a:pt x="193" y="1168"/>
                  </a:lnTo>
                  <a:lnTo>
                    <a:pt x="221" y="1169"/>
                  </a:lnTo>
                  <a:lnTo>
                    <a:pt x="249" y="1175"/>
                  </a:lnTo>
                  <a:lnTo>
                    <a:pt x="254" y="1177"/>
                  </a:lnTo>
                  <a:lnTo>
                    <a:pt x="256" y="1178"/>
                  </a:lnTo>
                  <a:lnTo>
                    <a:pt x="259" y="1180"/>
                  </a:lnTo>
                  <a:lnTo>
                    <a:pt x="269" y="1187"/>
                  </a:lnTo>
                  <a:lnTo>
                    <a:pt x="272" y="1189"/>
                  </a:lnTo>
                  <a:lnTo>
                    <a:pt x="276" y="1192"/>
                  </a:lnTo>
                  <a:lnTo>
                    <a:pt x="283" y="1198"/>
                  </a:lnTo>
                  <a:lnTo>
                    <a:pt x="286" y="1203"/>
                  </a:lnTo>
                  <a:lnTo>
                    <a:pt x="288" y="1208"/>
                  </a:lnTo>
                  <a:lnTo>
                    <a:pt x="288" y="1209"/>
                  </a:lnTo>
                  <a:lnTo>
                    <a:pt x="289" y="1211"/>
                  </a:lnTo>
                  <a:lnTo>
                    <a:pt x="288" y="1216"/>
                  </a:lnTo>
                  <a:lnTo>
                    <a:pt x="285" y="1218"/>
                  </a:lnTo>
                  <a:lnTo>
                    <a:pt x="283" y="1218"/>
                  </a:lnTo>
                  <a:lnTo>
                    <a:pt x="282" y="1218"/>
                  </a:lnTo>
                  <a:lnTo>
                    <a:pt x="282" y="1219"/>
                  </a:lnTo>
                  <a:lnTo>
                    <a:pt x="279" y="1221"/>
                  </a:lnTo>
                  <a:lnTo>
                    <a:pt x="275" y="1221"/>
                  </a:lnTo>
                  <a:lnTo>
                    <a:pt x="273" y="1221"/>
                  </a:lnTo>
                  <a:lnTo>
                    <a:pt x="272" y="1221"/>
                  </a:lnTo>
                  <a:lnTo>
                    <a:pt x="272" y="1222"/>
                  </a:lnTo>
                  <a:lnTo>
                    <a:pt x="264" y="1224"/>
                  </a:lnTo>
                  <a:lnTo>
                    <a:pt x="254" y="1224"/>
                  </a:lnTo>
                  <a:lnTo>
                    <a:pt x="247" y="1224"/>
                  </a:lnTo>
                  <a:lnTo>
                    <a:pt x="244" y="1224"/>
                  </a:lnTo>
                  <a:lnTo>
                    <a:pt x="242" y="1225"/>
                  </a:lnTo>
                  <a:lnTo>
                    <a:pt x="228" y="1225"/>
                  </a:lnTo>
                  <a:lnTo>
                    <a:pt x="221" y="1225"/>
                  </a:lnTo>
                  <a:lnTo>
                    <a:pt x="214" y="1227"/>
                  </a:lnTo>
                  <a:lnTo>
                    <a:pt x="193" y="1219"/>
                  </a:lnTo>
                  <a:lnTo>
                    <a:pt x="173" y="1216"/>
                  </a:lnTo>
                  <a:lnTo>
                    <a:pt x="153" y="1213"/>
                  </a:lnTo>
                  <a:lnTo>
                    <a:pt x="134" y="1214"/>
                  </a:lnTo>
                  <a:lnTo>
                    <a:pt x="134" y="1268"/>
                  </a:lnTo>
                  <a:lnTo>
                    <a:pt x="183" y="1270"/>
                  </a:lnTo>
                  <a:lnTo>
                    <a:pt x="232" y="1268"/>
                  </a:lnTo>
                  <a:lnTo>
                    <a:pt x="282" y="1261"/>
                  </a:lnTo>
                  <a:lnTo>
                    <a:pt x="333" y="1250"/>
                  </a:lnTo>
                  <a:lnTo>
                    <a:pt x="334" y="1250"/>
                  </a:lnTo>
                  <a:lnTo>
                    <a:pt x="336" y="1251"/>
                  </a:lnTo>
                  <a:lnTo>
                    <a:pt x="341" y="1254"/>
                  </a:lnTo>
                  <a:lnTo>
                    <a:pt x="348" y="1258"/>
                  </a:lnTo>
                  <a:lnTo>
                    <a:pt x="359" y="1267"/>
                  </a:lnTo>
                  <a:lnTo>
                    <a:pt x="360" y="1268"/>
                  </a:lnTo>
                  <a:lnTo>
                    <a:pt x="362" y="1270"/>
                  </a:lnTo>
                  <a:lnTo>
                    <a:pt x="364" y="1274"/>
                  </a:lnTo>
                  <a:lnTo>
                    <a:pt x="365" y="1278"/>
                  </a:lnTo>
                  <a:lnTo>
                    <a:pt x="365" y="1283"/>
                  </a:lnTo>
                  <a:lnTo>
                    <a:pt x="359" y="1289"/>
                  </a:lnTo>
                  <a:lnTo>
                    <a:pt x="355" y="1292"/>
                  </a:lnTo>
                  <a:lnTo>
                    <a:pt x="349" y="1297"/>
                  </a:lnTo>
                  <a:lnTo>
                    <a:pt x="342" y="1299"/>
                  </a:lnTo>
                  <a:lnTo>
                    <a:pt x="333" y="1303"/>
                  </a:lnTo>
                  <a:lnTo>
                    <a:pt x="323" y="1308"/>
                  </a:lnTo>
                  <a:lnTo>
                    <a:pt x="313" y="1312"/>
                  </a:lnTo>
                  <a:lnTo>
                    <a:pt x="264" y="1303"/>
                  </a:lnTo>
                  <a:lnTo>
                    <a:pt x="217" y="1301"/>
                  </a:lnTo>
                  <a:lnTo>
                    <a:pt x="170" y="1303"/>
                  </a:lnTo>
                  <a:lnTo>
                    <a:pt x="123" y="1312"/>
                  </a:lnTo>
                  <a:lnTo>
                    <a:pt x="113" y="1311"/>
                  </a:lnTo>
                  <a:lnTo>
                    <a:pt x="106" y="1311"/>
                  </a:lnTo>
                  <a:lnTo>
                    <a:pt x="98" y="1310"/>
                  </a:lnTo>
                  <a:lnTo>
                    <a:pt x="93" y="1310"/>
                  </a:lnTo>
                  <a:lnTo>
                    <a:pt x="86" y="1308"/>
                  </a:lnTo>
                  <a:lnTo>
                    <a:pt x="82" y="1306"/>
                  </a:lnTo>
                  <a:lnTo>
                    <a:pt x="78" y="1304"/>
                  </a:lnTo>
                  <a:lnTo>
                    <a:pt x="76" y="1303"/>
                  </a:lnTo>
                  <a:lnTo>
                    <a:pt x="70" y="1298"/>
                  </a:lnTo>
                  <a:lnTo>
                    <a:pt x="69" y="1292"/>
                  </a:lnTo>
                  <a:lnTo>
                    <a:pt x="70" y="1286"/>
                  </a:lnTo>
                  <a:lnTo>
                    <a:pt x="71" y="1282"/>
                  </a:lnTo>
                  <a:lnTo>
                    <a:pt x="75" y="1278"/>
                  </a:lnTo>
                  <a:lnTo>
                    <a:pt x="91" y="1217"/>
                  </a:lnTo>
                  <a:lnTo>
                    <a:pt x="49" y="1227"/>
                  </a:lnTo>
                  <a:lnTo>
                    <a:pt x="33" y="1225"/>
                  </a:lnTo>
                  <a:lnTo>
                    <a:pt x="20" y="1223"/>
                  </a:lnTo>
                  <a:lnTo>
                    <a:pt x="10" y="1220"/>
                  </a:lnTo>
                  <a:lnTo>
                    <a:pt x="5" y="1216"/>
                  </a:lnTo>
                  <a:lnTo>
                    <a:pt x="1" y="1209"/>
                  </a:lnTo>
                  <a:lnTo>
                    <a:pt x="0" y="1205"/>
                  </a:lnTo>
                  <a:lnTo>
                    <a:pt x="1" y="1202"/>
                  </a:lnTo>
                  <a:lnTo>
                    <a:pt x="4" y="1192"/>
                  </a:lnTo>
                  <a:lnTo>
                    <a:pt x="6" y="1187"/>
                  </a:lnTo>
                  <a:lnTo>
                    <a:pt x="10" y="1182"/>
                  </a:lnTo>
                  <a:lnTo>
                    <a:pt x="17" y="1165"/>
                  </a:lnTo>
                  <a:lnTo>
                    <a:pt x="22" y="1150"/>
                  </a:lnTo>
                  <a:lnTo>
                    <a:pt x="31" y="1118"/>
                  </a:lnTo>
                  <a:lnTo>
                    <a:pt x="33" y="1100"/>
                  </a:lnTo>
                  <a:lnTo>
                    <a:pt x="33" y="1092"/>
                  </a:lnTo>
                  <a:lnTo>
                    <a:pt x="33" y="1087"/>
                  </a:lnTo>
                  <a:lnTo>
                    <a:pt x="33" y="1085"/>
                  </a:lnTo>
                  <a:lnTo>
                    <a:pt x="33" y="1084"/>
                  </a:lnTo>
                  <a:lnTo>
                    <a:pt x="34" y="1084"/>
                  </a:lnTo>
                  <a:lnTo>
                    <a:pt x="34" y="1052"/>
                  </a:lnTo>
                  <a:lnTo>
                    <a:pt x="26" y="1040"/>
                  </a:lnTo>
                  <a:lnTo>
                    <a:pt x="23" y="1029"/>
                  </a:lnTo>
                  <a:lnTo>
                    <a:pt x="20" y="1018"/>
                  </a:lnTo>
                  <a:lnTo>
                    <a:pt x="20" y="1010"/>
                  </a:lnTo>
                  <a:lnTo>
                    <a:pt x="20" y="1000"/>
                  </a:lnTo>
                  <a:lnTo>
                    <a:pt x="23" y="992"/>
                  </a:lnTo>
                  <a:lnTo>
                    <a:pt x="26" y="985"/>
                  </a:lnTo>
                  <a:lnTo>
                    <a:pt x="34" y="978"/>
                  </a:lnTo>
                  <a:lnTo>
                    <a:pt x="39" y="963"/>
                  </a:lnTo>
                  <a:lnTo>
                    <a:pt x="41" y="950"/>
                  </a:lnTo>
                  <a:lnTo>
                    <a:pt x="39" y="937"/>
                  </a:lnTo>
                  <a:lnTo>
                    <a:pt x="34" y="925"/>
                  </a:lnTo>
                  <a:lnTo>
                    <a:pt x="31" y="904"/>
                  </a:lnTo>
                  <a:lnTo>
                    <a:pt x="31" y="894"/>
                  </a:lnTo>
                  <a:lnTo>
                    <a:pt x="33" y="886"/>
                  </a:lnTo>
                  <a:lnTo>
                    <a:pt x="35" y="878"/>
                  </a:lnTo>
                  <a:lnTo>
                    <a:pt x="39" y="871"/>
                  </a:lnTo>
                  <a:lnTo>
                    <a:pt x="44" y="865"/>
                  </a:lnTo>
                  <a:lnTo>
                    <a:pt x="50" y="861"/>
                  </a:lnTo>
                  <a:lnTo>
                    <a:pt x="54" y="852"/>
                  </a:lnTo>
                  <a:lnTo>
                    <a:pt x="58" y="843"/>
                  </a:lnTo>
                  <a:lnTo>
                    <a:pt x="62" y="829"/>
                  </a:lnTo>
                  <a:lnTo>
                    <a:pt x="60" y="815"/>
                  </a:lnTo>
                  <a:lnTo>
                    <a:pt x="55" y="803"/>
                  </a:lnTo>
                  <a:lnTo>
                    <a:pt x="53" y="781"/>
                  </a:lnTo>
                  <a:lnTo>
                    <a:pt x="58" y="762"/>
                  </a:lnTo>
                  <a:lnTo>
                    <a:pt x="66" y="746"/>
                  </a:lnTo>
                  <a:lnTo>
                    <a:pt x="71" y="739"/>
                  </a:lnTo>
                  <a:lnTo>
                    <a:pt x="80" y="733"/>
                  </a:lnTo>
                  <a:lnTo>
                    <a:pt x="90" y="700"/>
                  </a:lnTo>
                  <a:lnTo>
                    <a:pt x="99" y="667"/>
                  </a:lnTo>
                  <a:lnTo>
                    <a:pt x="107" y="635"/>
                  </a:lnTo>
                  <a:lnTo>
                    <a:pt x="112" y="604"/>
                  </a:lnTo>
                  <a:lnTo>
                    <a:pt x="115" y="572"/>
                  </a:lnTo>
                  <a:lnTo>
                    <a:pt x="117" y="542"/>
                  </a:lnTo>
                  <a:lnTo>
                    <a:pt x="115" y="512"/>
                  </a:lnTo>
                  <a:lnTo>
                    <a:pt x="113" y="483"/>
                  </a:lnTo>
                  <a:lnTo>
                    <a:pt x="98" y="475"/>
                  </a:lnTo>
                  <a:lnTo>
                    <a:pt x="85" y="465"/>
                  </a:lnTo>
                  <a:lnTo>
                    <a:pt x="73" y="454"/>
                  </a:lnTo>
                  <a:lnTo>
                    <a:pt x="63" y="442"/>
                  </a:lnTo>
                  <a:lnTo>
                    <a:pt x="52" y="426"/>
                  </a:lnTo>
                  <a:lnTo>
                    <a:pt x="45" y="409"/>
                  </a:lnTo>
                  <a:lnTo>
                    <a:pt x="37" y="391"/>
                  </a:lnTo>
                  <a:lnTo>
                    <a:pt x="32" y="370"/>
                  </a:lnTo>
                  <a:lnTo>
                    <a:pt x="26" y="348"/>
                  </a:lnTo>
                  <a:lnTo>
                    <a:pt x="23" y="323"/>
                  </a:lnTo>
                  <a:lnTo>
                    <a:pt x="20" y="296"/>
                  </a:lnTo>
                  <a:lnTo>
                    <a:pt x="19" y="268"/>
                  </a:lnTo>
                  <a:lnTo>
                    <a:pt x="18" y="237"/>
                  </a:lnTo>
                  <a:lnTo>
                    <a:pt x="19" y="205"/>
                  </a:lnTo>
                  <a:lnTo>
                    <a:pt x="21" y="172"/>
                  </a:lnTo>
                  <a:lnTo>
                    <a:pt x="25" y="136"/>
                  </a:lnTo>
                  <a:lnTo>
                    <a:pt x="33" y="111"/>
                  </a:lnTo>
                  <a:lnTo>
                    <a:pt x="41" y="89"/>
                  </a:lnTo>
                  <a:lnTo>
                    <a:pt x="50" y="68"/>
                  </a:lnTo>
                  <a:lnTo>
                    <a:pt x="61" y="51"/>
                  </a:lnTo>
                  <a:lnTo>
                    <a:pt x="70" y="35"/>
                  </a:lnTo>
                  <a:lnTo>
                    <a:pt x="82" y="21"/>
                  </a:lnTo>
                  <a:lnTo>
                    <a:pt x="107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2" name="Line 21"/>
            <p:cNvSpPr>
              <a:spLocks noChangeAspect="1" noChangeShapeType="1"/>
            </p:cNvSpPr>
            <p:nvPr/>
          </p:nvSpPr>
          <p:spPr bwMode="auto">
            <a:xfrm>
              <a:off x="3989" y="1836"/>
              <a:ext cx="1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3" name="Freeform 22"/>
            <p:cNvSpPr>
              <a:spLocks noChangeAspect="1"/>
            </p:cNvSpPr>
            <p:nvPr/>
          </p:nvSpPr>
          <p:spPr bwMode="auto">
            <a:xfrm>
              <a:off x="3981" y="1837"/>
              <a:ext cx="9" cy="46"/>
            </a:xfrm>
            <a:custGeom>
              <a:avLst/>
              <a:gdLst>
                <a:gd name="T0" fmla="*/ 110 w 122"/>
                <a:gd name="T1" fmla="*/ 24 h 600"/>
                <a:gd name="T2" fmla="*/ 103 w 122"/>
                <a:gd name="T3" fmla="*/ 71 h 600"/>
                <a:gd name="T4" fmla="*/ 94 w 122"/>
                <a:gd name="T5" fmla="*/ 103 h 600"/>
                <a:gd name="T6" fmla="*/ 87 w 122"/>
                <a:gd name="T7" fmla="*/ 123 h 600"/>
                <a:gd name="T8" fmla="*/ 74 w 122"/>
                <a:gd name="T9" fmla="*/ 154 h 600"/>
                <a:gd name="T10" fmla="*/ 55 w 122"/>
                <a:gd name="T11" fmla="*/ 176 h 600"/>
                <a:gd name="T12" fmla="*/ 43 w 122"/>
                <a:gd name="T13" fmla="*/ 188 h 600"/>
                <a:gd name="T14" fmla="*/ 37 w 122"/>
                <a:gd name="T15" fmla="*/ 215 h 600"/>
                <a:gd name="T16" fmla="*/ 43 w 122"/>
                <a:gd name="T17" fmla="*/ 239 h 600"/>
                <a:gd name="T18" fmla="*/ 42 w 122"/>
                <a:gd name="T19" fmla="*/ 263 h 600"/>
                <a:gd name="T20" fmla="*/ 40 w 122"/>
                <a:gd name="T21" fmla="*/ 275 h 600"/>
                <a:gd name="T22" fmla="*/ 36 w 122"/>
                <a:gd name="T23" fmla="*/ 282 h 600"/>
                <a:gd name="T24" fmla="*/ 35 w 122"/>
                <a:gd name="T25" fmla="*/ 283 h 600"/>
                <a:gd name="T26" fmla="*/ 31 w 122"/>
                <a:gd name="T27" fmla="*/ 287 h 600"/>
                <a:gd name="T28" fmla="*/ 20 w 122"/>
                <a:gd name="T29" fmla="*/ 303 h 600"/>
                <a:gd name="T30" fmla="*/ 15 w 122"/>
                <a:gd name="T31" fmla="*/ 328 h 600"/>
                <a:gd name="T32" fmla="*/ 21 w 122"/>
                <a:gd name="T33" fmla="*/ 361 h 600"/>
                <a:gd name="T34" fmla="*/ 20 w 122"/>
                <a:gd name="T35" fmla="*/ 369 h 600"/>
                <a:gd name="T36" fmla="*/ 16 w 122"/>
                <a:gd name="T37" fmla="*/ 394 h 600"/>
                <a:gd name="T38" fmla="*/ 6 w 122"/>
                <a:gd name="T39" fmla="*/ 427 h 600"/>
                <a:gd name="T40" fmla="*/ 4 w 122"/>
                <a:gd name="T41" fmla="*/ 454 h 600"/>
                <a:gd name="T42" fmla="*/ 6 w 122"/>
                <a:gd name="T43" fmla="*/ 486 h 600"/>
                <a:gd name="T44" fmla="*/ 6 w 122"/>
                <a:gd name="T45" fmla="*/ 526 h 600"/>
                <a:gd name="T46" fmla="*/ 2 w 122"/>
                <a:gd name="T47" fmla="*/ 573 h 600"/>
                <a:gd name="T48" fmla="*/ 28 w 122"/>
                <a:gd name="T49" fmla="*/ 600 h 600"/>
                <a:gd name="T50" fmla="*/ 26 w 122"/>
                <a:gd name="T51" fmla="*/ 541 h 600"/>
                <a:gd name="T52" fmla="*/ 28 w 122"/>
                <a:gd name="T53" fmla="*/ 494 h 600"/>
                <a:gd name="T54" fmla="*/ 32 w 122"/>
                <a:gd name="T55" fmla="*/ 456 h 600"/>
                <a:gd name="T56" fmla="*/ 41 w 122"/>
                <a:gd name="T57" fmla="*/ 428 h 600"/>
                <a:gd name="T58" fmla="*/ 48 w 122"/>
                <a:gd name="T59" fmla="*/ 415 h 600"/>
                <a:gd name="T60" fmla="*/ 51 w 122"/>
                <a:gd name="T61" fmla="*/ 412 h 600"/>
                <a:gd name="T62" fmla="*/ 59 w 122"/>
                <a:gd name="T63" fmla="*/ 397 h 600"/>
                <a:gd name="T64" fmla="*/ 60 w 122"/>
                <a:gd name="T65" fmla="*/ 380 h 600"/>
                <a:gd name="T66" fmla="*/ 58 w 122"/>
                <a:gd name="T67" fmla="*/ 367 h 600"/>
                <a:gd name="T68" fmla="*/ 54 w 122"/>
                <a:gd name="T69" fmla="*/ 348 h 600"/>
                <a:gd name="T70" fmla="*/ 61 w 122"/>
                <a:gd name="T71" fmla="*/ 318 h 600"/>
                <a:gd name="T72" fmla="*/ 77 w 122"/>
                <a:gd name="T73" fmla="*/ 298 h 600"/>
                <a:gd name="T74" fmla="*/ 83 w 122"/>
                <a:gd name="T75" fmla="*/ 293 h 600"/>
                <a:gd name="T76" fmla="*/ 86 w 122"/>
                <a:gd name="T77" fmla="*/ 284 h 600"/>
                <a:gd name="T78" fmla="*/ 87 w 122"/>
                <a:gd name="T79" fmla="*/ 283 h 600"/>
                <a:gd name="T80" fmla="*/ 89 w 122"/>
                <a:gd name="T81" fmla="*/ 277 h 600"/>
                <a:gd name="T82" fmla="*/ 89 w 122"/>
                <a:gd name="T83" fmla="*/ 274 h 600"/>
                <a:gd name="T84" fmla="*/ 91 w 122"/>
                <a:gd name="T85" fmla="*/ 267 h 600"/>
                <a:gd name="T86" fmla="*/ 90 w 122"/>
                <a:gd name="T87" fmla="*/ 260 h 600"/>
                <a:gd name="T88" fmla="*/ 91 w 122"/>
                <a:gd name="T89" fmla="*/ 230 h 600"/>
                <a:gd name="T90" fmla="*/ 95 w 122"/>
                <a:gd name="T91" fmla="*/ 213 h 600"/>
                <a:gd name="T92" fmla="*/ 102 w 122"/>
                <a:gd name="T93" fmla="*/ 198 h 600"/>
                <a:gd name="T94" fmla="*/ 113 w 122"/>
                <a:gd name="T95" fmla="*/ 189 h 600"/>
                <a:gd name="T96" fmla="*/ 119 w 122"/>
                <a:gd name="T97" fmla="*/ 134 h 600"/>
                <a:gd name="T98" fmla="*/ 122 w 122"/>
                <a:gd name="T99" fmla="*/ 85 h 600"/>
                <a:gd name="T100" fmla="*/ 119 w 122"/>
                <a:gd name="T101" fmla="*/ 39 h 600"/>
                <a:gd name="T102" fmla="*/ 113 w 122"/>
                <a:gd name="T103" fmla="*/ 0 h 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22"/>
                <a:gd name="T157" fmla="*/ 0 h 600"/>
                <a:gd name="T158" fmla="*/ 122 w 122"/>
                <a:gd name="T159" fmla="*/ 600 h 600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22" h="600">
                  <a:moveTo>
                    <a:pt x="113" y="0"/>
                  </a:moveTo>
                  <a:lnTo>
                    <a:pt x="110" y="24"/>
                  </a:lnTo>
                  <a:lnTo>
                    <a:pt x="107" y="48"/>
                  </a:lnTo>
                  <a:lnTo>
                    <a:pt x="103" y="71"/>
                  </a:lnTo>
                  <a:lnTo>
                    <a:pt x="99" y="93"/>
                  </a:lnTo>
                  <a:lnTo>
                    <a:pt x="94" y="103"/>
                  </a:lnTo>
                  <a:lnTo>
                    <a:pt x="91" y="114"/>
                  </a:lnTo>
                  <a:lnTo>
                    <a:pt x="87" y="123"/>
                  </a:lnTo>
                  <a:lnTo>
                    <a:pt x="84" y="134"/>
                  </a:lnTo>
                  <a:lnTo>
                    <a:pt x="74" y="154"/>
                  </a:lnTo>
                  <a:lnTo>
                    <a:pt x="64" y="173"/>
                  </a:lnTo>
                  <a:lnTo>
                    <a:pt x="55" y="176"/>
                  </a:lnTo>
                  <a:lnTo>
                    <a:pt x="48" y="182"/>
                  </a:lnTo>
                  <a:lnTo>
                    <a:pt x="43" y="188"/>
                  </a:lnTo>
                  <a:lnTo>
                    <a:pt x="41" y="197"/>
                  </a:lnTo>
                  <a:lnTo>
                    <a:pt x="37" y="215"/>
                  </a:lnTo>
                  <a:lnTo>
                    <a:pt x="39" y="226"/>
                  </a:lnTo>
                  <a:lnTo>
                    <a:pt x="43" y="239"/>
                  </a:lnTo>
                  <a:lnTo>
                    <a:pt x="43" y="256"/>
                  </a:lnTo>
                  <a:lnTo>
                    <a:pt x="42" y="263"/>
                  </a:lnTo>
                  <a:lnTo>
                    <a:pt x="42" y="270"/>
                  </a:lnTo>
                  <a:lnTo>
                    <a:pt x="40" y="275"/>
                  </a:lnTo>
                  <a:lnTo>
                    <a:pt x="39" y="279"/>
                  </a:lnTo>
                  <a:lnTo>
                    <a:pt x="36" y="282"/>
                  </a:lnTo>
                  <a:lnTo>
                    <a:pt x="35" y="282"/>
                  </a:lnTo>
                  <a:lnTo>
                    <a:pt x="35" y="283"/>
                  </a:lnTo>
                  <a:lnTo>
                    <a:pt x="35" y="285"/>
                  </a:lnTo>
                  <a:lnTo>
                    <a:pt x="31" y="287"/>
                  </a:lnTo>
                  <a:lnTo>
                    <a:pt x="29" y="289"/>
                  </a:lnTo>
                  <a:lnTo>
                    <a:pt x="20" y="303"/>
                  </a:lnTo>
                  <a:lnTo>
                    <a:pt x="16" y="319"/>
                  </a:lnTo>
                  <a:lnTo>
                    <a:pt x="15" y="328"/>
                  </a:lnTo>
                  <a:lnTo>
                    <a:pt x="16" y="338"/>
                  </a:lnTo>
                  <a:lnTo>
                    <a:pt x="21" y="361"/>
                  </a:lnTo>
                  <a:lnTo>
                    <a:pt x="21" y="363"/>
                  </a:lnTo>
                  <a:lnTo>
                    <a:pt x="20" y="369"/>
                  </a:lnTo>
                  <a:lnTo>
                    <a:pt x="19" y="376"/>
                  </a:lnTo>
                  <a:lnTo>
                    <a:pt x="16" y="394"/>
                  </a:lnTo>
                  <a:lnTo>
                    <a:pt x="11" y="415"/>
                  </a:lnTo>
                  <a:lnTo>
                    <a:pt x="6" y="427"/>
                  </a:lnTo>
                  <a:lnTo>
                    <a:pt x="3" y="441"/>
                  </a:lnTo>
                  <a:lnTo>
                    <a:pt x="4" y="454"/>
                  </a:lnTo>
                  <a:lnTo>
                    <a:pt x="6" y="470"/>
                  </a:lnTo>
                  <a:lnTo>
                    <a:pt x="6" y="486"/>
                  </a:lnTo>
                  <a:lnTo>
                    <a:pt x="7" y="506"/>
                  </a:lnTo>
                  <a:lnTo>
                    <a:pt x="6" y="526"/>
                  </a:lnTo>
                  <a:lnTo>
                    <a:pt x="5" y="549"/>
                  </a:lnTo>
                  <a:lnTo>
                    <a:pt x="2" y="573"/>
                  </a:lnTo>
                  <a:lnTo>
                    <a:pt x="0" y="600"/>
                  </a:lnTo>
                  <a:lnTo>
                    <a:pt x="28" y="600"/>
                  </a:lnTo>
                  <a:lnTo>
                    <a:pt x="26" y="568"/>
                  </a:lnTo>
                  <a:lnTo>
                    <a:pt x="26" y="541"/>
                  </a:lnTo>
                  <a:lnTo>
                    <a:pt x="26" y="516"/>
                  </a:lnTo>
                  <a:lnTo>
                    <a:pt x="28" y="494"/>
                  </a:lnTo>
                  <a:lnTo>
                    <a:pt x="29" y="473"/>
                  </a:lnTo>
                  <a:lnTo>
                    <a:pt x="32" y="456"/>
                  </a:lnTo>
                  <a:lnTo>
                    <a:pt x="35" y="440"/>
                  </a:lnTo>
                  <a:lnTo>
                    <a:pt x="41" y="428"/>
                  </a:lnTo>
                  <a:lnTo>
                    <a:pt x="46" y="419"/>
                  </a:lnTo>
                  <a:lnTo>
                    <a:pt x="48" y="415"/>
                  </a:lnTo>
                  <a:lnTo>
                    <a:pt x="49" y="413"/>
                  </a:lnTo>
                  <a:lnTo>
                    <a:pt x="51" y="412"/>
                  </a:lnTo>
                  <a:lnTo>
                    <a:pt x="56" y="403"/>
                  </a:lnTo>
                  <a:lnTo>
                    <a:pt x="59" y="397"/>
                  </a:lnTo>
                  <a:lnTo>
                    <a:pt x="60" y="388"/>
                  </a:lnTo>
                  <a:lnTo>
                    <a:pt x="60" y="380"/>
                  </a:lnTo>
                  <a:lnTo>
                    <a:pt x="59" y="372"/>
                  </a:lnTo>
                  <a:lnTo>
                    <a:pt x="58" y="367"/>
                  </a:lnTo>
                  <a:lnTo>
                    <a:pt x="58" y="364"/>
                  </a:lnTo>
                  <a:lnTo>
                    <a:pt x="54" y="348"/>
                  </a:lnTo>
                  <a:lnTo>
                    <a:pt x="55" y="333"/>
                  </a:lnTo>
                  <a:lnTo>
                    <a:pt x="61" y="318"/>
                  </a:lnTo>
                  <a:lnTo>
                    <a:pt x="73" y="305"/>
                  </a:lnTo>
                  <a:lnTo>
                    <a:pt x="77" y="298"/>
                  </a:lnTo>
                  <a:lnTo>
                    <a:pt x="79" y="295"/>
                  </a:lnTo>
                  <a:lnTo>
                    <a:pt x="83" y="293"/>
                  </a:lnTo>
                  <a:lnTo>
                    <a:pt x="86" y="287"/>
                  </a:lnTo>
                  <a:lnTo>
                    <a:pt x="86" y="284"/>
                  </a:lnTo>
                  <a:lnTo>
                    <a:pt x="86" y="283"/>
                  </a:lnTo>
                  <a:lnTo>
                    <a:pt x="87" y="283"/>
                  </a:lnTo>
                  <a:lnTo>
                    <a:pt x="89" y="281"/>
                  </a:lnTo>
                  <a:lnTo>
                    <a:pt x="89" y="277"/>
                  </a:lnTo>
                  <a:lnTo>
                    <a:pt x="89" y="275"/>
                  </a:lnTo>
                  <a:lnTo>
                    <a:pt x="89" y="274"/>
                  </a:lnTo>
                  <a:lnTo>
                    <a:pt x="90" y="274"/>
                  </a:lnTo>
                  <a:lnTo>
                    <a:pt x="91" y="267"/>
                  </a:lnTo>
                  <a:lnTo>
                    <a:pt x="90" y="263"/>
                  </a:lnTo>
                  <a:lnTo>
                    <a:pt x="90" y="260"/>
                  </a:lnTo>
                  <a:lnTo>
                    <a:pt x="90" y="253"/>
                  </a:lnTo>
                  <a:lnTo>
                    <a:pt x="91" y="230"/>
                  </a:lnTo>
                  <a:lnTo>
                    <a:pt x="92" y="221"/>
                  </a:lnTo>
                  <a:lnTo>
                    <a:pt x="95" y="213"/>
                  </a:lnTo>
                  <a:lnTo>
                    <a:pt x="98" y="204"/>
                  </a:lnTo>
                  <a:lnTo>
                    <a:pt x="102" y="198"/>
                  </a:lnTo>
                  <a:lnTo>
                    <a:pt x="106" y="193"/>
                  </a:lnTo>
                  <a:lnTo>
                    <a:pt x="113" y="189"/>
                  </a:lnTo>
                  <a:lnTo>
                    <a:pt x="116" y="160"/>
                  </a:lnTo>
                  <a:lnTo>
                    <a:pt x="119" y="134"/>
                  </a:lnTo>
                  <a:lnTo>
                    <a:pt x="121" y="108"/>
                  </a:lnTo>
                  <a:lnTo>
                    <a:pt x="122" y="85"/>
                  </a:lnTo>
                  <a:lnTo>
                    <a:pt x="121" y="61"/>
                  </a:lnTo>
                  <a:lnTo>
                    <a:pt x="119" y="39"/>
                  </a:lnTo>
                  <a:lnTo>
                    <a:pt x="116" y="19"/>
                  </a:lnTo>
                  <a:lnTo>
                    <a:pt x="113" y="0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4" name="Freeform 23"/>
            <p:cNvSpPr>
              <a:spLocks noChangeAspect="1"/>
            </p:cNvSpPr>
            <p:nvPr/>
          </p:nvSpPr>
          <p:spPr bwMode="auto">
            <a:xfrm>
              <a:off x="4023" y="1793"/>
              <a:ext cx="21" cy="22"/>
            </a:xfrm>
            <a:custGeom>
              <a:avLst/>
              <a:gdLst>
                <a:gd name="T0" fmla="*/ 122 w 281"/>
                <a:gd name="T1" fmla="*/ 2 h 295"/>
                <a:gd name="T2" fmla="*/ 107 w 281"/>
                <a:gd name="T3" fmla="*/ 0 h 295"/>
                <a:gd name="T4" fmla="*/ 94 w 281"/>
                <a:gd name="T5" fmla="*/ 0 h 295"/>
                <a:gd name="T6" fmla="*/ 70 w 281"/>
                <a:gd name="T7" fmla="*/ 5 h 295"/>
                <a:gd name="T8" fmla="*/ 47 w 281"/>
                <a:gd name="T9" fmla="*/ 15 h 295"/>
                <a:gd name="T10" fmla="*/ 29 w 281"/>
                <a:gd name="T11" fmla="*/ 31 h 295"/>
                <a:gd name="T12" fmla="*/ 19 w 281"/>
                <a:gd name="T13" fmla="*/ 40 h 295"/>
                <a:gd name="T14" fmla="*/ 13 w 281"/>
                <a:gd name="T15" fmla="*/ 51 h 295"/>
                <a:gd name="T16" fmla="*/ 4 w 281"/>
                <a:gd name="T17" fmla="*/ 73 h 295"/>
                <a:gd name="T18" fmla="*/ 1 w 281"/>
                <a:gd name="T19" fmla="*/ 85 h 295"/>
                <a:gd name="T20" fmla="*/ 0 w 281"/>
                <a:gd name="T21" fmla="*/ 99 h 295"/>
                <a:gd name="T22" fmla="*/ 2 w 281"/>
                <a:gd name="T23" fmla="*/ 128 h 295"/>
                <a:gd name="T24" fmla="*/ 3 w 281"/>
                <a:gd name="T25" fmla="*/ 140 h 295"/>
                <a:gd name="T26" fmla="*/ 6 w 281"/>
                <a:gd name="T27" fmla="*/ 153 h 295"/>
                <a:gd name="T28" fmla="*/ 16 w 281"/>
                <a:gd name="T29" fmla="*/ 178 h 295"/>
                <a:gd name="T30" fmla="*/ 28 w 281"/>
                <a:gd name="T31" fmla="*/ 202 h 295"/>
                <a:gd name="T32" fmla="*/ 45 w 281"/>
                <a:gd name="T33" fmla="*/ 225 h 295"/>
                <a:gd name="T34" fmla="*/ 4 w 281"/>
                <a:gd name="T35" fmla="*/ 277 h 295"/>
                <a:gd name="T36" fmla="*/ 102 w 281"/>
                <a:gd name="T37" fmla="*/ 268 h 295"/>
                <a:gd name="T38" fmla="*/ 115 w 281"/>
                <a:gd name="T39" fmla="*/ 275 h 295"/>
                <a:gd name="T40" fmla="*/ 128 w 281"/>
                <a:gd name="T41" fmla="*/ 283 h 295"/>
                <a:gd name="T42" fmla="*/ 133 w 281"/>
                <a:gd name="T43" fmla="*/ 285 h 295"/>
                <a:gd name="T44" fmla="*/ 139 w 281"/>
                <a:gd name="T45" fmla="*/ 288 h 295"/>
                <a:gd name="T46" fmla="*/ 151 w 281"/>
                <a:gd name="T47" fmla="*/ 292 h 295"/>
                <a:gd name="T48" fmla="*/ 160 w 281"/>
                <a:gd name="T49" fmla="*/ 294 h 295"/>
                <a:gd name="T50" fmla="*/ 173 w 281"/>
                <a:gd name="T51" fmla="*/ 295 h 295"/>
                <a:gd name="T52" fmla="*/ 186 w 281"/>
                <a:gd name="T53" fmla="*/ 295 h 295"/>
                <a:gd name="T54" fmla="*/ 198 w 281"/>
                <a:gd name="T55" fmla="*/ 292 h 295"/>
                <a:gd name="T56" fmla="*/ 211 w 281"/>
                <a:gd name="T57" fmla="*/ 290 h 295"/>
                <a:gd name="T58" fmla="*/ 222 w 281"/>
                <a:gd name="T59" fmla="*/ 286 h 295"/>
                <a:gd name="T60" fmla="*/ 233 w 281"/>
                <a:gd name="T61" fmla="*/ 281 h 295"/>
                <a:gd name="T62" fmla="*/ 237 w 281"/>
                <a:gd name="T63" fmla="*/ 276 h 295"/>
                <a:gd name="T64" fmla="*/ 239 w 281"/>
                <a:gd name="T65" fmla="*/ 274 h 295"/>
                <a:gd name="T66" fmla="*/ 239 w 281"/>
                <a:gd name="T67" fmla="*/ 273 h 295"/>
                <a:gd name="T68" fmla="*/ 240 w 281"/>
                <a:gd name="T69" fmla="*/ 273 h 295"/>
                <a:gd name="T70" fmla="*/ 242 w 281"/>
                <a:gd name="T71" fmla="*/ 273 h 295"/>
                <a:gd name="T72" fmla="*/ 253 w 281"/>
                <a:gd name="T73" fmla="*/ 265 h 295"/>
                <a:gd name="T74" fmla="*/ 260 w 281"/>
                <a:gd name="T75" fmla="*/ 255 h 295"/>
                <a:gd name="T76" fmla="*/ 267 w 281"/>
                <a:gd name="T77" fmla="*/ 244 h 295"/>
                <a:gd name="T78" fmla="*/ 269 w 281"/>
                <a:gd name="T79" fmla="*/ 237 h 295"/>
                <a:gd name="T80" fmla="*/ 269 w 281"/>
                <a:gd name="T81" fmla="*/ 235 h 295"/>
                <a:gd name="T82" fmla="*/ 269 w 281"/>
                <a:gd name="T83" fmla="*/ 234 h 295"/>
                <a:gd name="T84" fmla="*/ 270 w 281"/>
                <a:gd name="T85" fmla="*/ 234 h 295"/>
                <a:gd name="T86" fmla="*/ 272 w 281"/>
                <a:gd name="T87" fmla="*/ 232 h 295"/>
                <a:gd name="T88" fmla="*/ 277 w 281"/>
                <a:gd name="T89" fmla="*/ 221 h 295"/>
                <a:gd name="T90" fmla="*/ 279 w 281"/>
                <a:gd name="T91" fmla="*/ 208 h 295"/>
                <a:gd name="T92" fmla="*/ 281 w 281"/>
                <a:gd name="T93" fmla="*/ 195 h 295"/>
                <a:gd name="T94" fmla="*/ 281 w 281"/>
                <a:gd name="T95" fmla="*/ 181 h 295"/>
                <a:gd name="T96" fmla="*/ 281 w 281"/>
                <a:gd name="T97" fmla="*/ 167 h 295"/>
                <a:gd name="T98" fmla="*/ 272 w 281"/>
                <a:gd name="T99" fmla="*/ 134 h 295"/>
                <a:gd name="T100" fmla="*/ 259 w 281"/>
                <a:gd name="T101" fmla="*/ 102 h 295"/>
                <a:gd name="T102" fmla="*/ 244 w 281"/>
                <a:gd name="T103" fmla="*/ 80 h 295"/>
                <a:gd name="T104" fmla="*/ 226 w 281"/>
                <a:gd name="T105" fmla="*/ 59 h 295"/>
                <a:gd name="T106" fmla="*/ 213 w 281"/>
                <a:gd name="T107" fmla="*/ 46 h 295"/>
                <a:gd name="T108" fmla="*/ 201 w 281"/>
                <a:gd name="T109" fmla="*/ 37 h 295"/>
                <a:gd name="T110" fmla="*/ 189 w 281"/>
                <a:gd name="T111" fmla="*/ 27 h 295"/>
                <a:gd name="T112" fmla="*/ 177 w 281"/>
                <a:gd name="T113" fmla="*/ 20 h 295"/>
                <a:gd name="T114" fmla="*/ 163 w 281"/>
                <a:gd name="T115" fmla="*/ 13 h 295"/>
                <a:gd name="T116" fmla="*/ 150 w 281"/>
                <a:gd name="T117" fmla="*/ 9 h 295"/>
                <a:gd name="T118" fmla="*/ 122 w 281"/>
                <a:gd name="T119" fmla="*/ 2 h 2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1"/>
                <a:gd name="T181" fmla="*/ 0 h 295"/>
                <a:gd name="T182" fmla="*/ 281 w 281"/>
                <a:gd name="T183" fmla="*/ 295 h 29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1" h="295">
                  <a:moveTo>
                    <a:pt x="122" y="2"/>
                  </a:moveTo>
                  <a:lnTo>
                    <a:pt x="107" y="0"/>
                  </a:lnTo>
                  <a:lnTo>
                    <a:pt x="94" y="0"/>
                  </a:lnTo>
                  <a:lnTo>
                    <a:pt x="70" y="5"/>
                  </a:lnTo>
                  <a:lnTo>
                    <a:pt x="47" y="15"/>
                  </a:lnTo>
                  <a:lnTo>
                    <a:pt x="29" y="31"/>
                  </a:lnTo>
                  <a:lnTo>
                    <a:pt x="19" y="40"/>
                  </a:lnTo>
                  <a:lnTo>
                    <a:pt x="13" y="51"/>
                  </a:lnTo>
                  <a:lnTo>
                    <a:pt x="4" y="73"/>
                  </a:lnTo>
                  <a:lnTo>
                    <a:pt x="1" y="85"/>
                  </a:lnTo>
                  <a:lnTo>
                    <a:pt x="0" y="99"/>
                  </a:lnTo>
                  <a:lnTo>
                    <a:pt x="2" y="128"/>
                  </a:lnTo>
                  <a:lnTo>
                    <a:pt x="3" y="140"/>
                  </a:lnTo>
                  <a:lnTo>
                    <a:pt x="6" y="153"/>
                  </a:lnTo>
                  <a:lnTo>
                    <a:pt x="16" y="178"/>
                  </a:lnTo>
                  <a:lnTo>
                    <a:pt x="28" y="202"/>
                  </a:lnTo>
                  <a:lnTo>
                    <a:pt x="45" y="225"/>
                  </a:lnTo>
                  <a:lnTo>
                    <a:pt x="4" y="277"/>
                  </a:lnTo>
                  <a:lnTo>
                    <a:pt x="102" y="268"/>
                  </a:lnTo>
                  <a:lnTo>
                    <a:pt x="115" y="275"/>
                  </a:lnTo>
                  <a:lnTo>
                    <a:pt x="128" y="283"/>
                  </a:lnTo>
                  <a:lnTo>
                    <a:pt x="133" y="285"/>
                  </a:lnTo>
                  <a:lnTo>
                    <a:pt x="139" y="288"/>
                  </a:lnTo>
                  <a:lnTo>
                    <a:pt x="151" y="292"/>
                  </a:lnTo>
                  <a:lnTo>
                    <a:pt x="160" y="294"/>
                  </a:lnTo>
                  <a:lnTo>
                    <a:pt x="173" y="295"/>
                  </a:lnTo>
                  <a:lnTo>
                    <a:pt x="186" y="295"/>
                  </a:lnTo>
                  <a:lnTo>
                    <a:pt x="198" y="292"/>
                  </a:lnTo>
                  <a:lnTo>
                    <a:pt x="211" y="290"/>
                  </a:lnTo>
                  <a:lnTo>
                    <a:pt x="222" y="286"/>
                  </a:lnTo>
                  <a:lnTo>
                    <a:pt x="233" y="281"/>
                  </a:lnTo>
                  <a:lnTo>
                    <a:pt x="237" y="276"/>
                  </a:lnTo>
                  <a:lnTo>
                    <a:pt x="239" y="274"/>
                  </a:lnTo>
                  <a:lnTo>
                    <a:pt x="239" y="273"/>
                  </a:lnTo>
                  <a:lnTo>
                    <a:pt x="240" y="273"/>
                  </a:lnTo>
                  <a:lnTo>
                    <a:pt x="242" y="273"/>
                  </a:lnTo>
                  <a:lnTo>
                    <a:pt x="253" y="265"/>
                  </a:lnTo>
                  <a:lnTo>
                    <a:pt x="260" y="255"/>
                  </a:lnTo>
                  <a:lnTo>
                    <a:pt x="267" y="244"/>
                  </a:lnTo>
                  <a:lnTo>
                    <a:pt x="269" y="237"/>
                  </a:lnTo>
                  <a:lnTo>
                    <a:pt x="269" y="235"/>
                  </a:lnTo>
                  <a:lnTo>
                    <a:pt x="269" y="234"/>
                  </a:lnTo>
                  <a:lnTo>
                    <a:pt x="270" y="234"/>
                  </a:lnTo>
                  <a:lnTo>
                    <a:pt x="272" y="232"/>
                  </a:lnTo>
                  <a:lnTo>
                    <a:pt x="277" y="221"/>
                  </a:lnTo>
                  <a:lnTo>
                    <a:pt x="279" y="208"/>
                  </a:lnTo>
                  <a:lnTo>
                    <a:pt x="281" y="195"/>
                  </a:lnTo>
                  <a:lnTo>
                    <a:pt x="281" y="181"/>
                  </a:lnTo>
                  <a:lnTo>
                    <a:pt x="281" y="167"/>
                  </a:lnTo>
                  <a:lnTo>
                    <a:pt x="272" y="134"/>
                  </a:lnTo>
                  <a:lnTo>
                    <a:pt x="259" y="102"/>
                  </a:lnTo>
                  <a:lnTo>
                    <a:pt x="244" y="80"/>
                  </a:lnTo>
                  <a:lnTo>
                    <a:pt x="226" y="59"/>
                  </a:lnTo>
                  <a:lnTo>
                    <a:pt x="213" y="46"/>
                  </a:lnTo>
                  <a:lnTo>
                    <a:pt x="201" y="37"/>
                  </a:lnTo>
                  <a:lnTo>
                    <a:pt x="189" y="27"/>
                  </a:lnTo>
                  <a:lnTo>
                    <a:pt x="177" y="20"/>
                  </a:lnTo>
                  <a:lnTo>
                    <a:pt x="163" y="13"/>
                  </a:lnTo>
                  <a:lnTo>
                    <a:pt x="150" y="9"/>
                  </a:lnTo>
                  <a:lnTo>
                    <a:pt x="122" y="2"/>
                  </a:lnTo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078" name="Picture 24" descr="yeast2"/>
          <p:cNvPicPr>
            <a:picLocks noChangeAspect="1" noChangeArrowheads="1"/>
          </p:cNvPicPr>
          <p:nvPr/>
        </p:nvPicPr>
        <p:blipFill>
          <a:blip r:embed="rId4" cstate="print"/>
          <a:srcRect l="44333" t="32333" r="36000" b="45334"/>
          <a:stretch>
            <a:fillRect/>
          </a:stretch>
        </p:blipFill>
        <p:spPr bwMode="auto">
          <a:xfrm>
            <a:off x="325438" y="1092200"/>
            <a:ext cx="334962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6" name="Rectangle 86"/>
          <p:cNvSpPr>
            <a:spLocks noChangeArrowheads="1"/>
          </p:cNvSpPr>
          <p:nvPr/>
        </p:nvSpPr>
        <p:spPr bwMode="auto">
          <a:xfrm>
            <a:off x="1787525" y="914400"/>
            <a:ext cx="25495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Biological System</a:t>
            </a:r>
          </a:p>
        </p:txBody>
      </p:sp>
      <p:sp>
        <p:nvSpPr>
          <p:cNvPr id="281690" name="Rectangle 90"/>
          <p:cNvSpPr>
            <a:spLocks noChangeArrowheads="1"/>
          </p:cNvSpPr>
          <p:nvPr/>
        </p:nvSpPr>
        <p:spPr bwMode="auto">
          <a:xfrm>
            <a:off x="763588" y="4983163"/>
            <a:ext cx="45974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Information about each sample</a:t>
            </a:r>
          </a:p>
        </p:txBody>
      </p:sp>
      <p:sp>
        <p:nvSpPr>
          <p:cNvPr id="281691" name="Rectangle 91"/>
          <p:cNvSpPr>
            <a:spLocks noChangeArrowheads="1"/>
          </p:cNvSpPr>
          <p:nvPr/>
        </p:nvSpPr>
        <p:spPr bwMode="auto">
          <a:xfrm>
            <a:off x="103188" y="6340475"/>
            <a:ext cx="591661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latin typeface="Comic Sans MS" pitchFamily="66" charset="0"/>
              </a:rPr>
              <a:t>Information about the biological system</a:t>
            </a:r>
          </a:p>
        </p:txBody>
      </p:sp>
      <p:sp>
        <p:nvSpPr>
          <p:cNvPr id="281692" name="Line 92"/>
          <p:cNvSpPr>
            <a:spLocks noChangeShapeType="1"/>
          </p:cNvSpPr>
          <p:nvPr/>
        </p:nvSpPr>
        <p:spPr bwMode="auto">
          <a:xfrm>
            <a:off x="3062288" y="1431925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4" name="Line 94"/>
          <p:cNvSpPr>
            <a:spLocks noChangeShapeType="1"/>
          </p:cNvSpPr>
          <p:nvPr/>
        </p:nvSpPr>
        <p:spPr bwMode="auto">
          <a:xfrm>
            <a:off x="3062288" y="5500688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6" name="Line 96"/>
          <p:cNvSpPr>
            <a:spLocks noChangeShapeType="1"/>
          </p:cNvSpPr>
          <p:nvPr/>
        </p:nvSpPr>
        <p:spPr bwMode="auto">
          <a:xfrm>
            <a:off x="3062288" y="4144963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108" name="Rectangle 98"/>
          <p:cNvSpPr>
            <a:spLocks noChangeArrowheads="1"/>
          </p:cNvSpPr>
          <p:nvPr/>
        </p:nvSpPr>
        <p:spPr bwMode="auto">
          <a:xfrm>
            <a:off x="6161442" y="4615926"/>
            <a:ext cx="2165657" cy="123110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000" b="1" dirty="0" smtClean="0">
                <a:latin typeface="Comic Sans MS" pitchFamily="66" charset="0"/>
              </a:rPr>
              <a:t>What does the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sample </a:t>
            </a:r>
            <a:r>
              <a:rPr lang="en-US" sz="2000" b="1" dirty="0">
                <a:latin typeface="Comic Sans MS" pitchFamily="66" charset="0"/>
              </a:rPr>
              <a:t>contain? </a:t>
            </a:r>
          </a:p>
          <a:p>
            <a:pPr algn="ctr"/>
            <a:r>
              <a:rPr lang="en-US" sz="2000" b="1" dirty="0">
                <a:latin typeface="Comic Sans MS" pitchFamily="66" charset="0"/>
              </a:rPr>
              <a:t> 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How </a:t>
            </a:r>
            <a:r>
              <a:rPr lang="en-US" sz="2000" b="1" dirty="0">
                <a:latin typeface="Comic Sans MS" pitchFamily="66" charset="0"/>
              </a:rPr>
              <a:t>much?</a:t>
            </a:r>
          </a:p>
        </p:txBody>
      </p:sp>
      <p:sp>
        <p:nvSpPr>
          <p:cNvPr id="3109" name="Line 99"/>
          <p:cNvSpPr>
            <a:spLocks noChangeShapeType="1"/>
          </p:cNvSpPr>
          <p:nvPr/>
        </p:nvSpPr>
        <p:spPr bwMode="auto">
          <a:xfrm flipV="1">
            <a:off x="5400675" y="4648199"/>
            <a:ext cx="695325" cy="485774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110" name="Line 100"/>
          <p:cNvSpPr>
            <a:spLocks noChangeShapeType="1"/>
          </p:cNvSpPr>
          <p:nvPr/>
        </p:nvSpPr>
        <p:spPr bwMode="auto">
          <a:xfrm>
            <a:off x="5410200" y="525780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" name="Rectangle 87"/>
          <p:cNvSpPr>
            <a:spLocks noChangeArrowheads="1"/>
          </p:cNvSpPr>
          <p:nvPr/>
        </p:nvSpPr>
        <p:spPr bwMode="auto">
          <a:xfrm>
            <a:off x="0" y="0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Sample Preparation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103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5" name="Rectangle 89"/>
          <p:cNvSpPr>
            <a:spLocks noChangeArrowheads="1"/>
          </p:cNvSpPr>
          <p:nvPr/>
        </p:nvSpPr>
        <p:spPr bwMode="auto">
          <a:xfrm>
            <a:off x="3308687" y="1371600"/>
            <a:ext cx="1917192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Experimental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Design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6" name="Rectangle 89"/>
          <p:cNvSpPr>
            <a:spLocks noChangeArrowheads="1"/>
          </p:cNvSpPr>
          <p:nvPr/>
        </p:nvSpPr>
        <p:spPr bwMode="auto">
          <a:xfrm>
            <a:off x="3461088" y="4278868"/>
            <a:ext cx="20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i="1" dirty="0" smtClean="0">
                <a:latin typeface="Comic Sans MS" pitchFamily="66" charset="0"/>
              </a:rPr>
              <a:t>Data Analysis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7" name="Rectangle 89"/>
          <p:cNvSpPr>
            <a:spLocks noChangeArrowheads="1"/>
          </p:cNvSpPr>
          <p:nvPr/>
        </p:nvSpPr>
        <p:spPr bwMode="auto">
          <a:xfrm>
            <a:off x="3491675" y="5433536"/>
            <a:ext cx="1761701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i="1" dirty="0" smtClean="0">
                <a:latin typeface="Comic Sans MS" pitchFamily="66" charset="0"/>
              </a:rPr>
              <a:t>Information</a:t>
            </a:r>
          </a:p>
          <a:p>
            <a:r>
              <a:rPr lang="en-US" sz="2400" b="1" i="1" dirty="0" smtClean="0">
                <a:latin typeface="Comic Sans MS" pitchFamily="66" charset="0"/>
              </a:rPr>
              <a:t>Integration</a:t>
            </a:r>
            <a:endParaRPr lang="en-US" sz="2400" b="1" i="1" dirty="0">
              <a:latin typeface="Comic Sans MS" pitchFamily="66" charset="0"/>
            </a:endParaRPr>
          </a:p>
        </p:txBody>
      </p:sp>
      <p:grpSp>
        <p:nvGrpSpPr>
          <p:cNvPr id="4" name="Group 25"/>
          <p:cNvGrpSpPr>
            <a:grpSpLocks/>
          </p:cNvGrpSpPr>
          <p:nvPr/>
        </p:nvGrpSpPr>
        <p:grpSpPr bwMode="auto">
          <a:xfrm>
            <a:off x="76200" y="2095500"/>
            <a:ext cx="382588" cy="685800"/>
            <a:chOff x="1104" y="1632"/>
            <a:chExt cx="241" cy="432"/>
          </a:xfrm>
        </p:grpSpPr>
        <p:sp>
          <p:nvSpPr>
            <p:cNvPr id="3148" name="Line 26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9" name="Line 27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0" name="Line 28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1" name="Line 29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2" name="Oval 30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3" name="Oval 31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4" name="Line 32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55" name="Line 33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34"/>
          <p:cNvGrpSpPr>
            <a:grpSpLocks/>
          </p:cNvGrpSpPr>
          <p:nvPr/>
        </p:nvGrpSpPr>
        <p:grpSpPr bwMode="auto">
          <a:xfrm>
            <a:off x="515938" y="2114550"/>
            <a:ext cx="382587" cy="685800"/>
            <a:chOff x="1104" y="1632"/>
            <a:chExt cx="241" cy="432"/>
          </a:xfrm>
        </p:grpSpPr>
        <p:sp>
          <p:nvSpPr>
            <p:cNvPr id="3140" name="Line 35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1" name="Line 36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2" name="Line 37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3" name="Line 38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4" name="Oval 39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5" name="Oval 40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6" name="Line 41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47" name="Line 42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43"/>
          <p:cNvGrpSpPr>
            <a:grpSpLocks/>
          </p:cNvGrpSpPr>
          <p:nvPr/>
        </p:nvGrpSpPr>
        <p:grpSpPr bwMode="auto">
          <a:xfrm>
            <a:off x="914400" y="2114550"/>
            <a:ext cx="382588" cy="685800"/>
            <a:chOff x="1104" y="1632"/>
            <a:chExt cx="241" cy="432"/>
          </a:xfrm>
        </p:grpSpPr>
        <p:sp>
          <p:nvSpPr>
            <p:cNvPr id="3132" name="Line 44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3" name="Line 45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4" name="Line 46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5" name="Line 47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6" name="Oval 48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7" name="Oval 49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8" name="Line 50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9" name="Line 51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52"/>
          <p:cNvGrpSpPr>
            <a:grpSpLocks/>
          </p:cNvGrpSpPr>
          <p:nvPr/>
        </p:nvGrpSpPr>
        <p:grpSpPr bwMode="auto">
          <a:xfrm>
            <a:off x="1354138" y="2133600"/>
            <a:ext cx="382587" cy="685800"/>
            <a:chOff x="1104" y="1632"/>
            <a:chExt cx="241" cy="432"/>
          </a:xfrm>
        </p:grpSpPr>
        <p:sp>
          <p:nvSpPr>
            <p:cNvPr id="3124" name="Line 53"/>
            <p:cNvSpPr>
              <a:spLocks noChangeShapeType="1"/>
            </p:cNvSpPr>
            <p:nvPr/>
          </p:nvSpPr>
          <p:spPr bwMode="auto">
            <a:xfrm>
              <a:off x="1248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5" name="Line 54"/>
            <p:cNvSpPr>
              <a:spLocks noChangeShapeType="1"/>
            </p:cNvSpPr>
            <p:nvPr/>
          </p:nvSpPr>
          <p:spPr bwMode="auto">
            <a:xfrm>
              <a:off x="1344" y="1728"/>
              <a:ext cx="1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6" name="Line 55"/>
            <p:cNvSpPr>
              <a:spLocks noChangeShapeType="1"/>
            </p:cNvSpPr>
            <p:nvPr/>
          </p:nvSpPr>
          <p:spPr bwMode="auto">
            <a:xfrm>
              <a:off x="1248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7" name="Line 56"/>
            <p:cNvSpPr>
              <a:spLocks noChangeShapeType="1"/>
            </p:cNvSpPr>
            <p:nvPr/>
          </p:nvSpPr>
          <p:spPr bwMode="auto">
            <a:xfrm flipH="1">
              <a:off x="1296" y="1968"/>
              <a:ext cx="48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8" name="Oval 57"/>
            <p:cNvSpPr>
              <a:spLocks noChangeArrowheads="1"/>
            </p:cNvSpPr>
            <p:nvPr/>
          </p:nvSpPr>
          <p:spPr bwMode="auto">
            <a:xfrm>
              <a:off x="1248" y="1680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9" name="Oval 58"/>
            <p:cNvSpPr>
              <a:spLocks noChangeArrowheads="1"/>
            </p:cNvSpPr>
            <p:nvPr/>
          </p:nvSpPr>
          <p:spPr bwMode="auto">
            <a:xfrm>
              <a:off x="1104" y="1632"/>
              <a:ext cx="96" cy="4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0" name="Line 59"/>
            <p:cNvSpPr>
              <a:spLocks noChangeShapeType="1"/>
            </p:cNvSpPr>
            <p:nvPr/>
          </p:nvSpPr>
          <p:spPr bwMode="auto">
            <a:xfrm flipH="1" flipV="1">
              <a:off x="1176" y="1680"/>
              <a:ext cx="66" cy="2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31" name="Line 60"/>
            <p:cNvSpPr>
              <a:spLocks noChangeShapeType="1"/>
            </p:cNvSpPr>
            <p:nvPr/>
          </p:nvSpPr>
          <p:spPr bwMode="auto">
            <a:xfrm>
              <a:off x="1248" y="1920"/>
              <a:ext cx="9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1661" name="Rectangle 61"/>
          <p:cNvSpPr>
            <a:spLocks noChangeAspect="1" noChangeArrowheads="1"/>
          </p:cNvSpPr>
          <p:nvPr/>
        </p:nvSpPr>
        <p:spPr bwMode="auto">
          <a:xfrm>
            <a:off x="19050" y="3505200"/>
            <a:ext cx="1600200" cy="1044575"/>
          </a:xfrm>
          <a:prstGeom prst="rect">
            <a:avLst/>
          </a:prstGeom>
          <a:solidFill>
            <a:schemeClr val="bg1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2" name="Line 62"/>
          <p:cNvSpPr>
            <a:spLocks noChangeAspect="1" noChangeShapeType="1"/>
          </p:cNvSpPr>
          <p:nvPr/>
        </p:nvSpPr>
        <p:spPr bwMode="auto">
          <a:xfrm>
            <a:off x="387350" y="3873500"/>
            <a:ext cx="0" cy="676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3" name="Line 63"/>
          <p:cNvSpPr>
            <a:spLocks noChangeAspect="1" noChangeShapeType="1"/>
          </p:cNvSpPr>
          <p:nvPr/>
        </p:nvSpPr>
        <p:spPr bwMode="auto">
          <a:xfrm>
            <a:off x="511175" y="4181475"/>
            <a:ext cx="0" cy="3683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4" name="Line 64"/>
          <p:cNvSpPr>
            <a:spLocks noChangeAspect="1" noChangeShapeType="1"/>
          </p:cNvSpPr>
          <p:nvPr/>
        </p:nvSpPr>
        <p:spPr bwMode="auto">
          <a:xfrm>
            <a:off x="758825" y="3687763"/>
            <a:ext cx="0" cy="862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5" name="Line 65"/>
          <p:cNvSpPr>
            <a:spLocks noChangeAspect="1" noChangeShapeType="1"/>
          </p:cNvSpPr>
          <p:nvPr/>
        </p:nvSpPr>
        <p:spPr bwMode="auto">
          <a:xfrm>
            <a:off x="1066800" y="4365625"/>
            <a:ext cx="0" cy="184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6" name="Line 66"/>
          <p:cNvSpPr>
            <a:spLocks noChangeAspect="1" noChangeShapeType="1"/>
          </p:cNvSpPr>
          <p:nvPr/>
        </p:nvSpPr>
        <p:spPr bwMode="auto">
          <a:xfrm>
            <a:off x="696913" y="4305300"/>
            <a:ext cx="0" cy="2444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7" name="Line 67"/>
          <p:cNvSpPr>
            <a:spLocks noChangeAspect="1" noChangeShapeType="1"/>
          </p:cNvSpPr>
          <p:nvPr/>
        </p:nvSpPr>
        <p:spPr bwMode="auto">
          <a:xfrm>
            <a:off x="571500" y="4427538"/>
            <a:ext cx="0" cy="122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8" name="Line 68"/>
          <p:cNvSpPr>
            <a:spLocks noChangeAspect="1" noChangeShapeType="1"/>
          </p:cNvSpPr>
          <p:nvPr/>
        </p:nvSpPr>
        <p:spPr bwMode="auto">
          <a:xfrm>
            <a:off x="141288" y="4244975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69" name="Line 69"/>
          <p:cNvSpPr>
            <a:spLocks noChangeAspect="1" noChangeShapeType="1"/>
          </p:cNvSpPr>
          <p:nvPr/>
        </p:nvSpPr>
        <p:spPr bwMode="auto">
          <a:xfrm>
            <a:off x="879475" y="3935413"/>
            <a:ext cx="0" cy="6143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0" name="Line 70"/>
          <p:cNvSpPr>
            <a:spLocks noChangeAspect="1" noChangeShapeType="1"/>
          </p:cNvSpPr>
          <p:nvPr/>
        </p:nvSpPr>
        <p:spPr bwMode="auto">
          <a:xfrm>
            <a:off x="1127125" y="4244975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1" name="Line 71"/>
          <p:cNvSpPr>
            <a:spLocks noChangeAspect="1" noChangeShapeType="1"/>
          </p:cNvSpPr>
          <p:nvPr/>
        </p:nvSpPr>
        <p:spPr bwMode="auto">
          <a:xfrm>
            <a:off x="1371600" y="3751263"/>
            <a:ext cx="0" cy="7985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1672" name="Text Box 72"/>
          <p:cNvSpPr txBox="1">
            <a:spLocks noChangeAspect="1" noChangeArrowheads="1"/>
          </p:cNvSpPr>
          <p:nvPr/>
        </p:nvSpPr>
        <p:spPr bwMode="auto">
          <a:xfrm>
            <a:off x="-28575" y="3495675"/>
            <a:ext cx="4508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>
                <a:solidFill>
                  <a:srgbClr val="000000"/>
                </a:solidFill>
              </a:rPr>
              <a:t>MS</a:t>
            </a:r>
          </a:p>
        </p:txBody>
      </p:sp>
      <p:grpSp>
        <p:nvGrpSpPr>
          <p:cNvPr id="8" name="Group 73"/>
          <p:cNvGrpSpPr>
            <a:grpSpLocks/>
          </p:cNvGrpSpPr>
          <p:nvPr/>
        </p:nvGrpSpPr>
        <p:grpSpPr bwMode="auto">
          <a:xfrm>
            <a:off x="381000" y="3200400"/>
            <a:ext cx="1600200" cy="1066800"/>
            <a:chOff x="4608" y="1248"/>
            <a:chExt cx="1008" cy="672"/>
          </a:xfrm>
        </p:grpSpPr>
        <p:sp>
          <p:nvSpPr>
            <p:cNvPr id="3112" name="Rectangle 74"/>
            <p:cNvSpPr>
              <a:spLocks noChangeAspect="1" noChangeArrowheads="1"/>
            </p:cNvSpPr>
            <p:nvPr/>
          </p:nvSpPr>
          <p:spPr bwMode="auto">
            <a:xfrm>
              <a:off x="4608" y="1248"/>
              <a:ext cx="1008" cy="65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3" name="Line 75"/>
            <p:cNvSpPr>
              <a:spLocks noChangeAspect="1" noChangeShapeType="1"/>
            </p:cNvSpPr>
            <p:nvPr/>
          </p:nvSpPr>
          <p:spPr bwMode="auto">
            <a:xfrm>
              <a:off x="4840" y="1481"/>
              <a:ext cx="0" cy="4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4" name="Line 76"/>
            <p:cNvSpPr>
              <a:spLocks noChangeAspect="1" noChangeShapeType="1"/>
            </p:cNvSpPr>
            <p:nvPr/>
          </p:nvSpPr>
          <p:spPr bwMode="auto">
            <a:xfrm>
              <a:off x="4918" y="1674"/>
              <a:ext cx="0" cy="23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5" name="Line 77"/>
            <p:cNvSpPr>
              <a:spLocks noChangeAspect="1" noChangeShapeType="1"/>
            </p:cNvSpPr>
            <p:nvPr/>
          </p:nvSpPr>
          <p:spPr bwMode="auto">
            <a:xfrm>
              <a:off x="5268" y="1790"/>
              <a:ext cx="0" cy="1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6" name="Line 78"/>
            <p:cNvSpPr>
              <a:spLocks noChangeAspect="1" noChangeShapeType="1"/>
            </p:cNvSpPr>
            <p:nvPr/>
          </p:nvSpPr>
          <p:spPr bwMode="auto">
            <a:xfrm>
              <a:off x="5035" y="1752"/>
              <a:ext cx="0" cy="1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7" name="Line 79"/>
            <p:cNvSpPr>
              <a:spLocks noChangeAspect="1" noChangeShapeType="1"/>
            </p:cNvSpPr>
            <p:nvPr/>
          </p:nvSpPr>
          <p:spPr bwMode="auto">
            <a:xfrm>
              <a:off x="4956" y="1829"/>
              <a:ext cx="0" cy="7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8" name="Line 80"/>
            <p:cNvSpPr>
              <a:spLocks noChangeAspect="1" noChangeShapeType="1"/>
            </p:cNvSpPr>
            <p:nvPr/>
          </p:nvSpPr>
          <p:spPr bwMode="auto">
            <a:xfrm>
              <a:off x="4685" y="1714"/>
              <a:ext cx="0" cy="19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9" name="Line 81"/>
            <p:cNvSpPr>
              <a:spLocks noChangeAspect="1" noChangeShapeType="1"/>
            </p:cNvSpPr>
            <p:nvPr/>
          </p:nvSpPr>
          <p:spPr bwMode="auto">
            <a:xfrm>
              <a:off x="5150" y="1519"/>
              <a:ext cx="0" cy="3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0" name="Line 82"/>
            <p:cNvSpPr>
              <a:spLocks noChangeAspect="1" noChangeShapeType="1"/>
            </p:cNvSpPr>
            <p:nvPr/>
          </p:nvSpPr>
          <p:spPr bwMode="auto">
            <a:xfrm>
              <a:off x="5184" y="1714"/>
              <a:ext cx="0" cy="19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1" name="Line 83"/>
            <p:cNvSpPr>
              <a:spLocks noChangeAspect="1" noChangeShapeType="1"/>
            </p:cNvSpPr>
            <p:nvPr/>
          </p:nvSpPr>
          <p:spPr bwMode="auto">
            <a:xfrm>
              <a:off x="5520" y="1584"/>
              <a:ext cx="0" cy="32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22" name="Text Box 84"/>
            <p:cNvSpPr txBox="1">
              <a:spLocks noChangeAspect="1" noChangeArrowheads="1"/>
            </p:cNvSpPr>
            <p:nvPr/>
          </p:nvSpPr>
          <p:spPr bwMode="auto">
            <a:xfrm>
              <a:off x="4653" y="1296"/>
              <a:ext cx="483" cy="19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400" b="1">
                  <a:solidFill>
                    <a:srgbClr val="000000"/>
                  </a:solidFill>
                </a:rPr>
                <a:t>MS/MS</a:t>
              </a:r>
            </a:p>
          </p:txBody>
        </p:sp>
        <p:sp>
          <p:nvSpPr>
            <p:cNvPr id="3123" name="Line 85"/>
            <p:cNvSpPr>
              <a:spLocks noChangeAspect="1" noChangeShapeType="1"/>
            </p:cNvSpPr>
            <p:nvPr/>
          </p:nvSpPr>
          <p:spPr bwMode="auto">
            <a:xfrm>
              <a:off x="5364" y="1776"/>
              <a:ext cx="0" cy="1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81689" name="Rectangle 89"/>
          <p:cNvSpPr>
            <a:spLocks noChangeArrowheads="1"/>
          </p:cNvSpPr>
          <p:nvPr/>
        </p:nvSpPr>
        <p:spPr bwMode="auto">
          <a:xfrm>
            <a:off x="2470150" y="2270125"/>
            <a:ext cx="118268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 dirty="0">
                <a:latin typeface="Comic Sans MS" pitchFamily="66" charset="0"/>
              </a:rPr>
              <a:t>Samples</a:t>
            </a:r>
          </a:p>
        </p:txBody>
      </p:sp>
      <p:sp>
        <p:nvSpPr>
          <p:cNvPr id="281693" name="Line 93"/>
          <p:cNvSpPr>
            <a:spLocks noChangeShapeType="1"/>
          </p:cNvSpPr>
          <p:nvPr/>
        </p:nvSpPr>
        <p:spPr bwMode="auto">
          <a:xfrm>
            <a:off x="3062288" y="2787650"/>
            <a:ext cx="0" cy="685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1695" name="Rectangle 95"/>
          <p:cNvSpPr>
            <a:spLocks noChangeArrowheads="1"/>
          </p:cNvSpPr>
          <p:nvPr/>
        </p:nvSpPr>
        <p:spPr bwMode="auto">
          <a:xfrm>
            <a:off x="2016125" y="3627438"/>
            <a:ext cx="208915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 b="1">
                <a:latin typeface="Comic Sans MS" pitchFamily="66" charset="0"/>
              </a:rPr>
              <a:t>Measurements</a:t>
            </a:r>
          </a:p>
        </p:txBody>
      </p:sp>
      <p:sp>
        <p:nvSpPr>
          <p:cNvPr id="108" name="Rectangle 89"/>
          <p:cNvSpPr>
            <a:spLocks noChangeArrowheads="1"/>
          </p:cNvSpPr>
          <p:nvPr/>
        </p:nvSpPr>
        <p:spPr bwMode="auto">
          <a:xfrm>
            <a:off x="3445777" y="2743200"/>
            <a:ext cx="1692771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Sample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Preparation</a:t>
            </a:r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09" name="Rectangle 98"/>
          <p:cNvSpPr>
            <a:spLocks noChangeArrowheads="1"/>
          </p:cNvSpPr>
          <p:nvPr/>
        </p:nvSpPr>
        <p:spPr bwMode="auto">
          <a:xfrm>
            <a:off x="6161314" y="4615544"/>
            <a:ext cx="2165657" cy="123110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  <a:latin typeface="Comic Sans MS" pitchFamily="66" charset="0"/>
              </a:rPr>
              <a:t>What does the</a:t>
            </a:r>
          </a:p>
          <a:p>
            <a:pPr algn="ctr"/>
            <a:r>
              <a:rPr lang="en-US" sz="2000" b="1" dirty="0" smtClean="0">
                <a:solidFill>
                  <a:srgbClr val="C00000"/>
                </a:solidFill>
                <a:latin typeface="Comic Sans MS" pitchFamily="66" charset="0"/>
              </a:rPr>
              <a:t> sample </a:t>
            </a:r>
            <a:r>
              <a:rPr lang="en-US" sz="2000" b="1" dirty="0">
                <a:solidFill>
                  <a:srgbClr val="C00000"/>
                </a:solidFill>
                <a:latin typeface="Comic Sans MS" pitchFamily="66" charset="0"/>
              </a:rPr>
              <a:t>contain? </a:t>
            </a:r>
          </a:p>
          <a:p>
            <a:pPr algn="ctr"/>
            <a:r>
              <a:rPr lang="en-US" sz="2000" b="1" dirty="0">
                <a:latin typeface="Comic Sans MS" pitchFamily="66" charset="0"/>
              </a:rPr>
              <a:t> </a:t>
            </a:r>
          </a:p>
          <a:p>
            <a:pPr algn="ctr"/>
            <a:r>
              <a:rPr lang="en-US" sz="2000" b="1" dirty="0" smtClean="0">
                <a:latin typeface="Comic Sans MS" pitchFamily="66" charset="0"/>
              </a:rPr>
              <a:t> How </a:t>
            </a:r>
            <a:r>
              <a:rPr lang="en-US" sz="2000" b="1" dirty="0">
                <a:latin typeface="Comic Sans MS" pitchFamily="66" charset="0"/>
              </a:rPr>
              <a:t>much?</a:t>
            </a:r>
          </a:p>
        </p:txBody>
      </p:sp>
      <p:sp>
        <p:nvSpPr>
          <p:cNvPr id="114" name="Rectangle 89"/>
          <p:cNvSpPr>
            <a:spLocks noChangeArrowheads="1"/>
          </p:cNvSpPr>
          <p:nvPr/>
        </p:nvSpPr>
        <p:spPr bwMode="auto">
          <a:xfrm>
            <a:off x="6053352" y="2133600"/>
            <a:ext cx="2202526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Enrichment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Separation etc</a:t>
            </a:r>
          </a:p>
          <a:p>
            <a:pPr algn="ctr"/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15" name="Line 93"/>
          <p:cNvSpPr>
            <a:spLocks noChangeShapeType="1"/>
          </p:cNvSpPr>
          <p:nvPr/>
        </p:nvSpPr>
        <p:spPr bwMode="auto">
          <a:xfrm>
            <a:off x="6477000" y="2895600"/>
            <a:ext cx="0" cy="11430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6" name="Line 93"/>
          <p:cNvSpPr>
            <a:spLocks noChangeShapeType="1"/>
          </p:cNvSpPr>
          <p:nvPr/>
        </p:nvSpPr>
        <p:spPr bwMode="auto">
          <a:xfrm>
            <a:off x="7543800" y="2895600"/>
            <a:ext cx="0" cy="4572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7" name="Rectangle 89"/>
          <p:cNvSpPr>
            <a:spLocks noChangeArrowheads="1"/>
          </p:cNvSpPr>
          <p:nvPr/>
        </p:nvSpPr>
        <p:spPr bwMode="auto">
          <a:xfrm>
            <a:off x="6957674" y="3247072"/>
            <a:ext cx="1348126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Digestion</a:t>
            </a:r>
          </a:p>
          <a:p>
            <a:pPr algn="ctr"/>
            <a:endParaRPr lang="en-US" sz="2400" b="1" i="1" dirty="0">
              <a:latin typeface="Comic Sans MS" pitchFamily="66" charset="0"/>
            </a:endParaRPr>
          </a:p>
        </p:txBody>
      </p:sp>
      <p:sp>
        <p:nvSpPr>
          <p:cNvPr id="118" name="Line 93"/>
          <p:cNvSpPr>
            <a:spLocks noChangeShapeType="1"/>
          </p:cNvSpPr>
          <p:nvPr/>
        </p:nvSpPr>
        <p:spPr bwMode="auto">
          <a:xfrm>
            <a:off x="7543800" y="3581400"/>
            <a:ext cx="0" cy="4572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9" name="Line 99"/>
          <p:cNvSpPr>
            <a:spLocks noChangeShapeType="1"/>
          </p:cNvSpPr>
          <p:nvPr/>
        </p:nvSpPr>
        <p:spPr bwMode="auto">
          <a:xfrm flipV="1">
            <a:off x="5029200" y="2057400"/>
            <a:ext cx="990600" cy="942974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0" name="Line 100"/>
          <p:cNvSpPr>
            <a:spLocks noChangeShapeType="1"/>
          </p:cNvSpPr>
          <p:nvPr/>
        </p:nvSpPr>
        <p:spPr bwMode="auto">
          <a:xfrm>
            <a:off x="5038725" y="3124200"/>
            <a:ext cx="981076" cy="1828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6019800" y="2057400"/>
            <a:ext cx="2362200" cy="28956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89"/>
          <p:cNvSpPr>
            <a:spLocks noChangeArrowheads="1"/>
          </p:cNvSpPr>
          <p:nvPr/>
        </p:nvSpPr>
        <p:spPr bwMode="auto">
          <a:xfrm>
            <a:off x="6096000" y="4061936"/>
            <a:ext cx="714939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latin typeface="Comic Sans MS" pitchFamily="66" charset="0"/>
              </a:rPr>
              <a:t>Top</a:t>
            </a:r>
          </a:p>
          <a:p>
            <a:pPr algn="ctr"/>
            <a:r>
              <a:rPr lang="en-US" sz="2400" b="1" i="1" dirty="0" smtClean="0">
                <a:latin typeface="Comic Sans MS" pitchFamily="66" charset="0"/>
              </a:rPr>
              <a:t>down</a:t>
            </a:r>
          </a:p>
        </p:txBody>
      </p:sp>
      <p:sp>
        <p:nvSpPr>
          <p:cNvPr id="123" name="Rectangle 89"/>
          <p:cNvSpPr>
            <a:spLocks noChangeArrowheads="1"/>
          </p:cNvSpPr>
          <p:nvPr/>
        </p:nvSpPr>
        <p:spPr bwMode="auto">
          <a:xfrm>
            <a:off x="7044753" y="4073604"/>
            <a:ext cx="1045158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i="1" dirty="0" smtClean="0">
                <a:solidFill>
                  <a:srgbClr val="C00000"/>
                </a:solidFill>
                <a:latin typeface="Comic Sans MS" pitchFamily="66" charset="0"/>
              </a:rPr>
              <a:t>Bottom</a:t>
            </a:r>
          </a:p>
          <a:p>
            <a:pPr algn="ctr"/>
            <a:r>
              <a:rPr lang="en-US" sz="2400" b="1" i="1" dirty="0" smtClean="0">
                <a:solidFill>
                  <a:srgbClr val="C00000"/>
                </a:solidFill>
                <a:latin typeface="Comic Sans MS" pitchFamily="66" charset="0"/>
              </a:rPr>
              <a:t>up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816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"/>
                                        <p:tgtEl>
                                          <p:spTgt spid="2816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/>
                                        <p:tgtEl>
                                          <p:spTgt spid="2816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2816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3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3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0"/>
                                        <p:tgtEl>
                                          <p:spTgt spid="3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000"/>
                                        <p:tgtEl>
                                          <p:spTgt spid="30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000"/>
                                        <p:tgtEl>
                                          <p:spTgt spid="2816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6" grpId="0"/>
      <p:bldP spid="281690" grpId="0"/>
      <p:bldP spid="281691" grpId="0"/>
      <p:bldP spid="281692" grpId="0" animBg="1"/>
      <p:bldP spid="281694" grpId="0" animBg="1"/>
      <p:bldP spid="281696" grpId="0" animBg="1"/>
      <p:bldP spid="3108" grpId="0" animBg="1"/>
      <p:bldP spid="3109" grpId="0" animBg="1"/>
      <p:bldP spid="3110" grpId="0" animBg="1"/>
      <p:bldP spid="105" grpId="0"/>
      <p:bldP spid="106" grpId="0"/>
      <p:bldP spid="107" grpId="0"/>
      <p:bldP spid="109" grpId="0" animBg="1"/>
      <p:bldP spid="114" grpId="0"/>
      <p:bldP spid="115" grpId="0" animBg="1"/>
      <p:bldP spid="116" grpId="0" animBg="1"/>
      <p:bldP spid="117" grpId="0"/>
      <p:bldP spid="118" grpId="0" animBg="1"/>
      <p:bldP spid="119" grpId="0" animBg="1"/>
      <p:bldP spid="120" grpId="0" animBg="1"/>
      <p:bldP spid="121" grpId="0" animBg="1"/>
      <p:bldP spid="122" grpId="0"/>
      <p:bldP spid="12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1562913" y="0"/>
            <a:ext cx="60388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de novo Sequencing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" name="Rectangle 39"/>
          <p:cNvSpPr>
            <a:spLocks noChangeArrowheads="1"/>
          </p:cNvSpPr>
          <p:nvPr/>
        </p:nvSpPr>
        <p:spPr bwMode="auto">
          <a:xfrm>
            <a:off x="6299835" y="2744787"/>
            <a:ext cx="434414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m/z</a:t>
            </a:r>
          </a:p>
        </p:txBody>
      </p:sp>
      <p:sp>
        <p:nvSpPr>
          <p:cNvPr id="72" name="Line 40"/>
          <p:cNvSpPr>
            <a:spLocks noChangeShapeType="1"/>
          </p:cNvSpPr>
          <p:nvPr/>
        </p:nvSpPr>
        <p:spPr bwMode="auto">
          <a:xfrm flipV="1">
            <a:off x="439007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3" name="Line 41"/>
          <p:cNvSpPr>
            <a:spLocks noChangeShapeType="1"/>
          </p:cNvSpPr>
          <p:nvPr/>
        </p:nvSpPr>
        <p:spPr bwMode="auto">
          <a:xfrm flipV="1">
            <a:off x="44100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4" name="Line 42"/>
          <p:cNvSpPr>
            <a:spLocks noChangeShapeType="1"/>
          </p:cNvSpPr>
          <p:nvPr/>
        </p:nvSpPr>
        <p:spPr bwMode="auto">
          <a:xfrm flipV="1">
            <a:off x="44319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5" name="Line 43"/>
          <p:cNvSpPr>
            <a:spLocks noChangeShapeType="1"/>
          </p:cNvSpPr>
          <p:nvPr/>
        </p:nvSpPr>
        <p:spPr bwMode="auto">
          <a:xfrm flipV="1">
            <a:off x="44453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7" name="Line 44"/>
          <p:cNvSpPr>
            <a:spLocks noChangeShapeType="1"/>
          </p:cNvSpPr>
          <p:nvPr/>
        </p:nvSpPr>
        <p:spPr bwMode="auto">
          <a:xfrm flipV="1">
            <a:off x="44996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8" name="Line 45"/>
          <p:cNvSpPr>
            <a:spLocks noChangeShapeType="1"/>
          </p:cNvSpPr>
          <p:nvPr/>
        </p:nvSpPr>
        <p:spPr bwMode="auto">
          <a:xfrm flipV="1">
            <a:off x="45062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79" name="Line 46"/>
          <p:cNvSpPr>
            <a:spLocks noChangeShapeType="1"/>
          </p:cNvSpPr>
          <p:nvPr/>
        </p:nvSpPr>
        <p:spPr bwMode="auto">
          <a:xfrm flipV="1">
            <a:off x="45129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0" name="Line 47"/>
          <p:cNvSpPr>
            <a:spLocks noChangeShapeType="1"/>
          </p:cNvSpPr>
          <p:nvPr/>
        </p:nvSpPr>
        <p:spPr bwMode="auto">
          <a:xfrm flipV="1">
            <a:off x="45196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1" name="Line 48"/>
          <p:cNvSpPr>
            <a:spLocks noChangeShapeType="1"/>
          </p:cNvSpPr>
          <p:nvPr/>
        </p:nvSpPr>
        <p:spPr bwMode="auto">
          <a:xfrm flipV="1">
            <a:off x="45272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2" name="Line 49"/>
          <p:cNvSpPr>
            <a:spLocks noChangeShapeType="1"/>
          </p:cNvSpPr>
          <p:nvPr/>
        </p:nvSpPr>
        <p:spPr bwMode="auto">
          <a:xfrm flipV="1">
            <a:off x="45339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3" name="Line 50"/>
          <p:cNvSpPr>
            <a:spLocks noChangeShapeType="1"/>
          </p:cNvSpPr>
          <p:nvPr/>
        </p:nvSpPr>
        <p:spPr bwMode="auto">
          <a:xfrm flipV="1">
            <a:off x="455390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4" name="Line 51"/>
          <p:cNvSpPr>
            <a:spLocks noChangeShapeType="1"/>
          </p:cNvSpPr>
          <p:nvPr/>
        </p:nvSpPr>
        <p:spPr bwMode="auto">
          <a:xfrm flipV="1">
            <a:off x="45615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5" name="Line 52"/>
          <p:cNvSpPr>
            <a:spLocks noChangeShapeType="1"/>
          </p:cNvSpPr>
          <p:nvPr/>
        </p:nvSpPr>
        <p:spPr bwMode="auto">
          <a:xfrm flipV="1">
            <a:off x="45681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6" name="Line 53"/>
          <p:cNvSpPr>
            <a:spLocks noChangeShapeType="1"/>
          </p:cNvSpPr>
          <p:nvPr/>
        </p:nvSpPr>
        <p:spPr bwMode="auto">
          <a:xfrm flipV="1">
            <a:off x="45748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88" name="Line 54"/>
          <p:cNvSpPr>
            <a:spLocks noChangeShapeType="1"/>
          </p:cNvSpPr>
          <p:nvPr/>
        </p:nvSpPr>
        <p:spPr bwMode="auto">
          <a:xfrm flipV="1">
            <a:off x="45815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90" name="Line 55"/>
          <p:cNvSpPr>
            <a:spLocks noChangeShapeType="1"/>
          </p:cNvSpPr>
          <p:nvPr/>
        </p:nvSpPr>
        <p:spPr bwMode="auto">
          <a:xfrm flipV="1">
            <a:off x="45881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94" name="Line 56"/>
          <p:cNvSpPr>
            <a:spLocks noChangeShapeType="1"/>
          </p:cNvSpPr>
          <p:nvPr/>
        </p:nvSpPr>
        <p:spPr bwMode="auto">
          <a:xfrm flipV="1">
            <a:off x="4594860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97" name="Line 57"/>
          <p:cNvSpPr>
            <a:spLocks noChangeShapeType="1"/>
          </p:cNvSpPr>
          <p:nvPr/>
        </p:nvSpPr>
        <p:spPr bwMode="auto">
          <a:xfrm flipV="1">
            <a:off x="460152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2" name="Line 58"/>
          <p:cNvSpPr>
            <a:spLocks noChangeShapeType="1"/>
          </p:cNvSpPr>
          <p:nvPr/>
        </p:nvSpPr>
        <p:spPr bwMode="auto">
          <a:xfrm flipV="1">
            <a:off x="46081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4" name="Line 59"/>
          <p:cNvSpPr>
            <a:spLocks noChangeShapeType="1"/>
          </p:cNvSpPr>
          <p:nvPr/>
        </p:nvSpPr>
        <p:spPr bwMode="auto">
          <a:xfrm flipV="1">
            <a:off x="461581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5" name="Line 60"/>
          <p:cNvSpPr>
            <a:spLocks noChangeShapeType="1"/>
          </p:cNvSpPr>
          <p:nvPr/>
        </p:nvSpPr>
        <p:spPr bwMode="auto">
          <a:xfrm flipV="1">
            <a:off x="46224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6" name="Line 61"/>
          <p:cNvSpPr>
            <a:spLocks noChangeShapeType="1"/>
          </p:cNvSpPr>
          <p:nvPr/>
        </p:nvSpPr>
        <p:spPr bwMode="auto">
          <a:xfrm flipV="1">
            <a:off x="46367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7" name="Line 62"/>
          <p:cNvSpPr>
            <a:spLocks noChangeShapeType="1"/>
          </p:cNvSpPr>
          <p:nvPr/>
        </p:nvSpPr>
        <p:spPr bwMode="auto">
          <a:xfrm flipV="1">
            <a:off x="46501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08" name="Line 63"/>
          <p:cNvSpPr>
            <a:spLocks noChangeShapeType="1"/>
          </p:cNvSpPr>
          <p:nvPr/>
        </p:nvSpPr>
        <p:spPr bwMode="auto">
          <a:xfrm flipV="1">
            <a:off x="4656773" y="2560955"/>
            <a:ext cx="0" cy="3619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0" name="Line 64"/>
          <p:cNvSpPr>
            <a:spLocks noChangeShapeType="1"/>
          </p:cNvSpPr>
          <p:nvPr/>
        </p:nvSpPr>
        <p:spPr bwMode="auto">
          <a:xfrm flipV="1">
            <a:off x="466344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1" name="Line 65"/>
          <p:cNvSpPr>
            <a:spLocks noChangeShapeType="1"/>
          </p:cNvSpPr>
          <p:nvPr/>
        </p:nvSpPr>
        <p:spPr bwMode="auto">
          <a:xfrm flipV="1">
            <a:off x="46767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2" name="Line 66"/>
          <p:cNvSpPr>
            <a:spLocks noChangeShapeType="1"/>
          </p:cNvSpPr>
          <p:nvPr/>
        </p:nvSpPr>
        <p:spPr bwMode="auto">
          <a:xfrm flipV="1">
            <a:off x="46843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3" name="Line 67"/>
          <p:cNvSpPr>
            <a:spLocks noChangeShapeType="1"/>
          </p:cNvSpPr>
          <p:nvPr/>
        </p:nvSpPr>
        <p:spPr bwMode="auto">
          <a:xfrm flipV="1">
            <a:off x="46901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4" name="Line 68"/>
          <p:cNvSpPr>
            <a:spLocks noChangeShapeType="1"/>
          </p:cNvSpPr>
          <p:nvPr/>
        </p:nvSpPr>
        <p:spPr bwMode="auto">
          <a:xfrm flipV="1">
            <a:off x="469677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5" name="Line 69"/>
          <p:cNvSpPr>
            <a:spLocks noChangeShapeType="1"/>
          </p:cNvSpPr>
          <p:nvPr/>
        </p:nvSpPr>
        <p:spPr bwMode="auto">
          <a:xfrm flipV="1">
            <a:off x="47120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6" name="Line 70"/>
          <p:cNvSpPr>
            <a:spLocks noChangeShapeType="1"/>
          </p:cNvSpPr>
          <p:nvPr/>
        </p:nvSpPr>
        <p:spPr bwMode="auto">
          <a:xfrm flipV="1">
            <a:off x="4718685" y="2390457"/>
            <a:ext cx="0" cy="20669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7" name="Line 71"/>
          <p:cNvSpPr>
            <a:spLocks noChangeShapeType="1"/>
          </p:cNvSpPr>
          <p:nvPr/>
        </p:nvSpPr>
        <p:spPr bwMode="auto">
          <a:xfrm flipV="1">
            <a:off x="4725353" y="2573337"/>
            <a:ext cx="0" cy="238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8" name="Line 72"/>
          <p:cNvSpPr>
            <a:spLocks noChangeShapeType="1"/>
          </p:cNvSpPr>
          <p:nvPr/>
        </p:nvSpPr>
        <p:spPr bwMode="auto">
          <a:xfrm flipV="1">
            <a:off x="47386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19" name="Line 73"/>
          <p:cNvSpPr>
            <a:spLocks noChangeShapeType="1"/>
          </p:cNvSpPr>
          <p:nvPr/>
        </p:nvSpPr>
        <p:spPr bwMode="auto">
          <a:xfrm flipV="1">
            <a:off x="47453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0" name="Line 74"/>
          <p:cNvSpPr>
            <a:spLocks noChangeShapeType="1"/>
          </p:cNvSpPr>
          <p:nvPr/>
        </p:nvSpPr>
        <p:spPr bwMode="auto">
          <a:xfrm flipV="1">
            <a:off x="47586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1" name="Line 75"/>
          <p:cNvSpPr>
            <a:spLocks noChangeShapeType="1"/>
          </p:cNvSpPr>
          <p:nvPr/>
        </p:nvSpPr>
        <p:spPr bwMode="auto">
          <a:xfrm flipV="1">
            <a:off x="47663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2" name="Line 76"/>
          <p:cNvSpPr>
            <a:spLocks noChangeShapeType="1"/>
          </p:cNvSpPr>
          <p:nvPr/>
        </p:nvSpPr>
        <p:spPr bwMode="auto">
          <a:xfrm flipV="1">
            <a:off x="4772978" y="2543810"/>
            <a:ext cx="0" cy="5334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3" name="Line 77"/>
          <p:cNvSpPr>
            <a:spLocks noChangeShapeType="1"/>
          </p:cNvSpPr>
          <p:nvPr/>
        </p:nvSpPr>
        <p:spPr bwMode="auto">
          <a:xfrm flipV="1">
            <a:off x="4779645" y="2538095"/>
            <a:ext cx="0" cy="59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4" name="Line 78"/>
          <p:cNvSpPr>
            <a:spLocks noChangeShapeType="1"/>
          </p:cNvSpPr>
          <p:nvPr/>
        </p:nvSpPr>
        <p:spPr bwMode="auto">
          <a:xfrm flipV="1">
            <a:off x="478726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25" name="Line 79"/>
          <p:cNvSpPr>
            <a:spLocks noChangeShapeType="1"/>
          </p:cNvSpPr>
          <p:nvPr/>
        </p:nvSpPr>
        <p:spPr bwMode="auto">
          <a:xfrm flipV="1">
            <a:off x="48139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39" name="Line 80"/>
          <p:cNvSpPr>
            <a:spLocks noChangeShapeType="1"/>
          </p:cNvSpPr>
          <p:nvPr/>
        </p:nvSpPr>
        <p:spPr bwMode="auto">
          <a:xfrm flipV="1">
            <a:off x="48215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0" name="Line 81"/>
          <p:cNvSpPr>
            <a:spLocks noChangeShapeType="1"/>
          </p:cNvSpPr>
          <p:nvPr/>
        </p:nvSpPr>
        <p:spPr bwMode="auto">
          <a:xfrm flipV="1">
            <a:off x="48272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1" name="Line 82"/>
          <p:cNvSpPr>
            <a:spLocks noChangeShapeType="1"/>
          </p:cNvSpPr>
          <p:nvPr/>
        </p:nvSpPr>
        <p:spPr bwMode="auto">
          <a:xfrm flipV="1">
            <a:off x="4834890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2" name="Line 83"/>
          <p:cNvSpPr>
            <a:spLocks noChangeShapeType="1"/>
          </p:cNvSpPr>
          <p:nvPr/>
        </p:nvSpPr>
        <p:spPr bwMode="auto">
          <a:xfrm flipV="1">
            <a:off x="48415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3" name="Line 84"/>
          <p:cNvSpPr>
            <a:spLocks noChangeShapeType="1"/>
          </p:cNvSpPr>
          <p:nvPr/>
        </p:nvSpPr>
        <p:spPr bwMode="auto">
          <a:xfrm flipV="1">
            <a:off x="48482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4" name="Line 85"/>
          <p:cNvSpPr>
            <a:spLocks noChangeShapeType="1"/>
          </p:cNvSpPr>
          <p:nvPr/>
        </p:nvSpPr>
        <p:spPr bwMode="auto">
          <a:xfrm flipV="1">
            <a:off x="48558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5" name="Line 86"/>
          <p:cNvSpPr>
            <a:spLocks noChangeShapeType="1"/>
          </p:cNvSpPr>
          <p:nvPr/>
        </p:nvSpPr>
        <p:spPr bwMode="auto">
          <a:xfrm flipV="1">
            <a:off x="48748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6" name="Line 87"/>
          <p:cNvSpPr>
            <a:spLocks noChangeShapeType="1"/>
          </p:cNvSpPr>
          <p:nvPr/>
        </p:nvSpPr>
        <p:spPr bwMode="auto">
          <a:xfrm flipV="1">
            <a:off x="49034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7" name="Line 88"/>
          <p:cNvSpPr>
            <a:spLocks noChangeShapeType="1"/>
          </p:cNvSpPr>
          <p:nvPr/>
        </p:nvSpPr>
        <p:spPr bwMode="auto">
          <a:xfrm flipV="1">
            <a:off x="4910138" y="2225675"/>
            <a:ext cx="0" cy="3714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8" name="Line 89"/>
          <p:cNvSpPr>
            <a:spLocks noChangeShapeType="1"/>
          </p:cNvSpPr>
          <p:nvPr/>
        </p:nvSpPr>
        <p:spPr bwMode="auto">
          <a:xfrm flipV="1">
            <a:off x="4916805" y="2538095"/>
            <a:ext cx="0" cy="5905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49" name="Line 90"/>
          <p:cNvSpPr>
            <a:spLocks noChangeShapeType="1"/>
          </p:cNvSpPr>
          <p:nvPr/>
        </p:nvSpPr>
        <p:spPr bwMode="auto">
          <a:xfrm flipV="1">
            <a:off x="49244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0" name="Line 91"/>
          <p:cNvSpPr>
            <a:spLocks noChangeShapeType="1"/>
          </p:cNvSpPr>
          <p:nvPr/>
        </p:nvSpPr>
        <p:spPr bwMode="auto">
          <a:xfrm flipV="1">
            <a:off x="49368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1" name="Line 92"/>
          <p:cNvSpPr>
            <a:spLocks noChangeShapeType="1"/>
          </p:cNvSpPr>
          <p:nvPr/>
        </p:nvSpPr>
        <p:spPr bwMode="auto">
          <a:xfrm flipV="1">
            <a:off x="49434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2" name="Line 93"/>
          <p:cNvSpPr>
            <a:spLocks noChangeShapeType="1"/>
          </p:cNvSpPr>
          <p:nvPr/>
        </p:nvSpPr>
        <p:spPr bwMode="auto">
          <a:xfrm flipV="1">
            <a:off x="49777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3" name="Line 94"/>
          <p:cNvSpPr>
            <a:spLocks noChangeShapeType="1"/>
          </p:cNvSpPr>
          <p:nvPr/>
        </p:nvSpPr>
        <p:spPr bwMode="auto">
          <a:xfrm flipV="1">
            <a:off x="49911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4" name="Line 95"/>
          <p:cNvSpPr>
            <a:spLocks noChangeShapeType="1"/>
          </p:cNvSpPr>
          <p:nvPr/>
        </p:nvSpPr>
        <p:spPr bwMode="auto">
          <a:xfrm flipV="1">
            <a:off x="499872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5" name="Line 96"/>
          <p:cNvSpPr>
            <a:spLocks noChangeShapeType="1"/>
          </p:cNvSpPr>
          <p:nvPr/>
        </p:nvSpPr>
        <p:spPr bwMode="auto">
          <a:xfrm flipV="1">
            <a:off x="50053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6" name="Line 97"/>
          <p:cNvSpPr>
            <a:spLocks noChangeShapeType="1"/>
          </p:cNvSpPr>
          <p:nvPr/>
        </p:nvSpPr>
        <p:spPr bwMode="auto">
          <a:xfrm flipV="1">
            <a:off x="50120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7" name="Line 98"/>
          <p:cNvSpPr>
            <a:spLocks noChangeShapeType="1"/>
          </p:cNvSpPr>
          <p:nvPr/>
        </p:nvSpPr>
        <p:spPr bwMode="auto">
          <a:xfrm flipV="1">
            <a:off x="50187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8" name="Line 99"/>
          <p:cNvSpPr>
            <a:spLocks noChangeShapeType="1"/>
          </p:cNvSpPr>
          <p:nvPr/>
        </p:nvSpPr>
        <p:spPr bwMode="auto">
          <a:xfrm flipV="1">
            <a:off x="502539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59" name="Line 100"/>
          <p:cNvSpPr>
            <a:spLocks noChangeShapeType="1"/>
          </p:cNvSpPr>
          <p:nvPr/>
        </p:nvSpPr>
        <p:spPr bwMode="auto">
          <a:xfrm flipV="1">
            <a:off x="50320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0" name="Line 101"/>
          <p:cNvSpPr>
            <a:spLocks noChangeShapeType="1"/>
          </p:cNvSpPr>
          <p:nvPr/>
        </p:nvSpPr>
        <p:spPr bwMode="auto">
          <a:xfrm flipV="1">
            <a:off x="50463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1" name="Line 102"/>
          <p:cNvSpPr>
            <a:spLocks noChangeShapeType="1"/>
          </p:cNvSpPr>
          <p:nvPr/>
        </p:nvSpPr>
        <p:spPr bwMode="auto">
          <a:xfrm flipV="1">
            <a:off x="50530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2" name="Line 103"/>
          <p:cNvSpPr>
            <a:spLocks noChangeShapeType="1"/>
          </p:cNvSpPr>
          <p:nvPr/>
        </p:nvSpPr>
        <p:spPr bwMode="auto">
          <a:xfrm flipV="1">
            <a:off x="50596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3" name="Line 104"/>
          <p:cNvSpPr>
            <a:spLocks noChangeShapeType="1"/>
          </p:cNvSpPr>
          <p:nvPr/>
        </p:nvSpPr>
        <p:spPr bwMode="auto">
          <a:xfrm flipV="1">
            <a:off x="506634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4" name="Line 105"/>
          <p:cNvSpPr>
            <a:spLocks noChangeShapeType="1"/>
          </p:cNvSpPr>
          <p:nvPr/>
        </p:nvSpPr>
        <p:spPr bwMode="auto">
          <a:xfrm flipV="1">
            <a:off x="50796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5" name="Line 106"/>
          <p:cNvSpPr>
            <a:spLocks noChangeShapeType="1"/>
          </p:cNvSpPr>
          <p:nvPr/>
        </p:nvSpPr>
        <p:spPr bwMode="auto">
          <a:xfrm flipV="1">
            <a:off x="50939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6" name="Line 107"/>
          <p:cNvSpPr>
            <a:spLocks noChangeShapeType="1"/>
          </p:cNvSpPr>
          <p:nvPr/>
        </p:nvSpPr>
        <p:spPr bwMode="auto">
          <a:xfrm flipV="1">
            <a:off x="51006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7" name="Line 108"/>
          <p:cNvSpPr>
            <a:spLocks noChangeShapeType="1"/>
          </p:cNvSpPr>
          <p:nvPr/>
        </p:nvSpPr>
        <p:spPr bwMode="auto">
          <a:xfrm flipV="1">
            <a:off x="51082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8" name="Line 109"/>
          <p:cNvSpPr>
            <a:spLocks noChangeShapeType="1"/>
          </p:cNvSpPr>
          <p:nvPr/>
        </p:nvSpPr>
        <p:spPr bwMode="auto">
          <a:xfrm flipV="1">
            <a:off x="51149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69" name="Line 110"/>
          <p:cNvSpPr>
            <a:spLocks noChangeShapeType="1"/>
          </p:cNvSpPr>
          <p:nvPr/>
        </p:nvSpPr>
        <p:spPr bwMode="auto">
          <a:xfrm flipV="1">
            <a:off x="512826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0" name="Line 111"/>
          <p:cNvSpPr>
            <a:spLocks noChangeShapeType="1"/>
          </p:cNvSpPr>
          <p:nvPr/>
        </p:nvSpPr>
        <p:spPr bwMode="auto">
          <a:xfrm flipV="1">
            <a:off x="513492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1" name="Line 112"/>
          <p:cNvSpPr>
            <a:spLocks noChangeShapeType="1"/>
          </p:cNvSpPr>
          <p:nvPr/>
        </p:nvSpPr>
        <p:spPr bwMode="auto">
          <a:xfrm flipV="1">
            <a:off x="51415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2" name="Line 113"/>
          <p:cNvSpPr>
            <a:spLocks noChangeShapeType="1"/>
          </p:cNvSpPr>
          <p:nvPr/>
        </p:nvSpPr>
        <p:spPr bwMode="auto">
          <a:xfrm flipV="1">
            <a:off x="51482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3" name="Line 114"/>
          <p:cNvSpPr>
            <a:spLocks noChangeShapeType="1"/>
          </p:cNvSpPr>
          <p:nvPr/>
        </p:nvSpPr>
        <p:spPr bwMode="auto">
          <a:xfrm flipV="1">
            <a:off x="51558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4" name="Line 115"/>
          <p:cNvSpPr>
            <a:spLocks noChangeShapeType="1"/>
          </p:cNvSpPr>
          <p:nvPr/>
        </p:nvSpPr>
        <p:spPr bwMode="auto">
          <a:xfrm flipV="1">
            <a:off x="516159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5" name="Line 116"/>
          <p:cNvSpPr>
            <a:spLocks noChangeShapeType="1"/>
          </p:cNvSpPr>
          <p:nvPr/>
        </p:nvSpPr>
        <p:spPr bwMode="auto">
          <a:xfrm flipV="1">
            <a:off x="51682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6" name="Line 117"/>
          <p:cNvSpPr>
            <a:spLocks noChangeShapeType="1"/>
          </p:cNvSpPr>
          <p:nvPr/>
        </p:nvSpPr>
        <p:spPr bwMode="auto">
          <a:xfrm flipV="1">
            <a:off x="51749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7" name="Line 118"/>
          <p:cNvSpPr>
            <a:spLocks noChangeShapeType="1"/>
          </p:cNvSpPr>
          <p:nvPr/>
        </p:nvSpPr>
        <p:spPr bwMode="auto">
          <a:xfrm flipV="1">
            <a:off x="51835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8" name="Line 119"/>
          <p:cNvSpPr>
            <a:spLocks noChangeShapeType="1"/>
          </p:cNvSpPr>
          <p:nvPr/>
        </p:nvSpPr>
        <p:spPr bwMode="auto">
          <a:xfrm flipV="1">
            <a:off x="519017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79" name="Line 120"/>
          <p:cNvSpPr>
            <a:spLocks noChangeShapeType="1"/>
          </p:cNvSpPr>
          <p:nvPr/>
        </p:nvSpPr>
        <p:spPr bwMode="auto">
          <a:xfrm flipV="1">
            <a:off x="519684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0" name="Line 121"/>
          <p:cNvSpPr>
            <a:spLocks noChangeShapeType="1"/>
          </p:cNvSpPr>
          <p:nvPr/>
        </p:nvSpPr>
        <p:spPr bwMode="auto">
          <a:xfrm flipV="1">
            <a:off x="520350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1" name="Line 122"/>
          <p:cNvSpPr>
            <a:spLocks noChangeShapeType="1"/>
          </p:cNvSpPr>
          <p:nvPr/>
        </p:nvSpPr>
        <p:spPr bwMode="auto">
          <a:xfrm flipV="1">
            <a:off x="5210175" y="2566670"/>
            <a:ext cx="0" cy="3048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2" name="Line 123"/>
          <p:cNvSpPr>
            <a:spLocks noChangeShapeType="1"/>
          </p:cNvSpPr>
          <p:nvPr/>
        </p:nvSpPr>
        <p:spPr bwMode="auto">
          <a:xfrm flipV="1">
            <a:off x="52168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3" name="Line 124"/>
          <p:cNvSpPr>
            <a:spLocks noChangeShapeType="1"/>
          </p:cNvSpPr>
          <p:nvPr/>
        </p:nvSpPr>
        <p:spPr bwMode="auto">
          <a:xfrm flipV="1">
            <a:off x="52244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4" name="Line 125"/>
          <p:cNvSpPr>
            <a:spLocks noChangeShapeType="1"/>
          </p:cNvSpPr>
          <p:nvPr/>
        </p:nvSpPr>
        <p:spPr bwMode="auto">
          <a:xfrm flipV="1">
            <a:off x="52301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5" name="Line 126"/>
          <p:cNvSpPr>
            <a:spLocks noChangeShapeType="1"/>
          </p:cNvSpPr>
          <p:nvPr/>
        </p:nvSpPr>
        <p:spPr bwMode="auto">
          <a:xfrm flipV="1">
            <a:off x="52435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6" name="Line 127"/>
          <p:cNvSpPr>
            <a:spLocks noChangeShapeType="1"/>
          </p:cNvSpPr>
          <p:nvPr/>
        </p:nvSpPr>
        <p:spPr bwMode="auto">
          <a:xfrm flipV="1">
            <a:off x="52511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7" name="Line 128"/>
          <p:cNvSpPr>
            <a:spLocks noChangeShapeType="1"/>
          </p:cNvSpPr>
          <p:nvPr/>
        </p:nvSpPr>
        <p:spPr bwMode="auto">
          <a:xfrm flipV="1">
            <a:off x="5258753" y="2560955"/>
            <a:ext cx="0" cy="3619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8" name="Line 129"/>
          <p:cNvSpPr>
            <a:spLocks noChangeShapeType="1"/>
          </p:cNvSpPr>
          <p:nvPr/>
        </p:nvSpPr>
        <p:spPr bwMode="auto">
          <a:xfrm flipV="1">
            <a:off x="52644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89" name="Line 130"/>
          <p:cNvSpPr>
            <a:spLocks noChangeShapeType="1"/>
          </p:cNvSpPr>
          <p:nvPr/>
        </p:nvSpPr>
        <p:spPr bwMode="auto">
          <a:xfrm flipV="1">
            <a:off x="5271135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0" name="Line 131"/>
          <p:cNvSpPr>
            <a:spLocks noChangeShapeType="1"/>
          </p:cNvSpPr>
          <p:nvPr/>
        </p:nvSpPr>
        <p:spPr bwMode="auto">
          <a:xfrm flipV="1">
            <a:off x="5278755" y="2408555"/>
            <a:ext cx="0" cy="18859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1" name="Line 132"/>
          <p:cNvSpPr>
            <a:spLocks noChangeShapeType="1"/>
          </p:cNvSpPr>
          <p:nvPr/>
        </p:nvSpPr>
        <p:spPr bwMode="auto">
          <a:xfrm flipV="1">
            <a:off x="5285423" y="2549525"/>
            <a:ext cx="0" cy="476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2" name="Line 133"/>
          <p:cNvSpPr>
            <a:spLocks noChangeShapeType="1"/>
          </p:cNvSpPr>
          <p:nvPr/>
        </p:nvSpPr>
        <p:spPr bwMode="auto">
          <a:xfrm flipV="1">
            <a:off x="52930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3" name="Line 134"/>
          <p:cNvSpPr>
            <a:spLocks noChangeShapeType="1"/>
          </p:cNvSpPr>
          <p:nvPr/>
        </p:nvSpPr>
        <p:spPr bwMode="auto">
          <a:xfrm flipV="1">
            <a:off x="52987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4" name="Line 135"/>
          <p:cNvSpPr>
            <a:spLocks noChangeShapeType="1"/>
          </p:cNvSpPr>
          <p:nvPr/>
        </p:nvSpPr>
        <p:spPr bwMode="auto">
          <a:xfrm flipV="1">
            <a:off x="53054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5" name="Line 136"/>
          <p:cNvSpPr>
            <a:spLocks noChangeShapeType="1"/>
          </p:cNvSpPr>
          <p:nvPr/>
        </p:nvSpPr>
        <p:spPr bwMode="auto">
          <a:xfrm flipV="1">
            <a:off x="53130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6" name="Line 137"/>
          <p:cNvSpPr>
            <a:spLocks noChangeShapeType="1"/>
          </p:cNvSpPr>
          <p:nvPr/>
        </p:nvSpPr>
        <p:spPr bwMode="auto">
          <a:xfrm flipV="1">
            <a:off x="53197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7" name="Line 138"/>
          <p:cNvSpPr>
            <a:spLocks noChangeShapeType="1"/>
          </p:cNvSpPr>
          <p:nvPr/>
        </p:nvSpPr>
        <p:spPr bwMode="auto">
          <a:xfrm flipV="1">
            <a:off x="5327333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8" name="Line 139"/>
          <p:cNvSpPr>
            <a:spLocks noChangeShapeType="1"/>
          </p:cNvSpPr>
          <p:nvPr/>
        </p:nvSpPr>
        <p:spPr bwMode="auto">
          <a:xfrm flipV="1">
            <a:off x="5333048" y="2555240"/>
            <a:ext cx="0" cy="4191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199" name="Line 140"/>
          <p:cNvSpPr>
            <a:spLocks noChangeShapeType="1"/>
          </p:cNvSpPr>
          <p:nvPr/>
        </p:nvSpPr>
        <p:spPr bwMode="auto">
          <a:xfrm flipV="1">
            <a:off x="5339715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0" name="Line 141"/>
          <p:cNvSpPr>
            <a:spLocks noChangeShapeType="1"/>
          </p:cNvSpPr>
          <p:nvPr/>
        </p:nvSpPr>
        <p:spPr bwMode="auto">
          <a:xfrm flipV="1">
            <a:off x="535305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1" name="Line 142"/>
          <p:cNvSpPr>
            <a:spLocks noChangeShapeType="1"/>
          </p:cNvSpPr>
          <p:nvPr/>
        </p:nvSpPr>
        <p:spPr bwMode="auto">
          <a:xfrm flipV="1">
            <a:off x="53597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2" name="Line 143"/>
          <p:cNvSpPr>
            <a:spLocks noChangeShapeType="1"/>
          </p:cNvSpPr>
          <p:nvPr/>
        </p:nvSpPr>
        <p:spPr bwMode="auto">
          <a:xfrm flipV="1">
            <a:off x="536638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3" name="Line 144"/>
          <p:cNvSpPr>
            <a:spLocks noChangeShapeType="1"/>
          </p:cNvSpPr>
          <p:nvPr/>
        </p:nvSpPr>
        <p:spPr bwMode="auto">
          <a:xfrm flipV="1">
            <a:off x="53740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4" name="Line 145"/>
          <p:cNvSpPr>
            <a:spLocks noChangeShapeType="1"/>
          </p:cNvSpPr>
          <p:nvPr/>
        </p:nvSpPr>
        <p:spPr bwMode="auto">
          <a:xfrm flipV="1">
            <a:off x="538162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5" name="Line 146"/>
          <p:cNvSpPr>
            <a:spLocks noChangeShapeType="1"/>
          </p:cNvSpPr>
          <p:nvPr/>
        </p:nvSpPr>
        <p:spPr bwMode="auto">
          <a:xfrm flipV="1">
            <a:off x="53882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6" name="Line 147"/>
          <p:cNvSpPr>
            <a:spLocks noChangeShapeType="1"/>
          </p:cNvSpPr>
          <p:nvPr/>
        </p:nvSpPr>
        <p:spPr bwMode="auto">
          <a:xfrm flipV="1">
            <a:off x="5395913" y="2549525"/>
            <a:ext cx="0" cy="47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7" name="Line 148"/>
          <p:cNvSpPr>
            <a:spLocks noChangeShapeType="1"/>
          </p:cNvSpPr>
          <p:nvPr/>
        </p:nvSpPr>
        <p:spPr bwMode="auto">
          <a:xfrm flipV="1">
            <a:off x="5401628" y="2284730"/>
            <a:ext cx="0" cy="31242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8" name="Line 149"/>
          <p:cNvSpPr>
            <a:spLocks noChangeShapeType="1"/>
          </p:cNvSpPr>
          <p:nvPr/>
        </p:nvSpPr>
        <p:spPr bwMode="auto">
          <a:xfrm flipV="1">
            <a:off x="5408295" y="2538095"/>
            <a:ext cx="0" cy="5905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09" name="Line 150"/>
          <p:cNvSpPr>
            <a:spLocks noChangeShapeType="1"/>
          </p:cNvSpPr>
          <p:nvPr/>
        </p:nvSpPr>
        <p:spPr bwMode="auto">
          <a:xfrm flipV="1">
            <a:off x="541496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0" name="Line 151"/>
          <p:cNvSpPr>
            <a:spLocks noChangeShapeType="1"/>
          </p:cNvSpPr>
          <p:nvPr/>
        </p:nvSpPr>
        <p:spPr bwMode="auto">
          <a:xfrm flipV="1">
            <a:off x="542163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1" name="Line 152"/>
          <p:cNvSpPr>
            <a:spLocks noChangeShapeType="1"/>
          </p:cNvSpPr>
          <p:nvPr/>
        </p:nvSpPr>
        <p:spPr bwMode="auto">
          <a:xfrm flipV="1">
            <a:off x="542829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2" name="Line 153"/>
          <p:cNvSpPr>
            <a:spLocks noChangeShapeType="1"/>
          </p:cNvSpPr>
          <p:nvPr/>
        </p:nvSpPr>
        <p:spPr bwMode="auto">
          <a:xfrm flipV="1">
            <a:off x="54349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3" name="Line 154"/>
          <p:cNvSpPr>
            <a:spLocks noChangeShapeType="1"/>
          </p:cNvSpPr>
          <p:nvPr/>
        </p:nvSpPr>
        <p:spPr bwMode="auto">
          <a:xfrm flipV="1">
            <a:off x="54416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4" name="Line 155"/>
          <p:cNvSpPr>
            <a:spLocks noChangeShapeType="1"/>
          </p:cNvSpPr>
          <p:nvPr/>
        </p:nvSpPr>
        <p:spPr bwMode="auto">
          <a:xfrm flipV="1">
            <a:off x="545592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5" name="Line 156"/>
          <p:cNvSpPr>
            <a:spLocks noChangeShapeType="1"/>
          </p:cNvSpPr>
          <p:nvPr/>
        </p:nvSpPr>
        <p:spPr bwMode="auto">
          <a:xfrm flipV="1">
            <a:off x="54644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6" name="Line 157"/>
          <p:cNvSpPr>
            <a:spLocks noChangeShapeType="1"/>
          </p:cNvSpPr>
          <p:nvPr/>
        </p:nvSpPr>
        <p:spPr bwMode="auto">
          <a:xfrm flipV="1">
            <a:off x="547020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7" name="Line 158"/>
          <p:cNvSpPr>
            <a:spLocks noChangeShapeType="1"/>
          </p:cNvSpPr>
          <p:nvPr/>
        </p:nvSpPr>
        <p:spPr bwMode="auto">
          <a:xfrm flipV="1">
            <a:off x="54768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8" name="Line 159"/>
          <p:cNvSpPr>
            <a:spLocks noChangeShapeType="1"/>
          </p:cNvSpPr>
          <p:nvPr/>
        </p:nvSpPr>
        <p:spPr bwMode="auto">
          <a:xfrm flipV="1">
            <a:off x="54835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19" name="Line 160"/>
          <p:cNvSpPr>
            <a:spLocks noChangeShapeType="1"/>
          </p:cNvSpPr>
          <p:nvPr/>
        </p:nvSpPr>
        <p:spPr bwMode="auto">
          <a:xfrm flipV="1">
            <a:off x="54968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0" name="Line 161"/>
          <p:cNvSpPr>
            <a:spLocks noChangeShapeType="1"/>
          </p:cNvSpPr>
          <p:nvPr/>
        </p:nvSpPr>
        <p:spPr bwMode="auto">
          <a:xfrm flipV="1">
            <a:off x="55035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1" name="Line 162"/>
          <p:cNvSpPr>
            <a:spLocks noChangeShapeType="1"/>
          </p:cNvSpPr>
          <p:nvPr/>
        </p:nvSpPr>
        <p:spPr bwMode="auto">
          <a:xfrm flipV="1">
            <a:off x="55102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2" name="Line 163"/>
          <p:cNvSpPr>
            <a:spLocks noChangeShapeType="1"/>
          </p:cNvSpPr>
          <p:nvPr/>
        </p:nvSpPr>
        <p:spPr bwMode="auto">
          <a:xfrm flipV="1">
            <a:off x="55178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3" name="Line 164"/>
          <p:cNvSpPr>
            <a:spLocks noChangeShapeType="1"/>
          </p:cNvSpPr>
          <p:nvPr/>
        </p:nvSpPr>
        <p:spPr bwMode="auto">
          <a:xfrm flipV="1">
            <a:off x="55245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4" name="Line 165"/>
          <p:cNvSpPr>
            <a:spLocks noChangeShapeType="1"/>
          </p:cNvSpPr>
          <p:nvPr/>
        </p:nvSpPr>
        <p:spPr bwMode="auto">
          <a:xfrm flipV="1">
            <a:off x="55311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5" name="Line 166"/>
          <p:cNvSpPr>
            <a:spLocks noChangeShapeType="1"/>
          </p:cNvSpPr>
          <p:nvPr/>
        </p:nvSpPr>
        <p:spPr bwMode="auto">
          <a:xfrm flipV="1">
            <a:off x="5544503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6" name="Line 167"/>
          <p:cNvSpPr>
            <a:spLocks noChangeShapeType="1"/>
          </p:cNvSpPr>
          <p:nvPr/>
        </p:nvSpPr>
        <p:spPr bwMode="auto">
          <a:xfrm flipV="1">
            <a:off x="55511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7" name="Line 168"/>
          <p:cNvSpPr>
            <a:spLocks noChangeShapeType="1"/>
          </p:cNvSpPr>
          <p:nvPr/>
        </p:nvSpPr>
        <p:spPr bwMode="auto">
          <a:xfrm flipV="1">
            <a:off x="55587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8" name="Line 169"/>
          <p:cNvSpPr>
            <a:spLocks noChangeShapeType="1"/>
          </p:cNvSpPr>
          <p:nvPr/>
        </p:nvSpPr>
        <p:spPr bwMode="auto">
          <a:xfrm flipV="1">
            <a:off x="557212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29" name="Line 170"/>
          <p:cNvSpPr>
            <a:spLocks noChangeShapeType="1"/>
          </p:cNvSpPr>
          <p:nvPr/>
        </p:nvSpPr>
        <p:spPr bwMode="auto">
          <a:xfrm flipV="1">
            <a:off x="5586413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0" name="Line 171"/>
          <p:cNvSpPr>
            <a:spLocks noChangeShapeType="1"/>
          </p:cNvSpPr>
          <p:nvPr/>
        </p:nvSpPr>
        <p:spPr bwMode="auto">
          <a:xfrm flipV="1">
            <a:off x="55930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1" name="Line 172"/>
          <p:cNvSpPr>
            <a:spLocks noChangeShapeType="1"/>
          </p:cNvSpPr>
          <p:nvPr/>
        </p:nvSpPr>
        <p:spPr bwMode="auto">
          <a:xfrm flipV="1">
            <a:off x="559974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2" name="Line 173"/>
          <p:cNvSpPr>
            <a:spLocks noChangeShapeType="1"/>
          </p:cNvSpPr>
          <p:nvPr/>
        </p:nvSpPr>
        <p:spPr bwMode="auto">
          <a:xfrm flipV="1">
            <a:off x="560641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3" name="Line 174"/>
          <p:cNvSpPr>
            <a:spLocks noChangeShapeType="1"/>
          </p:cNvSpPr>
          <p:nvPr/>
        </p:nvSpPr>
        <p:spPr bwMode="auto">
          <a:xfrm flipV="1">
            <a:off x="56130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4" name="Line 175"/>
          <p:cNvSpPr>
            <a:spLocks noChangeShapeType="1"/>
          </p:cNvSpPr>
          <p:nvPr/>
        </p:nvSpPr>
        <p:spPr bwMode="auto">
          <a:xfrm flipV="1">
            <a:off x="561975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5" name="Line 176"/>
          <p:cNvSpPr>
            <a:spLocks noChangeShapeType="1"/>
          </p:cNvSpPr>
          <p:nvPr/>
        </p:nvSpPr>
        <p:spPr bwMode="auto">
          <a:xfrm flipV="1">
            <a:off x="562737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6" name="Line 177"/>
          <p:cNvSpPr>
            <a:spLocks noChangeShapeType="1"/>
          </p:cNvSpPr>
          <p:nvPr/>
        </p:nvSpPr>
        <p:spPr bwMode="auto">
          <a:xfrm flipV="1">
            <a:off x="563308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7" name="Line 178"/>
          <p:cNvSpPr>
            <a:spLocks noChangeShapeType="1"/>
          </p:cNvSpPr>
          <p:nvPr/>
        </p:nvSpPr>
        <p:spPr bwMode="auto">
          <a:xfrm flipV="1">
            <a:off x="563975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8" name="Line 179"/>
          <p:cNvSpPr>
            <a:spLocks noChangeShapeType="1"/>
          </p:cNvSpPr>
          <p:nvPr/>
        </p:nvSpPr>
        <p:spPr bwMode="auto">
          <a:xfrm flipV="1">
            <a:off x="56549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39" name="Line 180"/>
          <p:cNvSpPr>
            <a:spLocks noChangeShapeType="1"/>
          </p:cNvSpPr>
          <p:nvPr/>
        </p:nvSpPr>
        <p:spPr bwMode="auto">
          <a:xfrm flipV="1">
            <a:off x="566832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0" name="Line 181"/>
          <p:cNvSpPr>
            <a:spLocks noChangeShapeType="1"/>
          </p:cNvSpPr>
          <p:nvPr/>
        </p:nvSpPr>
        <p:spPr bwMode="auto">
          <a:xfrm flipV="1">
            <a:off x="56749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1" name="Line 182"/>
          <p:cNvSpPr>
            <a:spLocks noChangeShapeType="1"/>
          </p:cNvSpPr>
          <p:nvPr/>
        </p:nvSpPr>
        <p:spPr bwMode="auto">
          <a:xfrm flipV="1">
            <a:off x="56816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2" name="Line 183"/>
          <p:cNvSpPr>
            <a:spLocks noChangeShapeType="1"/>
          </p:cNvSpPr>
          <p:nvPr/>
        </p:nvSpPr>
        <p:spPr bwMode="auto">
          <a:xfrm flipV="1">
            <a:off x="5688330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3" name="Line 184"/>
          <p:cNvSpPr>
            <a:spLocks noChangeShapeType="1"/>
          </p:cNvSpPr>
          <p:nvPr/>
        </p:nvSpPr>
        <p:spPr bwMode="auto">
          <a:xfrm flipV="1">
            <a:off x="569595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4" name="Line 185"/>
          <p:cNvSpPr>
            <a:spLocks noChangeShapeType="1"/>
          </p:cNvSpPr>
          <p:nvPr/>
        </p:nvSpPr>
        <p:spPr bwMode="auto">
          <a:xfrm flipV="1">
            <a:off x="57016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5" name="Line 186"/>
          <p:cNvSpPr>
            <a:spLocks noChangeShapeType="1"/>
          </p:cNvSpPr>
          <p:nvPr/>
        </p:nvSpPr>
        <p:spPr bwMode="auto">
          <a:xfrm flipV="1">
            <a:off x="57083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6" name="Line 187"/>
          <p:cNvSpPr>
            <a:spLocks noChangeShapeType="1"/>
          </p:cNvSpPr>
          <p:nvPr/>
        </p:nvSpPr>
        <p:spPr bwMode="auto">
          <a:xfrm flipV="1">
            <a:off x="57150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7" name="Line 188"/>
          <p:cNvSpPr>
            <a:spLocks noChangeShapeType="1"/>
          </p:cNvSpPr>
          <p:nvPr/>
        </p:nvSpPr>
        <p:spPr bwMode="auto">
          <a:xfrm flipV="1">
            <a:off x="57216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8" name="Line 189"/>
          <p:cNvSpPr>
            <a:spLocks noChangeShapeType="1"/>
          </p:cNvSpPr>
          <p:nvPr/>
        </p:nvSpPr>
        <p:spPr bwMode="auto">
          <a:xfrm flipV="1">
            <a:off x="573024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49" name="Line 190"/>
          <p:cNvSpPr>
            <a:spLocks noChangeShapeType="1"/>
          </p:cNvSpPr>
          <p:nvPr/>
        </p:nvSpPr>
        <p:spPr bwMode="auto">
          <a:xfrm flipV="1">
            <a:off x="57359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0" name="Line 191"/>
          <p:cNvSpPr>
            <a:spLocks noChangeShapeType="1"/>
          </p:cNvSpPr>
          <p:nvPr/>
        </p:nvSpPr>
        <p:spPr bwMode="auto">
          <a:xfrm flipV="1">
            <a:off x="575024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1" name="Line 192"/>
          <p:cNvSpPr>
            <a:spLocks noChangeShapeType="1"/>
          </p:cNvSpPr>
          <p:nvPr/>
        </p:nvSpPr>
        <p:spPr bwMode="auto">
          <a:xfrm flipV="1">
            <a:off x="575691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2" name="Line 193"/>
          <p:cNvSpPr>
            <a:spLocks noChangeShapeType="1"/>
          </p:cNvSpPr>
          <p:nvPr/>
        </p:nvSpPr>
        <p:spPr bwMode="auto">
          <a:xfrm flipV="1">
            <a:off x="5764530" y="2546667"/>
            <a:ext cx="0" cy="5048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3" name="Line 194"/>
          <p:cNvSpPr>
            <a:spLocks noChangeShapeType="1"/>
          </p:cNvSpPr>
          <p:nvPr/>
        </p:nvSpPr>
        <p:spPr bwMode="auto">
          <a:xfrm flipV="1">
            <a:off x="5770245" y="2573337"/>
            <a:ext cx="0" cy="238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4" name="Line 195"/>
          <p:cNvSpPr>
            <a:spLocks noChangeShapeType="1"/>
          </p:cNvSpPr>
          <p:nvPr/>
        </p:nvSpPr>
        <p:spPr bwMode="auto">
          <a:xfrm flipV="1">
            <a:off x="57835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5" name="Line 196"/>
          <p:cNvSpPr>
            <a:spLocks noChangeShapeType="1"/>
          </p:cNvSpPr>
          <p:nvPr/>
        </p:nvSpPr>
        <p:spPr bwMode="auto">
          <a:xfrm flipV="1">
            <a:off x="57912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6" name="Line 197"/>
          <p:cNvSpPr>
            <a:spLocks noChangeShapeType="1"/>
          </p:cNvSpPr>
          <p:nvPr/>
        </p:nvSpPr>
        <p:spPr bwMode="auto">
          <a:xfrm flipV="1">
            <a:off x="579882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7" name="Line 198"/>
          <p:cNvSpPr>
            <a:spLocks noChangeShapeType="1"/>
          </p:cNvSpPr>
          <p:nvPr/>
        </p:nvSpPr>
        <p:spPr bwMode="auto">
          <a:xfrm flipV="1">
            <a:off x="58045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8" name="Line 199"/>
          <p:cNvSpPr>
            <a:spLocks noChangeShapeType="1"/>
          </p:cNvSpPr>
          <p:nvPr/>
        </p:nvSpPr>
        <p:spPr bwMode="auto">
          <a:xfrm flipV="1">
            <a:off x="581120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59" name="Line 200"/>
          <p:cNvSpPr>
            <a:spLocks noChangeShapeType="1"/>
          </p:cNvSpPr>
          <p:nvPr/>
        </p:nvSpPr>
        <p:spPr bwMode="auto">
          <a:xfrm flipV="1">
            <a:off x="58178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0" name="Line 201"/>
          <p:cNvSpPr>
            <a:spLocks noChangeShapeType="1"/>
          </p:cNvSpPr>
          <p:nvPr/>
        </p:nvSpPr>
        <p:spPr bwMode="auto">
          <a:xfrm flipV="1">
            <a:off x="582453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1" name="Line 202"/>
          <p:cNvSpPr>
            <a:spLocks noChangeShapeType="1"/>
          </p:cNvSpPr>
          <p:nvPr/>
        </p:nvSpPr>
        <p:spPr bwMode="auto">
          <a:xfrm flipV="1">
            <a:off x="5831205" y="2479040"/>
            <a:ext cx="0" cy="1181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2" name="Line 203"/>
          <p:cNvSpPr>
            <a:spLocks noChangeShapeType="1"/>
          </p:cNvSpPr>
          <p:nvPr/>
        </p:nvSpPr>
        <p:spPr bwMode="auto">
          <a:xfrm flipV="1">
            <a:off x="5838825" y="2531427"/>
            <a:ext cx="0" cy="6572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3" name="Line 204"/>
          <p:cNvSpPr>
            <a:spLocks noChangeShapeType="1"/>
          </p:cNvSpPr>
          <p:nvPr/>
        </p:nvSpPr>
        <p:spPr bwMode="auto">
          <a:xfrm flipV="1">
            <a:off x="58454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4" name="Line 205"/>
          <p:cNvSpPr>
            <a:spLocks noChangeShapeType="1"/>
          </p:cNvSpPr>
          <p:nvPr/>
        </p:nvSpPr>
        <p:spPr bwMode="auto">
          <a:xfrm flipV="1">
            <a:off x="585216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5" name="Line 206"/>
          <p:cNvSpPr>
            <a:spLocks noChangeShapeType="1"/>
          </p:cNvSpPr>
          <p:nvPr/>
        </p:nvSpPr>
        <p:spPr bwMode="auto">
          <a:xfrm flipV="1">
            <a:off x="5867400" y="2343785"/>
            <a:ext cx="0" cy="25336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6" name="Line 207"/>
          <p:cNvSpPr>
            <a:spLocks noChangeShapeType="1"/>
          </p:cNvSpPr>
          <p:nvPr/>
        </p:nvSpPr>
        <p:spPr bwMode="auto">
          <a:xfrm flipV="1">
            <a:off x="5873115" y="2549525"/>
            <a:ext cx="0" cy="47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7" name="Line 208"/>
          <p:cNvSpPr>
            <a:spLocks noChangeShapeType="1"/>
          </p:cNvSpPr>
          <p:nvPr/>
        </p:nvSpPr>
        <p:spPr bwMode="auto">
          <a:xfrm flipV="1">
            <a:off x="5886450" y="2519997"/>
            <a:ext cx="0" cy="7715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8" name="Line 209"/>
          <p:cNvSpPr>
            <a:spLocks noChangeShapeType="1"/>
          </p:cNvSpPr>
          <p:nvPr/>
        </p:nvSpPr>
        <p:spPr bwMode="auto">
          <a:xfrm flipV="1">
            <a:off x="5893118" y="2531427"/>
            <a:ext cx="0" cy="6572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69" name="Line 210"/>
          <p:cNvSpPr>
            <a:spLocks noChangeShapeType="1"/>
          </p:cNvSpPr>
          <p:nvPr/>
        </p:nvSpPr>
        <p:spPr bwMode="auto">
          <a:xfrm flipV="1">
            <a:off x="589978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0" name="Line 211"/>
          <p:cNvSpPr>
            <a:spLocks noChangeShapeType="1"/>
          </p:cNvSpPr>
          <p:nvPr/>
        </p:nvSpPr>
        <p:spPr bwMode="auto">
          <a:xfrm flipV="1">
            <a:off x="590645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1" name="Line 212"/>
          <p:cNvSpPr>
            <a:spLocks noChangeShapeType="1"/>
          </p:cNvSpPr>
          <p:nvPr/>
        </p:nvSpPr>
        <p:spPr bwMode="auto">
          <a:xfrm flipV="1">
            <a:off x="591312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2" name="Line 213"/>
          <p:cNvSpPr>
            <a:spLocks noChangeShapeType="1"/>
          </p:cNvSpPr>
          <p:nvPr/>
        </p:nvSpPr>
        <p:spPr bwMode="auto">
          <a:xfrm flipV="1">
            <a:off x="59197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3" name="Line 214"/>
          <p:cNvSpPr>
            <a:spLocks noChangeShapeType="1"/>
          </p:cNvSpPr>
          <p:nvPr/>
        </p:nvSpPr>
        <p:spPr bwMode="auto">
          <a:xfrm flipV="1">
            <a:off x="59274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4" name="Line 215"/>
          <p:cNvSpPr>
            <a:spLocks noChangeShapeType="1"/>
          </p:cNvSpPr>
          <p:nvPr/>
        </p:nvSpPr>
        <p:spPr bwMode="auto">
          <a:xfrm flipV="1">
            <a:off x="59416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5" name="Line 216"/>
          <p:cNvSpPr>
            <a:spLocks noChangeShapeType="1"/>
          </p:cNvSpPr>
          <p:nvPr/>
        </p:nvSpPr>
        <p:spPr bwMode="auto">
          <a:xfrm flipV="1">
            <a:off x="59483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6" name="Line 217"/>
          <p:cNvSpPr>
            <a:spLocks noChangeShapeType="1"/>
          </p:cNvSpPr>
          <p:nvPr/>
        </p:nvSpPr>
        <p:spPr bwMode="auto">
          <a:xfrm flipV="1">
            <a:off x="595503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7" name="Line 218"/>
          <p:cNvSpPr>
            <a:spLocks noChangeShapeType="1"/>
          </p:cNvSpPr>
          <p:nvPr/>
        </p:nvSpPr>
        <p:spPr bwMode="auto">
          <a:xfrm flipV="1">
            <a:off x="5961698" y="2432367"/>
            <a:ext cx="0" cy="16478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8" name="Line 219"/>
          <p:cNvSpPr>
            <a:spLocks noChangeShapeType="1"/>
          </p:cNvSpPr>
          <p:nvPr/>
        </p:nvSpPr>
        <p:spPr bwMode="auto">
          <a:xfrm flipV="1">
            <a:off x="5968365" y="2555240"/>
            <a:ext cx="0" cy="419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79" name="Line 220"/>
          <p:cNvSpPr>
            <a:spLocks noChangeShapeType="1"/>
          </p:cNvSpPr>
          <p:nvPr/>
        </p:nvSpPr>
        <p:spPr bwMode="auto">
          <a:xfrm flipV="1">
            <a:off x="59750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0" name="Line 221"/>
          <p:cNvSpPr>
            <a:spLocks noChangeShapeType="1"/>
          </p:cNvSpPr>
          <p:nvPr/>
        </p:nvSpPr>
        <p:spPr bwMode="auto">
          <a:xfrm flipV="1">
            <a:off x="59817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1" name="Line 222"/>
          <p:cNvSpPr>
            <a:spLocks noChangeShapeType="1"/>
          </p:cNvSpPr>
          <p:nvPr/>
        </p:nvSpPr>
        <p:spPr bwMode="auto">
          <a:xfrm flipV="1">
            <a:off x="5988368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2" name="Line 223"/>
          <p:cNvSpPr>
            <a:spLocks noChangeShapeType="1"/>
          </p:cNvSpPr>
          <p:nvPr/>
        </p:nvSpPr>
        <p:spPr bwMode="auto">
          <a:xfrm flipV="1">
            <a:off x="59959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3" name="Line 224"/>
          <p:cNvSpPr>
            <a:spLocks noChangeShapeType="1"/>
          </p:cNvSpPr>
          <p:nvPr/>
        </p:nvSpPr>
        <p:spPr bwMode="auto">
          <a:xfrm flipV="1">
            <a:off x="60026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4" name="Line 225"/>
          <p:cNvSpPr>
            <a:spLocks noChangeShapeType="1"/>
          </p:cNvSpPr>
          <p:nvPr/>
        </p:nvSpPr>
        <p:spPr bwMode="auto">
          <a:xfrm flipV="1">
            <a:off x="60093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5" name="Line 226"/>
          <p:cNvSpPr>
            <a:spLocks noChangeShapeType="1"/>
          </p:cNvSpPr>
          <p:nvPr/>
        </p:nvSpPr>
        <p:spPr bwMode="auto">
          <a:xfrm flipV="1">
            <a:off x="60159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6" name="Line 227"/>
          <p:cNvSpPr>
            <a:spLocks noChangeShapeType="1"/>
          </p:cNvSpPr>
          <p:nvPr/>
        </p:nvSpPr>
        <p:spPr bwMode="auto">
          <a:xfrm flipV="1">
            <a:off x="602265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7" name="Line 228"/>
          <p:cNvSpPr>
            <a:spLocks noChangeShapeType="1"/>
          </p:cNvSpPr>
          <p:nvPr/>
        </p:nvSpPr>
        <p:spPr bwMode="auto">
          <a:xfrm flipV="1">
            <a:off x="60302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8" name="Line 229"/>
          <p:cNvSpPr>
            <a:spLocks noChangeShapeType="1"/>
          </p:cNvSpPr>
          <p:nvPr/>
        </p:nvSpPr>
        <p:spPr bwMode="auto">
          <a:xfrm flipV="1">
            <a:off x="60369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89" name="Line 230"/>
          <p:cNvSpPr>
            <a:spLocks noChangeShapeType="1"/>
          </p:cNvSpPr>
          <p:nvPr/>
        </p:nvSpPr>
        <p:spPr bwMode="auto">
          <a:xfrm flipV="1">
            <a:off x="604361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0" name="Line 231"/>
          <p:cNvSpPr>
            <a:spLocks noChangeShapeType="1"/>
          </p:cNvSpPr>
          <p:nvPr/>
        </p:nvSpPr>
        <p:spPr bwMode="auto">
          <a:xfrm flipV="1">
            <a:off x="60502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1" name="Line 232"/>
          <p:cNvSpPr>
            <a:spLocks noChangeShapeType="1"/>
          </p:cNvSpPr>
          <p:nvPr/>
        </p:nvSpPr>
        <p:spPr bwMode="auto">
          <a:xfrm flipV="1">
            <a:off x="605694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2" name="Line 233"/>
          <p:cNvSpPr>
            <a:spLocks noChangeShapeType="1"/>
          </p:cNvSpPr>
          <p:nvPr/>
        </p:nvSpPr>
        <p:spPr bwMode="auto">
          <a:xfrm flipV="1">
            <a:off x="60645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3" name="Line 234"/>
          <p:cNvSpPr>
            <a:spLocks noChangeShapeType="1"/>
          </p:cNvSpPr>
          <p:nvPr/>
        </p:nvSpPr>
        <p:spPr bwMode="auto">
          <a:xfrm flipV="1">
            <a:off x="60712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4" name="Line 235"/>
          <p:cNvSpPr>
            <a:spLocks noChangeShapeType="1"/>
          </p:cNvSpPr>
          <p:nvPr/>
        </p:nvSpPr>
        <p:spPr bwMode="auto">
          <a:xfrm flipV="1">
            <a:off x="6077903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5" name="Line 236"/>
          <p:cNvSpPr>
            <a:spLocks noChangeShapeType="1"/>
          </p:cNvSpPr>
          <p:nvPr/>
        </p:nvSpPr>
        <p:spPr bwMode="auto">
          <a:xfrm flipV="1">
            <a:off x="608457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6" name="Line 237"/>
          <p:cNvSpPr>
            <a:spLocks noChangeShapeType="1"/>
          </p:cNvSpPr>
          <p:nvPr/>
        </p:nvSpPr>
        <p:spPr bwMode="auto">
          <a:xfrm flipV="1">
            <a:off x="6098858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7" name="Line 238"/>
          <p:cNvSpPr>
            <a:spLocks noChangeShapeType="1"/>
          </p:cNvSpPr>
          <p:nvPr/>
        </p:nvSpPr>
        <p:spPr bwMode="auto">
          <a:xfrm flipV="1">
            <a:off x="6104573" y="2549525"/>
            <a:ext cx="0" cy="47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8" name="Line 239"/>
          <p:cNvSpPr>
            <a:spLocks noChangeShapeType="1"/>
          </p:cNvSpPr>
          <p:nvPr/>
        </p:nvSpPr>
        <p:spPr bwMode="auto">
          <a:xfrm flipV="1">
            <a:off x="611124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299" name="Line 240"/>
          <p:cNvSpPr>
            <a:spLocks noChangeShapeType="1"/>
          </p:cNvSpPr>
          <p:nvPr/>
        </p:nvSpPr>
        <p:spPr bwMode="auto">
          <a:xfrm flipV="1">
            <a:off x="611790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0" name="Line 241"/>
          <p:cNvSpPr>
            <a:spLocks noChangeShapeType="1"/>
          </p:cNvSpPr>
          <p:nvPr/>
        </p:nvSpPr>
        <p:spPr bwMode="auto">
          <a:xfrm flipV="1">
            <a:off x="612552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1" name="Line 242"/>
          <p:cNvSpPr>
            <a:spLocks noChangeShapeType="1"/>
          </p:cNvSpPr>
          <p:nvPr/>
        </p:nvSpPr>
        <p:spPr bwMode="auto">
          <a:xfrm flipV="1">
            <a:off x="613314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2" name="Line 243"/>
          <p:cNvSpPr>
            <a:spLocks noChangeShapeType="1"/>
          </p:cNvSpPr>
          <p:nvPr/>
        </p:nvSpPr>
        <p:spPr bwMode="auto">
          <a:xfrm flipV="1">
            <a:off x="6139815" y="2484755"/>
            <a:ext cx="0" cy="11239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3" name="Line 244"/>
          <p:cNvSpPr>
            <a:spLocks noChangeShapeType="1"/>
          </p:cNvSpPr>
          <p:nvPr/>
        </p:nvSpPr>
        <p:spPr bwMode="auto">
          <a:xfrm flipV="1">
            <a:off x="6146483" y="2566670"/>
            <a:ext cx="0" cy="3048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4" name="Line 245"/>
          <p:cNvSpPr>
            <a:spLocks noChangeShapeType="1"/>
          </p:cNvSpPr>
          <p:nvPr/>
        </p:nvSpPr>
        <p:spPr bwMode="auto">
          <a:xfrm flipV="1">
            <a:off x="6153150" y="2490470"/>
            <a:ext cx="0" cy="10668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5" name="Line 246"/>
          <p:cNvSpPr>
            <a:spLocks noChangeShapeType="1"/>
          </p:cNvSpPr>
          <p:nvPr/>
        </p:nvSpPr>
        <p:spPr bwMode="auto">
          <a:xfrm flipV="1">
            <a:off x="61598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6" name="Line 247"/>
          <p:cNvSpPr>
            <a:spLocks noChangeShapeType="1"/>
          </p:cNvSpPr>
          <p:nvPr/>
        </p:nvSpPr>
        <p:spPr bwMode="auto">
          <a:xfrm flipV="1">
            <a:off x="61674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7" name="Line 248"/>
          <p:cNvSpPr>
            <a:spLocks noChangeShapeType="1"/>
          </p:cNvSpPr>
          <p:nvPr/>
        </p:nvSpPr>
        <p:spPr bwMode="auto">
          <a:xfrm flipV="1">
            <a:off x="617315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8" name="Line 249"/>
          <p:cNvSpPr>
            <a:spLocks noChangeShapeType="1"/>
          </p:cNvSpPr>
          <p:nvPr/>
        </p:nvSpPr>
        <p:spPr bwMode="auto">
          <a:xfrm flipV="1">
            <a:off x="6179820" y="1700847"/>
            <a:ext cx="0" cy="896303"/>
          </a:xfrm>
          <a:prstGeom prst="line">
            <a:avLst/>
          </a:prstGeom>
          <a:noFill/>
          <a:ln w="28575">
            <a:solidFill>
              <a:srgbClr val="FFFF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09" name="Line 250"/>
          <p:cNvSpPr>
            <a:spLocks noChangeShapeType="1"/>
          </p:cNvSpPr>
          <p:nvPr/>
        </p:nvSpPr>
        <p:spPr bwMode="auto">
          <a:xfrm flipV="1">
            <a:off x="6186488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0" name="Line 251"/>
          <p:cNvSpPr>
            <a:spLocks noChangeShapeType="1"/>
          </p:cNvSpPr>
          <p:nvPr/>
        </p:nvSpPr>
        <p:spPr bwMode="auto">
          <a:xfrm flipV="1">
            <a:off x="619315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1" name="Line 252"/>
          <p:cNvSpPr>
            <a:spLocks noChangeShapeType="1"/>
          </p:cNvSpPr>
          <p:nvPr/>
        </p:nvSpPr>
        <p:spPr bwMode="auto">
          <a:xfrm flipV="1">
            <a:off x="61998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2" name="Line 253"/>
          <p:cNvSpPr>
            <a:spLocks noChangeShapeType="1"/>
          </p:cNvSpPr>
          <p:nvPr/>
        </p:nvSpPr>
        <p:spPr bwMode="auto">
          <a:xfrm flipV="1">
            <a:off x="62074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3" name="Line 254"/>
          <p:cNvSpPr>
            <a:spLocks noChangeShapeType="1"/>
          </p:cNvSpPr>
          <p:nvPr/>
        </p:nvSpPr>
        <p:spPr bwMode="auto">
          <a:xfrm flipV="1">
            <a:off x="624173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4" name="Line 255"/>
          <p:cNvSpPr>
            <a:spLocks noChangeShapeType="1"/>
          </p:cNvSpPr>
          <p:nvPr/>
        </p:nvSpPr>
        <p:spPr bwMode="auto">
          <a:xfrm flipV="1">
            <a:off x="62484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5" name="Line 256"/>
          <p:cNvSpPr>
            <a:spLocks noChangeShapeType="1"/>
          </p:cNvSpPr>
          <p:nvPr/>
        </p:nvSpPr>
        <p:spPr bwMode="auto">
          <a:xfrm flipV="1">
            <a:off x="62550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6" name="Line 257"/>
          <p:cNvSpPr>
            <a:spLocks noChangeShapeType="1"/>
          </p:cNvSpPr>
          <p:nvPr/>
        </p:nvSpPr>
        <p:spPr bwMode="auto">
          <a:xfrm flipV="1">
            <a:off x="62617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7" name="Line 258"/>
          <p:cNvSpPr>
            <a:spLocks noChangeShapeType="1"/>
          </p:cNvSpPr>
          <p:nvPr/>
        </p:nvSpPr>
        <p:spPr bwMode="auto">
          <a:xfrm flipV="1">
            <a:off x="62760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8" name="Line 259"/>
          <p:cNvSpPr>
            <a:spLocks noChangeShapeType="1"/>
          </p:cNvSpPr>
          <p:nvPr/>
        </p:nvSpPr>
        <p:spPr bwMode="auto">
          <a:xfrm flipV="1">
            <a:off x="62893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19" name="Line 260"/>
          <p:cNvSpPr>
            <a:spLocks noChangeShapeType="1"/>
          </p:cNvSpPr>
          <p:nvPr/>
        </p:nvSpPr>
        <p:spPr bwMode="auto">
          <a:xfrm flipV="1">
            <a:off x="63026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0" name="Line 261"/>
          <p:cNvSpPr>
            <a:spLocks noChangeShapeType="1"/>
          </p:cNvSpPr>
          <p:nvPr/>
        </p:nvSpPr>
        <p:spPr bwMode="auto">
          <a:xfrm flipV="1">
            <a:off x="63103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1" name="Line 262"/>
          <p:cNvSpPr>
            <a:spLocks noChangeShapeType="1"/>
          </p:cNvSpPr>
          <p:nvPr/>
        </p:nvSpPr>
        <p:spPr bwMode="auto">
          <a:xfrm flipV="1">
            <a:off x="6316980" y="2560955"/>
            <a:ext cx="0" cy="3619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2" name="Line 263"/>
          <p:cNvSpPr>
            <a:spLocks noChangeShapeType="1"/>
          </p:cNvSpPr>
          <p:nvPr/>
        </p:nvSpPr>
        <p:spPr bwMode="auto">
          <a:xfrm flipV="1">
            <a:off x="632364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3" name="Line 264"/>
          <p:cNvSpPr>
            <a:spLocks noChangeShapeType="1"/>
          </p:cNvSpPr>
          <p:nvPr/>
        </p:nvSpPr>
        <p:spPr bwMode="auto">
          <a:xfrm flipV="1">
            <a:off x="633031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4" name="Line 265"/>
          <p:cNvSpPr>
            <a:spLocks noChangeShapeType="1"/>
          </p:cNvSpPr>
          <p:nvPr/>
        </p:nvSpPr>
        <p:spPr bwMode="auto">
          <a:xfrm flipV="1">
            <a:off x="6338888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5" name="Line 266"/>
          <p:cNvSpPr>
            <a:spLocks noChangeShapeType="1"/>
          </p:cNvSpPr>
          <p:nvPr/>
        </p:nvSpPr>
        <p:spPr bwMode="auto">
          <a:xfrm flipV="1">
            <a:off x="634460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6" name="Line 267"/>
          <p:cNvSpPr>
            <a:spLocks noChangeShapeType="1"/>
          </p:cNvSpPr>
          <p:nvPr/>
        </p:nvSpPr>
        <p:spPr bwMode="auto">
          <a:xfrm flipV="1">
            <a:off x="63512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7" name="Line 268"/>
          <p:cNvSpPr>
            <a:spLocks noChangeShapeType="1"/>
          </p:cNvSpPr>
          <p:nvPr/>
        </p:nvSpPr>
        <p:spPr bwMode="auto">
          <a:xfrm flipV="1">
            <a:off x="635793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8" name="Line 269"/>
          <p:cNvSpPr>
            <a:spLocks noChangeShapeType="1"/>
          </p:cNvSpPr>
          <p:nvPr/>
        </p:nvSpPr>
        <p:spPr bwMode="auto">
          <a:xfrm flipV="1">
            <a:off x="63646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29" name="Line 270"/>
          <p:cNvSpPr>
            <a:spLocks noChangeShapeType="1"/>
          </p:cNvSpPr>
          <p:nvPr/>
        </p:nvSpPr>
        <p:spPr bwMode="auto">
          <a:xfrm flipV="1">
            <a:off x="6371273" y="2579052"/>
            <a:ext cx="0" cy="180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0" name="Line 271"/>
          <p:cNvSpPr>
            <a:spLocks noChangeShapeType="1"/>
          </p:cNvSpPr>
          <p:nvPr/>
        </p:nvSpPr>
        <p:spPr bwMode="auto">
          <a:xfrm flipV="1">
            <a:off x="637794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1" name="Line 272"/>
          <p:cNvSpPr>
            <a:spLocks noChangeShapeType="1"/>
          </p:cNvSpPr>
          <p:nvPr/>
        </p:nvSpPr>
        <p:spPr bwMode="auto">
          <a:xfrm flipV="1">
            <a:off x="63846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2" name="Line 273"/>
          <p:cNvSpPr>
            <a:spLocks noChangeShapeType="1"/>
          </p:cNvSpPr>
          <p:nvPr/>
        </p:nvSpPr>
        <p:spPr bwMode="auto">
          <a:xfrm flipV="1">
            <a:off x="6391275" y="2055177"/>
            <a:ext cx="0" cy="54197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3" name="Line 274"/>
          <p:cNvSpPr>
            <a:spLocks noChangeShapeType="1"/>
          </p:cNvSpPr>
          <p:nvPr/>
        </p:nvSpPr>
        <p:spPr bwMode="auto">
          <a:xfrm flipV="1">
            <a:off x="6398895" y="2449512"/>
            <a:ext cx="0" cy="1476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4" name="Line 275"/>
          <p:cNvSpPr>
            <a:spLocks noChangeShapeType="1"/>
          </p:cNvSpPr>
          <p:nvPr/>
        </p:nvSpPr>
        <p:spPr bwMode="auto">
          <a:xfrm flipV="1">
            <a:off x="6407468" y="2560955"/>
            <a:ext cx="0" cy="3619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5" name="Line 276"/>
          <p:cNvSpPr>
            <a:spLocks noChangeShapeType="1"/>
          </p:cNvSpPr>
          <p:nvPr/>
        </p:nvSpPr>
        <p:spPr bwMode="auto">
          <a:xfrm flipV="1">
            <a:off x="641985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6" name="Line 277"/>
          <p:cNvSpPr>
            <a:spLocks noChangeShapeType="1"/>
          </p:cNvSpPr>
          <p:nvPr/>
        </p:nvSpPr>
        <p:spPr bwMode="auto">
          <a:xfrm flipV="1">
            <a:off x="643318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7" name="Line 278"/>
          <p:cNvSpPr>
            <a:spLocks noChangeShapeType="1"/>
          </p:cNvSpPr>
          <p:nvPr/>
        </p:nvSpPr>
        <p:spPr bwMode="auto">
          <a:xfrm flipV="1">
            <a:off x="643985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8" name="Line 279"/>
          <p:cNvSpPr>
            <a:spLocks noChangeShapeType="1"/>
          </p:cNvSpPr>
          <p:nvPr/>
        </p:nvSpPr>
        <p:spPr bwMode="auto">
          <a:xfrm flipV="1">
            <a:off x="6446520" y="2549525"/>
            <a:ext cx="0" cy="47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39" name="Line 280"/>
          <p:cNvSpPr>
            <a:spLocks noChangeShapeType="1"/>
          </p:cNvSpPr>
          <p:nvPr/>
        </p:nvSpPr>
        <p:spPr bwMode="auto">
          <a:xfrm flipV="1">
            <a:off x="64531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0" name="Line 281"/>
          <p:cNvSpPr>
            <a:spLocks noChangeShapeType="1"/>
          </p:cNvSpPr>
          <p:nvPr/>
        </p:nvSpPr>
        <p:spPr bwMode="auto">
          <a:xfrm flipV="1">
            <a:off x="64674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1" name="Line 282"/>
          <p:cNvSpPr>
            <a:spLocks noChangeShapeType="1"/>
          </p:cNvSpPr>
          <p:nvPr/>
        </p:nvSpPr>
        <p:spPr bwMode="auto">
          <a:xfrm flipV="1">
            <a:off x="64731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2" name="Line 283"/>
          <p:cNvSpPr>
            <a:spLocks noChangeShapeType="1"/>
          </p:cNvSpPr>
          <p:nvPr/>
        </p:nvSpPr>
        <p:spPr bwMode="auto">
          <a:xfrm flipV="1">
            <a:off x="64808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3" name="Line 284"/>
          <p:cNvSpPr>
            <a:spLocks noChangeShapeType="1"/>
          </p:cNvSpPr>
          <p:nvPr/>
        </p:nvSpPr>
        <p:spPr bwMode="auto">
          <a:xfrm flipV="1">
            <a:off x="64874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4" name="Line 285"/>
          <p:cNvSpPr>
            <a:spLocks noChangeShapeType="1"/>
          </p:cNvSpPr>
          <p:nvPr/>
        </p:nvSpPr>
        <p:spPr bwMode="auto">
          <a:xfrm flipV="1">
            <a:off x="649509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5" name="Line 286"/>
          <p:cNvSpPr>
            <a:spLocks noChangeShapeType="1"/>
          </p:cNvSpPr>
          <p:nvPr/>
        </p:nvSpPr>
        <p:spPr bwMode="auto">
          <a:xfrm flipV="1">
            <a:off x="65151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6" name="Line 287"/>
          <p:cNvSpPr>
            <a:spLocks noChangeShapeType="1"/>
          </p:cNvSpPr>
          <p:nvPr/>
        </p:nvSpPr>
        <p:spPr bwMode="auto">
          <a:xfrm flipV="1">
            <a:off x="6521768" y="2531427"/>
            <a:ext cx="0" cy="6572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7" name="Line 288"/>
          <p:cNvSpPr>
            <a:spLocks noChangeShapeType="1"/>
          </p:cNvSpPr>
          <p:nvPr/>
        </p:nvSpPr>
        <p:spPr bwMode="auto">
          <a:xfrm flipV="1">
            <a:off x="6528435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8" name="Line 289"/>
          <p:cNvSpPr>
            <a:spLocks noChangeShapeType="1"/>
          </p:cNvSpPr>
          <p:nvPr/>
        </p:nvSpPr>
        <p:spPr bwMode="auto">
          <a:xfrm flipV="1">
            <a:off x="6536055" y="2584767"/>
            <a:ext cx="0" cy="1238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49" name="Line 290"/>
          <p:cNvSpPr>
            <a:spLocks noChangeShapeType="1"/>
          </p:cNvSpPr>
          <p:nvPr/>
        </p:nvSpPr>
        <p:spPr bwMode="auto">
          <a:xfrm flipV="1">
            <a:off x="657606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0" name="Line 291"/>
          <p:cNvSpPr>
            <a:spLocks noChangeShapeType="1"/>
          </p:cNvSpPr>
          <p:nvPr/>
        </p:nvSpPr>
        <p:spPr bwMode="auto">
          <a:xfrm flipV="1">
            <a:off x="66046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1" name="Line 292"/>
          <p:cNvSpPr>
            <a:spLocks noChangeShapeType="1"/>
          </p:cNvSpPr>
          <p:nvPr/>
        </p:nvSpPr>
        <p:spPr bwMode="auto">
          <a:xfrm flipV="1">
            <a:off x="66389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2" name="Line 293"/>
          <p:cNvSpPr>
            <a:spLocks noChangeShapeType="1"/>
          </p:cNvSpPr>
          <p:nvPr/>
        </p:nvSpPr>
        <p:spPr bwMode="auto">
          <a:xfrm flipV="1">
            <a:off x="66513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3" name="Line 294"/>
          <p:cNvSpPr>
            <a:spLocks noChangeShapeType="1"/>
          </p:cNvSpPr>
          <p:nvPr/>
        </p:nvSpPr>
        <p:spPr bwMode="auto">
          <a:xfrm flipV="1">
            <a:off x="66646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4" name="Line 295"/>
          <p:cNvSpPr>
            <a:spLocks noChangeShapeType="1"/>
          </p:cNvSpPr>
          <p:nvPr/>
        </p:nvSpPr>
        <p:spPr bwMode="auto">
          <a:xfrm flipV="1">
            <a:off x="66713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5" name="Line 296"/>
          <p:cNvSpPr>
            <a:spLocks noChangeShapeType="1"/>
          </p:cNvSpPr>
          <p:nvPr/>
        </p:nvSpPr>
        <p:spPr bwMode="auto">
          <a:xfrm flipV="1">
            <a:off x="66779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6" name="Line 297"/>
          <p:cNvSpPr>
            <a:spLocks noChangeShapeType="1"/>
          </p:cNvSpPr>
          <p:nvPr/>
        </p:nvSpPr>
        <p:spPr bwMode="auto">
          <a:xfrm flipV="1">
            <a:off x="66932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7" name="Line 298"/>
          <p:cNvSpPr>
            <a:spLocks noChangeShapeType="1"/>
          </p:cNvSpPr>
          <p:nvPr/>
        </p:nvSpPr>
        <p:spPr bwMode="auto">
          <a:xfrm flipV="1">
            <a:off x="669988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8" name="Line 299"/>
          <p:cNvSpPr>
            <a:spLocks noChangeShapeType="1"/>
          </p:cNvSpPr>
          <p:nvPr/>
        </p:nvSpPr>
        <p:spPr bwMode="auto">
          <a:xfrm flipV="1">
            <a:off x="671322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59" name="Line 300"/>
          <p:cNvSpPr>
            <a:spLocks noChangeShapeType="1"/>
          </p:cNvSpPr>
          <p:nvPr/>
        </p:nvSpPr>
        <p:spPr bwMode="auto">
          <a:xfrm flipV="1">
            <a:off x="67198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0" name="Line 301"/>
          <p:cNvSpPr>
            <a:spLocks noChangeShapeType="1"/>
          </p:cNvSpPr>
          <p:nvPr/>
        </p:nvSpPr>
        <p:spPr bwMode="auto">
          <a:xfrm flipV="1">
            <a:off x="673322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1" name="Line 302"/>
          <p:cNvSpPr>
            <a:spLocks noChangeShapeType="1"/>
          </p:cNvSpPr>
          <p:nvPr/>
        </p:nvSpPr>
        <p:spPr bwMode="auto">
          <a:xfrm flipV="1">
            <a:off x="675417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2" name="Line 303"/>
          <p:cNvSpPr>
            <a:spLocks noChangeShapeType="1"/>
          </p:cNvSpPr>
          <p:nvPr/>
        </p:nvSpPr>
        <p:spPr bwMode="auto">
          <a:xfrm flipV="1">
            <a:off x="676084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3" name="Line 304"/>
          <p:cNvSpPr>
            <a:spLocks noChangeShapeType="1"/>
          </p:cNvSpPr>
          <p:nvPr/>
        </p:nvSpPr>
        <p:spPr bwMode="auto">
          <a:xfrm flipV="1">
            <a:off x="676751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4" name="Line 305"/>
          <p:cNvSpPr>
            <a:spLocks noChangeShapeType="1"/>
          </p:cNvSpPr>
          <p:nvPr/>
        </p:nvSpPr>
        <p:spPr bwMode="auto">
          <a:xfrm flipV="1">
            <a:off x="67741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5" name="Line 306"/>
          <p:cNvSpPr>
            <a:spLocks noChangeShapeType="1"/>
          </p:cNvSpPr>
          <p:nvPr/>
        </p:nvSpPr>
        <p:spPr bwMode="auto">
          <a:xfrm flipV="1">
            <a:off x="67818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6" name="Line 307"/>
          <p:cNvSpPr>
            <a:spLocks noChangeShapeType="1"/>
          </p:cNvSpPr>
          <p:nvPr/>
        </p:nvSpPr>
        <p:spPr bwMode="auto">
          <a:xfrm flipV="1">
            <a:off x="67884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7" name="Line 308"/>
          <p:cNvSpPr>
            <a:spLocks noChangeShapeType="1"/>
          </p:cNvSpPr>
          <p:nvPr/>
        </p:nvSpPr>
        <p:spPr bwMode="auto">
          <a:xfrm flipV="1">
            <a:off x="679513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8" name="Line 309"/>
          <p:cNvSpPr>
            <a:spLocks noChangeShapeType="1"/>
          </p:cNvSpPr>
          <p:nvPr/>
        </p:nvSpPr>
        <p:spPr bwMode="auto">
          <a:xfrm flipV="1">
            <a:off x="680180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69" name="Line 310"/>
          <p:cNvSpPr>
            <a:spLocks noChangeShapeType="1"/>
          </p:cNvSpPr>
          <p:nvPr/>
        </p:nvSpPr>
        <p:spPr bwMode="auto">
          <a:xfrm flipV="1">
            <a:off x="68084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0" name="Line 311"/>
          <p:cNvSpPr>
            <a:spLocks noChangeShapeType="1"/>
          </p:cNvSpPr>
          <p:nvPr/>
        </p:nvSpPr>
        <p:spPr bwMode="auto">
          <a:xfrm flipV="1">
            <a:off x="681609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1" name="Line 312"/>
          <p:cNvSpPr>
            <a:spLocks noChangeShapeType="1"/>
          </p:cNvSpPr>
          <p:nvPr/>
        </p:nvSpPr>
        <p:spPr bwMode="auto">
          <a:xfrm flipV="1">
            <a:off x="682275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2" name="Line 313"/>
          <p:cNvSpPr>
            <a:spLocks noChangeShapeType="1"/>
          </p:cNvSpPr>
          <p:nvPr/>
        </p:nvSpPr>
        <p:spPr bwMode="auto">
          <a:xfrm flipV="1">
            <a:off x="68294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3" name="Line 314"/>
          <p:cNvSpPr>
            <a:spLocks noChangeShapeType="1"/>
          </p:cNvSpPr>
          <p:nvPr/>
        </p:nvSpPr>
        <p:spPr bwMode="auto">
          <a:xfrm flipV="1">
            <a:off x="68360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4" name="Line 315"/>
          <p:cNvSpPr>
            <a:spLocks noChangeShapeType="1"/>
          </p:cNvSpPr>
          <p:nvPr/>
        </p:nvSpPr>
        <p:spPr bwMode="auto">
          <a:xfrm flipV="1">
            <a:off x="68703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5" name="Line 316"/>
          <p:cNvSpPr>
            <a:spLocks noChangeShapeType="1"/>
          </p:cNvSpPr>
          <p:nvPr/>
        </p:nvSpPr>
        <p:spPr bwMode="auto">
          <a:xfrm flipV="1">
            <a:off x="6877050" y="2519997"/>
            <a:ext cx="0" cy="7715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6" name="Line 317"/>
          <p:cNvSpPr>
            <a:spLocks noChangeShapeType="1"/>
          </p:cNvSpPr>
          <p:nvPr/>
        </p:nvSpPr>
        <p:spPr bwMode="auto">
          <a:xfrm flipV="1">
            <a:off x="68846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7" name="Line 318"/>
          <p:cNvSpPr>
            <a:spLocks noChangeShapeType="1"/>
          </p:cNvSpPr>
          <p:nvPr/>
        </p:nvSpPr>
        <p:spPr bwMode="auto">
          <a:xfrm flipV="1">
            <a:off x="68980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8" name="Line 319"/>
          <p:cNvSpPr>
            <a:spLocks noChangeShapeType="1"/>
          </p:cNvSpPr>
          <p:nvPr/>
        </p:nvSpPr>
        <p:spPr bwMode="auto">
          <a:xfrm flipV="1">
            <a:off x="690467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79" name="Line 320"/>
          <p:cNvSpPr>
            <a:spLocks noChangeShapeType="1"/>
          </p:cNvSpPr>
          <p:nvPr/>
        </p:nvSpPr>
        <p:spPr bwMode="auto">
          <a:xfrm flipV="1">
            <a:off x="69180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0" name="Line 321"/>
          <p:cNvSpPr>
            <a:spLocks noChangeShapeType="1"/>
          </p:cNvSpPr>
          <p:nvPr/>
        </p:nvSpPr>
        <p:spPr bwMode="auto">
          <a:xfrm flipV="1">
            <a:off x="69246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1" name="Line 322"/>
          <p:cNvSpPr>
            <a:spLocks noChangeShapeType="1"/>
          </p:cNvSpPr>
          <p:nvPr/>
        </p:nvSpPr>
        <p:spPr bwMode="auto">
          <a:xfrm flipV="1">
            <a:off x="693896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2" name="Line 323"/>
          <p:cNvSpPr>
            <a:spLocks noChangeShapeType="1"/>
          </p:cNvSpPr>
          <p:nvPr/>
        </p:nvSpPr>
        <p:spPr bwMode="auto">
          <a:xfrm flipV="1">
            <a:off x="694467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3" name="Line 324"/>
          <p:cNvSpPr>
            <a:spLocks noChangeShapeType="1"/>
          </p:cNvSpPr>
          <p:nvPr/>
        </p:nvSpPr>
        <p:spPr bwMode="auto">
          <a:xfrm flipV="1">
            <a:off x="6951345" y="804545"/>
            <a:ext cx="0" cy="179260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4" name="Line 325"/>
          <p:cNvSpPr>
            <a:spLocks noChangeShapeType="1"/>
          </p:cNvSpPr>
          <p:nvPr/>
        </p:nvSpPr>
        <p:spPr bwMode="auto">
          <a:xfrm flipV="1">
            <a:off x="6958965" y="1942782"/>
            <a:ext cx="0" cy="65436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5" name="Line 326"/>
          <p:cNvSpPr>
            <a:spLocks noChangeShapeType="1"/>
          </p:cNvSpPr>
          <p:nvPr/>
        </p:nvSpPr>
        <p:spPr bwMode="auto">
          <a:xfrm flipV="1">
            <a:off x="6966585" y="2502852"/>
            <a:ext cx="0" cy="9429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6" name="Line 327"/>
          <p:cNvSpPr>
            <a:spLocks noChangeShapeType="1"/>
          </p:cNvSpPr>
          <p:nvPr/>
        </p:nvSpPr>
        <p:spPr bwMode="auto">
          <a:xfrm flipV="1">
            <a:off x="697325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7" name="Line 328"/>
          <p:cNvSpPr>
            <a:spLocks noChangeShapeType="1"/>
          </p:cNvSpPr>
          <p:nvPr/>
        </p:nvSpPr>
        <p:spPr bwMode="auto">
          <a:xfrm flipV="1">
            <a:off x="699992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8" name="Line 329"/>
          <p:cNvSpPr>
            <a:spLocks noChangeShapeType="1"/>
          </p:cNvSpPr>
          <p:nvPr/>
        </p:nvSpPr>
        <p:spPr bwMode="auto">
          <a:xfrm flipV="1">
            <a:off x="70075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89" name="Line 330"/>
          <p:cNvSpPr>
            <a:spLocks noChangeShapeType="1"/>
          </p:cNvSpPr>
          <p:nvPr/>
        </p:nvSpPr>
        <p:spPr bwMode="auto">
          <a:xfrm flipV="1">
            <a:off x="701325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0" name="Line 331"/>
          <p:cNvSpPr>
            <a:spLocks noChangeShapeType="1"/>
          </p:cNvSpPr>
          <p:nvPr/>
        </p:nvSpPr>
        <p:spPr bwMode="auto">
          <a:xfrm flipV="1">
            <a:off x="7020878" y="2549525"/>
            <a:ext cx="0" cy="476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1" name="Line 332"/>
          <p:cNvSpPr>
            <a:spLocks noChangeShapeType="1"/>
          </p:cNvSpPr>
          <p:nvPr/>
        </p:nvSpPr>
        <p:spPr bwMode="auto">
          <a:xfrm flipV="1">
            <a:off x="7027545" y="2573337"/>
            <a:ext cx="0" cy="238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2" name="Line 333"/>
          <p:cNvSpPr>
            <a:spLocks noChangeShapeType="1"/>
          </p:cNvSpPr>
          <p:nvPr/>
        </p:nvSpPr>
        <p:spPr bwMode="auto">
          <a:xfrm flipV="1">
            <a:off x="7034213" y="2573337"/>
            <a:ext cx="0" cy="238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3" name="Line 334"/>
          <p:cNvSpPr>
            <a:spLocks noChangeShapeType="1"/>
          </p:cNvSpPr>
          <p:nvPr/>
        </p:nvSpPr>
        <p:spPr bwMode="auto">
          <a:xfrm flipV="1">
            <a:off x="705421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4" name="Line 335"/>
          <p:cNvSpPr>
            <a:spLocks noChangeShapeType="1"/>
          </p:cNvSpPr>
          <p:nvPr/>
        </p:nvSpPr>
        <p:spPr bwMode="auto">
          <a:xfrm flipV="1">
            <a:off x="70818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5" name="Line 336"/>
          <p:cNvSpPr>
            <a:spLocks noChangeShapeType="1"/>
          </p:cNvSpPr>
          <p:nvPr/>
        </p:nvSpPr>
        <p:spPr bwMode="auto">
          <a:xfrm flipV="1">
            <a:off x="70894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6" name="Line 337"/>
          <p:cNvSpPr>
            <a:spLocks noChangeShapeType="1"/>
          </p:cNvSpPr>
          <p:nvPr/>
        </p:nvSpPr>
        <p:spPr bwMode="auto">
          <a:xfrm flipV="1">
            <a:off x="71027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7" name="Line 338"/>
          <p:cNvSpPr>
            <a:spLocks noChangeShapeType="1"/>
          </p:cNvSpPr>
          <p:nvPr/>
        </p:nvSpPr>
        <p:spPr bwMode="auto">
          <a:xfrm flipV="1">
            <a:off x="71227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8" name="Line 339"/>
          <p:cNvSpPr>
            <a:spLocks noChangeShapeType="1"/>
          </p:cNvSpPr>
          <p:nvPr/>
        </p:nvSpPr>
        <p:spPr bwMode="auto">
          <a:xfrm flipV="1">
            <a:off x="712946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399" name="Line 340"/>
          <p:cNvSpPr>
            <a:spLocks noChangeShapeType="1"/>
          </p:cNvSpPr>
          <p:nvPr/>
        </p:nvSpPr>
        <p:spPr bwMode="auto">
          <a:xfrm flipV="1">
            <a:off x="71580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0" name="Line 341"/>
          <p:cNvSpPr>
            <a:spLocks noChangeShapeType="1"/>
          </p:cNvSpPr>
          <p:nvPr/>
        </p:nvSpPr>
        <p:spPr bwMode="auto">
          <a:xfrm flipV="1">
            <a:off x="71647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1" name="Line 342"/>
          <p:cNvSpPr>
            <a:spLocks noChangeShapeType="1"/>
          </p:cNvSpPr>
          <p:nvPr/>
        </p:nvSpPr>
        <p:spPr bwMode="auto">
          <a:xfrm flipV="1">
            <a:off x="717137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2" name="Line 343"/>
          <p:cNvSpPr>
            <a:spLocks noChangeShapeType="1"/>
          </p:cNvSpPr>
          <p:nvPr/>
        </p:nvSpPr>
        <p:spPr bwMode="auto">
          <a:xfrm flipV="1">
            <a:off x="717899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3" name="Line 344"/>
          <p:cNvSpPr>
            <a:spLocks noChangeShapeType="1"/>
          </p:cNvSpPr>
          <p:nvPr/>
        </p:nvSpPr>
        <p:spPr bwMode="auto">
          <a:xfrm flipV="1">
            <a:off x="71847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4" name="Line 345"/>
          <p:cNvSpPr>
            <a:spLocks noChangeShapeType="1"/>
          </p:cNvSpPr>
          <p:nvPr/>
        </p:nvSpPr>
        <p:spPr bwMode="auto">
          <a:xfrm flipV="1">
            <a:off x="72113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5" name="Line 346"/>
          <p:cNvSpPr>
            <a:spLocks noChangeShapeType="1"/>
          </p:cNvSpPr>
          <p:nvPr/>
        </p:nvSpPr>
        <p:spPr bwMode="auto">
          <a:xfrm flipV="1">
            <a:off x="72247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6" name="Line 347"/>
          <p:cNvSpPr>
            <a:spLocks noChangeShapeType="1"/>
          </p:cNvSpPr>
          <p:nvPr/>
        </p:nvSpPr>
        <p:spPr bwMode="auto">
          <a:xfrm flipV="1">
            <a:off x="72390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7" name="Line 348"/>
          <p:cNvSpPr>
            <a:spLocks noChangeShapeType="1"/>
          </p:cNvSpPr>
          <p:nvPr/>
        </p:nvSpPr>
        <p:spPr bwMode="auto">
          <a:xfrm flipV="1">
            <a:off x="725995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8" name="Line 349"/>
          <p:cNvSpPr>
            <a:spLocks noChangeShapeType="1"/>
          </p:cNvSpPr>
          <p:nvPr/>
        </p:nvSpPr>
        <p:spPr bwMode="auto">
          <a:xfrm flipV="1">
            <a:off x="728662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09" name="Line 350"/>
          <p:cNvSpPr>
            <a:spLocks noChangeShapeType="1"/>
          </p:cNvSpPr>
          <p:nvPr/>
        </p:nvSpPr>
        <p:spPr bwMode="auto">
          <a:xfrm flipV="1">
            <a:off x="729424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0" name="Line 351"/>
          <p:cNvSpPr>
            <a:spLocks noChangeShapeType="1"/>
          </p:cNvSpPr>
          <p:nvPr/>
        </p:nvSpPr>
        <p:spPr bwMode="auto">
          <a:xfrm flipV="1">
            <a:off x="73075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1" name="Line 352"/>
          <p:cNvSpPr>
            <a:spLocks noChangeShapeType="1"/>
          </p:cNvSpPr>
          <p:nvPr/>
        </p:nvSpPr>
        <p:spPr bwMode="auto">
          <a:xfrm flipV="1">
            <a:off x="731424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2" name="Line 353"/>
          <p:cNvSpPr>
            <a:spLocks noChangeShapeType="1"/>
          </p:cNvSpPr>
          <p:nvPr/>
        </p:nvSpPr>
        <p:spPr bwMode="auto">
          <a:xfrm flipV="1">
            <a:off x="73275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3" name="Line 354"/>
          <p:cNvSpPr>
            <a:spLocks noChangeShapeType="1"/>
          </p:cNvSpPr>
          <p:nvPr/>
        </p:nvSpPr>
        <p:spPr bwMode="auto">
          <a:xfrm flipV="1">
            <a:off x="73418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4" name="Line 355"/>
          <p:cNvSpPr>
            <a:spLocks noChangeShapeType="1"/>
          </p:cNvSpPr>
          <p:nvPr/>
        </p:nvSpPr>
        <p:spPr bwMode="auto">
          <a:xfrm flipV="1">
            <a:off x="73485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5" name="Line 356"/>
          <p:cNvSpPr>
            <a:spLocks noChangeShapeType="1"/>
          </p:cNvSpPr>
          <p:nvPr/>
        </p:nvSpPr>
        <p:spPr bwMode="auto">
          <a:xfrm flipV="1">
            <a:off x="735520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6" name="Line 357"/>
          <p:cNvSpPr>
            <a:spLocks noChangeShapeType="1"/>
          </p:cNvSpPr>
          <p:nvPr/>
        </p:nvSpPr>
        <p:spPr bwMode="auto">
          <a:xfrm flipV="1">
            <a:off x="736949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7" name="Line 358"/>
          <p:cNvSpPr>
            <a:spLocks noChangeShapeType="1"/>
          </p:cNvSpPr>
          <p:nvPr/>
        </p:nvSpPr>
        <p:spPr bwMode="auto">
          <a:xfrm flipV="1">
            <a:off x="738282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8" name="Line 359"/>
          <p:cNvSpPr>
            <a:spLocks noChangeShapeType="1"/>
          </p:cNvSpPr>
          <p:nvPr/>
        </p:nvSpPr>
        <p:spPr bwMode="auto">
          <a:xfrm flipV="1">
            <a:off x="73894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19" name="Line 360"/>
          <p:cNvSpPr>
            <a:spLocks noChangeShapeType="1"/>
          </p:cNvSpPr>
          <p:nvPr/>
        </p:nvSpPr>
        <p:spPr bwMode="auto">
          <a:xfrm flipV="1">
            <a:off x="73961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0" name="Line 361"/>
          <p:cNvSpPr>
            <a:spLocks noChangeShapeType="1"/>
          </p:cNvSpPr>
          <p:nvPr/>
        </p:nvSpPr>
        <p:spPr bwMode="auto">
          <a:xfrm flipV="1">
            <a:off x="74161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1" name="Line 362"/>
          <p:cNvSpPr>
            <a:spLocks noChangeShapeType="1"/>
          </p:cNvSpPr>
          <p:nvPr/>
        </p:nvSpPr>
        <p:spPr bwMode="auto">
          <a:xfrm flipV="1">
            <a:off x="74228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2" name="Line 363"/>
          <p:cNvSpPr>
            <a:spLocks noChangeShapeType="1"/>
          </p:cNvSpPr>
          <p:nvPr/>
        </p:nvSpPr>
        <p:spPr bwMode="auto">
          <a:xfrm flipV="1">
            <a:off x="742950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3" name="Line 364"/>
          <p:cNvSpPr>
            <a:spLocks noChangeShapeType="1"/>
          </p:cNvSpPr>
          <p:nvPr/>
        </p:nvSpPr>
        <p:spPr bwMode="auto">
          <a:xfrm flipV="1">
            <a:off x="743807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4" name="Line 365"/>
          <p:cNvSpPr>
            <a:spLocks noChangeShapeType="1"/>
          </p:cNvSpPr>
          <p:nvPr/>
        </p:nvSpPr>
        <p:spPr bwMode="auto">
          <a:xfrm flipV="1">
            <a:off x="7444740" y="1412240"/>
            <a:ext cx="0" cy="11849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5" name="Line 366"/>
          <p:cNvSpPr>
            <a:spLocks noChangeShapeType="1"/>
          </p:cNvSpPr>
          <p:nvPr/>
        </p:nvSpPr>
        <p:spPr bwMode="auto">
          <a:xfrm flipV="1">
            <a:off x="7451408" y="2149475"/>
            <a:ext cx="0" cy="4476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6" name="Line 367"/>
          <p:cNvSpPr>
            <a:spLocks noChangeShapeType="1"/>
          </p:cNvSpPr>
          <p:nvPr/>
        </p:nvSpPr>
        <p:spPr bwMode="auto">
          <a:xfrm flipV="1">
            <a:off x="74647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7" name="Line 368"/>
          <p:cNvSpPr>
            <a:spLocks noChangeShapeType="1"/>
          </p:cNvSpPr>
          <p:nvPr/>
        </p:nvSpPr>
        <p:spPr bwMode="auto">
          <a:xfrm flipV="1">
            <a:off x="74914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8" name="Line 369"/>
          <p:cNvSpPr>
            <a:spLocks noChangeShapeType="1"/>
          </p:cNvSpPr>
          <p:nvPr/>
        </p:nvSpPr>
        <p:spPr bwMode="auto">
          <a:xfrm flipV="1">
            <a:off x="7505700" y="2549525"/>
            <a:ext cx="0" cy="47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29" name="Line 370"/>
          <p:cNvSpPr>
            <a:spLocks noChangeShapeType="1"/>
          </p:cNvSpPr>
          <p:nvPr/>
        </p:nvSpPr>
        <p:spPr bwMode="auto">
          <a:xfrm flipV="1">
            <a:off x="751332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0" name="Line 371"/>
          <p:cNvSpPr>
            <a:spLocks noChangeShapeType="1"/>
          </p:cNvSpPr>
          <p:nvPr/>
        </p:nvSpPr>
        <p:spPr bwMode="auto">
          <a:xfrm flipV="1">
            <a:off x="751903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1" name="Line 372"/>
          <p:cNvSpPr>
            <a:spLocks noChangeShapeType="1"/>
          </p:cNvSpPr>
          <p:nvPr/>
        </p:nvSpPr>
        <p:spPr bwMode="auto">
          <a:xfrm flipV="1">
            <a:off x="754761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2" name="Line 373"/>
          <p:cNvSpPr>
            <a:spLocks noChangeShapeType="1"/>
          </p:cNvSpPr>
          <p:nvPr/>
        </p:nvSpPr>
        <p:spPr bwMode="auto">
          <a:xfrm flipV="1">
            <a:off x="7581900" y="2502852"/>
            <a:ext cx="0" cy="9429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3" name="Line 374"/>
          <p:cNvSpPr>
            <a:spLocks noChangeShapeType="1"/>
          </p:cNvSpPr>
          <p:nvPr/>
        </p:nvSpPr>
        <p:spPr bwMode="auto">
          <a:xfrm flipV="1">
            <a:off x="7587615" y="2555240"/>
            <a:ext cx="0" cy="419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4" name="Line 375"/>
          <p:cNvSpPr>
            <a:spLocks noChangeShapeType="1"/>
          </p:cNvSpPr>
          <p:nvPr/>
        </p:nvSpPr>
        <p:spPr bwMode="auto">
          <a:xfrm flipV="1">
            <a:off x="75942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5" name="Line 376"/>
          <p:cNvSpPr>
            <a:spLocks noChangeShapeType="1"/>
          </p:cNvSpPr>
          <p:nvPr/>
        </p:nvSpPr>
        <p:spPr bwMode="auto">
          <a:xfrm flipV="1">
            <a:off x="762857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6" name="Line 377"/>
          <p:cNvSpPr>
            <a:spLocks noChangeShapeType="1"/>
          </p:cNvSpPr>
          <p:nvPr/>
        </p:nvSpPr>
        <p:spPr bwMode="auto">
          <a:xfrm flipV="1">
            <a:off x="765048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7" name="Line 378"/>
          <p:cNvSpPr>
            <a:spLocks noChangeShapeType="1"/>
          </p:cNvSpPr>
          <p:nvPr/>
        </p:nvSpPr>
        <p:spPr bwMode="auto">
          <a:xfrm flipV="1">
            <a:off x="76628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8" name="Line 379"/>
          <p:cNvSpPr>
            <a:spLocks noChangeShapeType="1"/>
          </p:cNvSpPr>
          <p:nvPr/>
        </p:nvSpPr>
        <p:spPr bwMode="auto">
          <a:xfrm flipV="1">
            <a:off x="768286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39" name="Line 380"/>
          <p:cNvSpPr>
            <a:spLocks noChangeShapeType="1"/>
          </p:cNvSpPr>
          <p:nvPr/>
        </p:nvSpPr>
        <p:spPr bwMode="auto">
          <a:xfrm flipV="1">
            <a:off x="770286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0" name="Line 381"/>
          <p:cNvSpPr>
            <a:spLocks noChangeShapeType="1"/>
          </p:cNvSpPr>
          <p:nvPr/>
        </p:nvSpPr>
        <p:spPr bwMode="auto">
          <a:xfrm flipV="1">
            <a:off x="771906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1" name="Line 382"/>
          <p:cNvSpPr>
            <a:spLocks noChangeShapeType="1"/>
          </p:cNvSpPr>
          <p:nvPr/>
        </p:nvSpPr>
        <p:spPr bwMode="auto">
          <a:xfrm flipV="1">
            <a:off x="77247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2" name="Line 383"/>
          <p:cNvSpPr>
            <a:spLocks noChangeShapeType="1"/>
          </p:cNvSpPr>
          <p:nvPr/>
        </p:nvSpPr>
        <p:spPr bwMode="auto">
          <a:xfrm flipV="1">
            <a:off x="773144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3" name="Line 384"/>
          <p:cNvSpPr>
            <a:spLocks noChangeShapeType="1"/>
          </p:cNvSpPr>
          <p:nvPr/>
        </p:nvSpPr>
        <p:spPr bwMode="auto">
          <a:xfrm flipV="1">
            <a:off x="77447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4" name="Line 385"/>
          <p:cNvSpPr>
            <a:spLocks noChangeShapeType="1"/>
          </p:cNvSpPr>
          <p:nvPr/>
        </p:nvSpPr>
        <p:spPr bwMode="auto">
          <a:xfrm flipV="1">
            <a:off x="775811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5" name="Line 386"/>
          <p:cNvSpPr>
            <a:spLocks noChangeShapeType="1"/>
          </p:cNvSpPr>
          <p:nvPr/>
        </p:nvSpPr>
        <p:spPr bwMode="auto">
          <a:xfrm flipV="1">
            <a:off x="779907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6" name="Line 387"/>
          <p:cNvSpPr>
            <a:spLocks noChangeShapeType="1"/>
          </p:cNvSpPr>
          <p:nvPr/>
        </p:nvSpPr>
        <p:spPr bwMode="auto">
          <a:xfrm flipV="1">
            <a:off x="78057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7" name="Line 388"/>
          <p:cNvSpPr>
            <a:spLocks noChangeShapeType="1"/>
          </p:cNvSpPr>
          <p:nvPr/>
        </p:nvSpPr>
        <p:spPr bwMode="auto">
          <a:xfrm flipV="1">
            <a:off x="781335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8" name="Line 389"/>
          <p:cNvSpPr>
            <a:spLocks noChangeShapeType="1"/>
          </p:cNvSpPr>
          <p:nvPr/>
        </p:nvSpPr>
        <p:spPr bwMode="auto">
          <a:xfrm flipV="1">
            <a:off x="782002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49" name="Line 390"/>
          <p:cNvSpPr>
            <a:spLocks noChangeShapeType="1"/>
          </p:cNvSpPr>
          <p:nvPr/>
        </p:nvSpPr>
        <p:spPr bwMode="auto">
          <a:xfrm flipV="1">
            <a:off x="78743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0" name="Line 391"/>
          <p:cNvSpPr>
            <a:spLocks noChangeShapeType="1"/>
          </p:cNvSpPr>
          <p:nvPr/>
        </p:nvSpPr>
        <p:spPr bwMode="auto">
          <a:xfrm flipV="1">
            <a:off x="788193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1" name="Line 392"/>
          <p:cNvSpPr>
            <a:spLocks noChangeShapeType="1"/>
          </p:cNvSpPr>
          <p:nvPr/>
        </p:nvSpPr>
        <p:spPr bwMode="auto">
          <a:xfrm flipV="1">
            <a:off x="791622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2" name="Line 393"/>
          <p:cNvSpPr>
            <a:spLocks noChangeShapeType="1"/>
          </p:cNvSpPr>
          <p:nvPr/>
        </p:nvSpPr>
        <p:spPr bwMode="auto">
          <a:xfrm flipV="1">
            <a:off x="7922895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3" name="Line 394"/>
          <p:cNvSpPr>
            <a:spLocks noChangeShapeType="1"/>
          </p:cNvSpPr>
          <p:nvPr/>
        </p:nvSpPr>
        <p:spPr bwMode="auto">
          <a:xfrm flipV="1">
            <a:off x="792956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4" name="Line 395"/>
          <p:cNvSpPr>
            <a:spLocks noChangeShapeType="1"/>
          </p:cNvSpPr>
          <p:nvPr/>
        </p:nvSpPr>
        <p:spPr bwMode="auto">
          <a:xfrm flipV="1">
            <a:off x="794289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5" name="Line 396"/>
          <p:cNvSpPr>
            <a:spLocks noChangeShapeType="1"/>
          </p:cNvSpPr>
          <p:nvPr/>
        </p:nvSpPr>
        <p:spPr bwMode="auto">
          <a:xfrm flipV="1">
            <a:off x="7950518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6" name="Line 397"/>
          <p:cNvSpPr>
            <a:spLocks noChangeShapeType="1"/>
          </p:cNvSpPr>
          <p:nvPr/>
        </p:nvSpPr>
        <p:spPr bwMode="auto">
          <a:xfrm flipV="1">
            <a:off x="795623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7" name="Line 398"/>
          <p:cNvSpPr>
            <a:spLocks noChangeShapeType="1"/>
          </p:cNvSpPr>
          <p:nvPr/>
        </p:nvSpPr>
        <p:spPr bwMode="auto">
          <a:xfrm flipV="1">
            <a:off x="796290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8" name="Line 399"/>
          <p:cNvSpPr>
            <a:spLocks noChangeShapeType="1"/>
          </p:cNvSpPr>
          <p:nvPr/>
        </p:nvSpPr>
        <p:spPr bwMode="auto">
          <a:xfrm flipV="1">
            <a:off x="798480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59" name="Line 400"/>
          <p:cNvSpPr>
            <a:spLocks noChangeShapeType="1"/>
          </p:cNvSpPr>
          <p:nvPr/>
        </p:nvSpPr>
        <p:spPr bwMode="auto">
          <a:xfrm flipV="1">
            <a:off x="7998143" y="2555240"/>
            <a:ext cx="0" cy="419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0" name="Line 401"/>
          <p:cNvSpPr>
            <a:spLocks noChangeShapeType="1"/>
          </p:cNvSpPr>
          <p:nvPr/>
        </p:nvSpPr>
        <p:spPr bwMode="auto">
          <a:xfrm flipV="1">
            <a:off x="800481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1" name="Line 402"/>
          <p:cNvSpPr>
            <a:spLocks noChangeShapeType="1"/>
          </p:cNvSpPr>
          <p:nvPr/>
        </p:nvSpPr>
        <p:spPr bwMode="auto">
          <a:xfrm flipV="1">
            <a:off x="801147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2" name="Line 403"/>
          <p:cNvSpPr>
            <a:spLocks noChangeShapeType="1"/>
          </p:cNvSpPr>
          <p:nvPr/>
        </p:nvSpPr>
        <p:spPr bwMode="auto">
          <a:xfrm flipV="1">
            <a:off x="805338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3" name="Line 404"/>
          <p:cNvSpPr>
            <a:spLocks noChangeShapeType="1"/>
          </p:cNvSpPr>
          <p:nvPr/>
        </p:nvSpPr>
        <p:spPr bwMode="auto">
          <a:xfrm flipV="1">
            <a:off x="805910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4" name="Line 405"/>
          <p:cNvSpPr>
            <a:spLocks noChangeShapeType="1"/>
          </p:cNvSpPr>
          <p:nvPr/>
        </p:nvSpPr>
        <p:spPr bwMode="auto">
          <a:xfrm flipV="1">
            <a:off x="8065770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5" name="Line 406"/>
          <p:cNvSpPr>
            <a:spLocks noChangeShapeType="1"/>
          </p:cNvSpPr>
          <p:nvPr/>
        </p:nvSpPr>
        <p:spPr bwMode="auto">
          <a:xfrm flipV="1">
            <a:off x="8072438" y="2460942"/>
            <a:ext cx="0" cy="13620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6" name="Line 407"/>
          <p:cNvSpPr>
            <a:spLocks noChangeShapeType="1"/>
          </p:cNvSpPr>
          <p:nvPr/>
        </p:nvSpPr>
        <p:spPr bwMode="auto">
          <a:xfrm flipV="1">
            <a:off x="8079105" y="2519997"/>
            <a:ext cx="0" cy="7715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7" name="Line 408"/>
          <p:cNvSpPr>
            <a:spLocks noChangeShapeType="1"/>
          </p:cNvSpPr>
          <p:nvPr/>
        </p:nvSpPr>
        <p:spPr bwMode="auto">
          <a:xfrm flipV="1">
            <a:off x="8085773" y="2531427"/>
            <a:ext cx="0" cy="6572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8" name="Line 409"/>
          <p:cNvSpPr>
            <a:spLocks noChangeShapeType="1"/>
          </p:cNvSpPr>
          <p:nvPr/>
        </p:nvSpPr>
        <p:spPr bwMode="auto">
          <a:xfrm flipV="1">
            <a:off x="8093393" y="2584767"/>
            <a:ext cx="0" cy="1238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69" name="Line 410"/>
          <p:cNvSpPr>
            <a:spLocks noChangeShapeType="1"/>
          </p:cNvSpPr>
          <p:nvPr/>
        </p:nvSpPr>
        <p:spPr bwMode="auto">
          <a:xfrm flipV="1">
            <a:off x="814101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0" name="Line 411"/>
          <p:cNvSpPr>
            <a:spLocks noChangeShapeType="1"/>
          </p:cNvSpPr>
          <p:nvPr/>
        </p:nvSpPr>
        <p:spPr bwMode="auto">
          <a:xfrm flipV="1">
            <a:off x="814768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1" name="Line 412"/>
          <p:cNvSpPr>
            <a:spLocks noChangeShapeType="1"/>
          </p:cNvSpPr>
          <p:nvPr/>
        </p:nvSpPr>
        <p:spPr bwMode="auto">
          <a:xfrm flipV="1">
            <a:off x="815435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2" name="Line 413"/>
          <p:cNvSpPr>
            <a:spLocks noChangeShapeType="1"/>
          </p:cNvSpPr>
          <p:nvPr/>
        </p:nvSpPr>
        <p:spPr bwMode="auto">
          <a:xfrm flipV="1">
            <a:off x="818197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3" name="Line 414"/>
          <p:cNvSpPr>
            <a:spLocks noChangeShapeType="1"/>
          </p:cNvSpPr>
          <p:nvPr/>
        </p:nvSpPr>
        <p:spPr bwMode="auto">
          <a:xfrm flipV="1">
            <a:off x="8332470" y="2566670"/>
            <a:ext cx="0" cy="3048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4" name="Line 415"/>
          <p:cNvSpPr>
            <a:spLocks noChangeShapeType="1"/>
          </p:cNvSpPr>
          <p:nvPr/>
        </p:nvSpPr>
        <p:spPr bwMode="auto">
          <a:xfrm flipV="1">
            <a:off x="8339138" y="2584767"/>
            <a:ext cx="0" cy="1238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5" name="Line 416"/>
          <p:cNvSpPr>
            <a:spLocks noChangeShapeType="1"/>
          </p:cNvSpPr>
          <p:nvPr/>
        </p:nvSpPr>
        <p:spPr bwMode="auto">
          <a:xfrm flipV="1">
            <a:off x="8380095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6" name="Line 417"/>
          <p:cNvSpPr>
            <a:spLocks noChangeShapeType="1"/>
          </p:cNvSpPr>
          <p:nvPr/>
        </p:nvSpPr>
        <p:spPr bwMode="auto">
          <a:xfrm flipV="1">
            <a:off x="839438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7" name="Line 418"/>
          <p:cNvSpPr>
            <a:spLocks noChangeShapeType="1"/>
          </p:cNvSpPr>
          <p:nvPr/>
        </p:nvSpPr>
        <p:spPr bwMode="auto">
          <a:xfrm flipV="1">
            <a:off x="855726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8" name="Line 419"/>
          <p:cNvSpPr>
            <a:spLocks noChangeShapeType="1"/>
          </p:cNvSpPr>
          <p:nvPr/>
        </p:nvSpPr>
        <p:spPr bwMode="auto">
          <a:xfrm flipV="1">
            <a:off x="8625840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79" name="Line 420"/>
          <p:cNvSpPr>
            <a:spLocks noChangeShapeType="1"/>
          </p:cNvSpPr>
          <p:nvPr/>
        </p:nvSpPr>
        <p:spPr bwMode="auto">
          <a:xfrm flipV="1">
            <a:off x="8687753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0" name="Line 421"/>
          <p:cNvSpPr>
            <a:spLocks noChangeShapeType="1"/>
          </p:cNvSpPr>
          <p:nvPr/>
        </p:nvSpPr>
        <p:spPr bwMode="auto">
          <a:xfrm flipV="1">
            <a:off x="8830628" y="2591435"/>
            <a:ext cx="0" cy="571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1" name="Line 422"/>
          <p:cNvSpPr>
            <a:spLocks noChangeShapeType="1"/>
          </p:cNvSpPr>
          <p:nvPr/>
        </p:nvSpPr>
        <p:spPr bwMode="auto">
          <a:xfrm>
            <a:off x="6898005" y="2605722"/>
            <a:ext cx="0" cy="4857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2" name="Line 423"/>
          <p:cNvSpPr>
            <a:spLocks noChangeShapeType="1"/>
          </p:cNvSpPr>
          <p:nvPr/>
        </p:nvSpPr>
        <p:spPr bwMode="auto">
          <a:xfrm>
            <a:off x="5817870" y="2605722"/>
            <a:ext cx="0" cy="4857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3" name="Line 424"/>
          <p:cNvSpPr>
            <a:spLocks noChangeShapeType="1"/>
          </p:cNvSpPr>
          <p:nvPr/>
        </p:nvSpPr>
        <p:spPr bwMode="auto">
          <a:xfrm>
            <a:off x="4732973" y="2605722"/>
            <a:ext cx="0" cy="4857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4" name="Line 425"/>
          <p:cNvSpPr>
            <a:spLocks noChangeShapeType="1"/>
          </p:cNvSpPr>
          <p:nvPr/>
        </p:nvSpPr>
        <p:spPr bwMode="auto">
          <a:xfrm>
            <a:off x="4342448" y="2601912"/>
            <a:ext cx="0" cy="14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5" name="Line 426"/>
          <p:cNvSpPr>
            <a:spLocks noChangeShapeType="1"/>
          </p:cNvSpPr>
          <p:nvPr/>
        </p:nvSpPr>
        <p:spPr bwMode="auto">
          <a:xfrm>
            <a:off x="7982903" y="2605722"/>
            <a:ext cx="0" cy="4857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6" name="Line 427"/>
          <p:cNvSpPr>
            <a:spLocks noChangeShapeType="1"/>
          </p:cNvSpPr>
          <p:nvPr/>
        </p:nvSpPr>
        <p:spPr bwMode="auto">
          <a:xfrm>
            <a:off x="4219575" y="813117"/>
            <a:ext cx="12287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7" name="Line 428"/>
          <p:cNvSpPr>
            <a:spLocks noChangeShapeType="1"/>
          </p:cNvSpPr>
          <p:nvPr/>
        </p:nvSpPr>
        <p:spPr bwMode="auto">
          <a:xfrm>
            <a:off x="4210050" y="2607627"/>
            <a:ext cx="1238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8" name="Line 429"/>
          <p:cNvSpPr>
            <a:spLocks noChangeShapeType="1"/>
          </p:cNvSpPr>
          <p:nvPr/>
        </p:nvSpPr>
        <p:spPr bwMode="auto">
          <a:xfrm>
            <a:off x="4343400" y="2579052"/>
            <a:ext cx="0" cy="809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89" name="Line 430"/>
          <p:cNvSpPr>
            <a:spLocks noChangeShapeType="1"/>
          </p:cNvSpPr>
          <p:nvPr/>
        </p:nvSpPr>
        <p:spPr bwMode="auto">
          <a:xfrm>
            <a:off x="4335780" y="2607627"/>
            <a:ext cx="480822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90" name="Line 431"/>
          <p:cNvSpPr>
            <a:spLocks noChangeShapeType="1"/>
          </p:cNvSpPr>
          <p:nvPr/>
        </p:nvSpPr>
        <p:spPr bwMode="auto">
          <a:xfrm flipV="1">
            <a:off x="4343400" y="815975"/>
            <a:ext cx="0" cy="180403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 sz="1200"/>
          </a:p>
        </p:txBody>
      </p:sp>
      <p:sp>
        <p:nvSpPr>
          <p:cNvPr id="491" name="Rectangle 432"/>
          <p:cNvSpPr>
            <a:spLocks noChangeArrowheads="1"/>
          </p:cNvSpPr>
          <p:nvPr/>
        </p:nvSpPr>
        <p:spPr bwMode="auto">
          <a:xfrm rot="16200000">
            <a:off x="3236718" y="1629655"/>
            <a:ext cx="1727589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dirty="0"/>
              <a:t>% Relative Abundance</a:t>
            </a:r>
          </a:p>
        </p:txBody>
      </p:sp>
      <p:sp>
        <p:nvSpPr>
          <p:cNvPr id="492" name="Rectangle 433"/>
          <p:cNvSpPr>
            <a:spLocks noChangeArrowheads="1"/>
          </p:cNvSpPr>
          <p:nvPr/>
        </p:nvSpPr>
        <p:spPr bwMode="auto">
          <a:xfrm>
            <a:off x="3902393" y="745490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dirty="0"/>
              <a:t>100</a:t>
            </a:r>
          </a:p>
        </p:txBody>
      </p:sp>
      <p:sp>
        <p:nvSpPr>
          <p:cNvPr id="493" name="Rectangle 434"/>
          <p:cNvSpPr>
            <a:spLocks noChangeArrowheads="1"/>
          </p:cNvSpPr>
          <p:nvPr/>
        </p:nvSpPr>
        <p:spPr bwMode="auto">
          <a:xfrm>
            <a:off x="4016693" y="2528570"/>
            <a:ext cx="270908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0</a:t>
            </a:r>
          </a:p>
        </p:txBody>
      </p:sp>
      <p:sp>
        <p:nvSpPr>
          <p:cNvPr id="494" name="Rectangle 435"/>
          <p:cNvSpPr>
            <a:spLocks noChangeArrowheads="1"/>
          </p:cNvSpPr>
          <p:nvPr/>
        </p:nvSpPr>
        <p:spPr bwMode="auto">
          <a:xfrm>
            <a:off x="4523423" y="26609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250</a:t>
            </a:r>
          </a:p>
        </p:txBody>
      </p:sp>
      <p:sp>
        <p:nvSpPr>
          <p:cNvPr id="495" name="Rectangle 436"/>
          <p:cNvSpPr>
            <a:spLocks noChangeArrowheads="1"/>
          </p:cNvSpPr>
          <p:nvPr/>
        </p:nvSpPr>
        <p:spPr bwMode="auto">
          <a:xfrm>
            <a:off x="5608320" y="26609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500</a:t>
            </a:r>
          </a:p>
        </p:txBody>
      </p:sp>
      <p:sp>
        <p:nvSpPr>
          <p:cNvPr id="496" name="Rectangle 437"/>
          <p:cNvSpPr>
            <a:spLocks noChangeArrowheads="1"/>
          </p:cNvSpPr>
          <p:nvPr/>
        </p:nvSpPr>
        <p:spPr bwMode="auto">
          <a:xfrm>
            <a:off x="6687503" y="26609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750</a:t>
            </a:r>
          </a:p>
        </p:txBody>
      </p:sp>
      <p:sp>
        <p:nvSpPr>
          <p:cNvPr id="497" name="Rectangle 438"/>
          <p:cNvSpPr>
            <a:spLocks noChangeArrowheads="1"/>
          </p:cNvSpPr>
          <p:nvPr/>
        </p:nvSpPr>
        <p:spPr bwMode="auto">
          <a:xfrm>
            <a:off x="7720013" y="2660967"/>
            <a:ext cx="525785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1000</a:t>
            </a:r>
          </a:p>
        </p:txBody>
      </p:sp>
      <p:sp>
        <p:nvSpPr>
          <p:cNvPr id="498" name="Rectangle 450"/>
          <p:cNvSpPr>
            <a:spLocks noChangeArrowheads="1"/>
          </p:cNvSpPr>
          <p:nvPr/>
        </p:nvSpPr>
        <p:spPr bwMode="auto">
          <a:xfrm>
            <a:off x="5863590" y="1444625"/>
            <a:ext cx="803105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>
                <a:solidFill>
                  <a:srgbClr val="FFFFFF"/>
                </a:solidFill>
              </a:rPr>
              <a:t>[M+2H]</a:t>
            </a:r>
            <a:r>
              <a:rPr lang="en-US" sz="1200" baseline="30000">
                <a:solidFill>
                  <a:srgbClr val="FFFFFF"/>
                </a:solidFill>
              </a:rPr>
              <a:t>2+</a:t>
            </a:r>
          </a:p>
        </p:txBody>
      </p:sp>
      <p:sp>
        <p:nvSpPr>
          <p:cNvPr id="499" name="Rectangle 443"/>
          <p:cNvSpPr>
            <a:spLocks noChangeArrowheads="1"/>
          </p:cNvSpPr>
          <p:nvPr/>
        </p:nvSpPr>
        <p:spPr bwMode="auto">
          <a:xfrm>
            <a:off x="6785610" y="58832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762</a:t>
            </a:r>
            <a:endParaRPr lang="en-US" sz="1200" baseline="-25000"/>
          </a:p>
        </p:txBody>
      </p:sp>
      <p:sp>
        <p:nvSpPr>
          <p:cNvPr id="500" name="Rectangle 439"/>
          <p:cNvSpPr>
            <a:spLocks noChangeArrowheads="1"/>
          </p:cNvSpPr>
          <p:nvPr/>
        </p:nvSpPr>
        <p:spPr bwMode="auto">
          <a:xfrm>
            <a:off x="4543425" y="2117090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dirty="0"/>
              <a:t>260</a:t>
            </a:r>
            <a:endParaRPr lang="en-US" sz="1200" baseline="-25000" dirty="0"/>
          </a:p>
        </p:txBody>
      </p:sp>
      <p:sp>
        <p:nvSpPr>
          <p:cNvPr id="501" name="Rectangle 440"/>
          <p:cNvSpPr>
            <a:spLocks noChangeArrowheads="1"/>
          </p:cNvSpPr>
          <p:nvPr/>
        </p:nvSpPr>
        <p:spPr bwMode="auto">
          <a:xfrm>
            <a:off x="5063490" y="213518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dirty="0"/>
              <a:t>389</a:t>
            </a:r>
            <a:endParaRPr lang="en-US" sz="1200" baseline="-25000" dirty="0"/>
          </a:p>
        </p:txBody>
      </p:sp>
      <p:sp>
        <p:nvSpPr>
          <p:cNvPr id="502" name="Rectangle 441"/>
          <p:cNvSpPr>
            <a:spLocks noChangeArrowheads="1"/>
          </p:cNvSpPr>
          <p:nvPr/>
        </p:nvSpPr>
        <p:spPr bwMode="auto">
          <a:xfrm>
            <a:off x="5574030" y="219614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504</a:t>
            </a:r>
            <a:endParaRPr lang="en-US" sz="1200" baseline="-25000"/>
          </a:p>
        </p:txBody>
      </p:sp>
      <p:sp>
        <p:nvSpPr>
          <p:cNvPr id="503" name="Rectangle 442"/>
          <p:cNvSpPr>
            <a:spLocks noChangeArrowheads="1"/>
          </p:cNvSpPr>
          <p:nvPr/>
        </p:nvSpPr>
        <p:spPr bwMode="auto">
          <a:xfrm>
            <a:off x="6221730" y="1824672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633</a:t>
            </a:r>
            <a:endParaRPr lang="en-US" sz="1200" baseline="-25000"/>
          </a:p>
        </p:txBody>
      </p:sp>
      <p:sp>
        <p:nvSpPr>
          <p:cNvPr id="504" name="Rectangle 444"/>
          <p:cNvSpPr>
            <a:spLocks noChangeArrowheads="1"/>
          </p:cNvSpPr>
          <p:nvPr/>
        </p:nvSpPr>
        <p:spPr bwMode="auto">
          <a:xfrm>
            <a:off x="7280910" y="1165542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875</a:t>
            </a:r>
            <a:endParaRPr lang="en-US" sz="1200" baseline="-25000"/>
          </a:p>
        </p:txBody>
      </p:sp>
      <p:sp>
        <p:nvSpPr>
          <p:cNvPr id="505" name="Rectangle 445"/>
          <p:cNvSpPr>
            <a:spLocks noChangeArrowheads="1"/>
          </p:cNvSpPr>
          <p:nvPr/>
        </p:nvSpPr>
        <p:spPr bwMode="auto">
          <a:xfrm>
            <a:off x="4728210" y="1920875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292</a:t>
            </a:r>
            <a:endParaRPr lang="en-US" sz="1200" baseline="-25000"/>
          </a:p>
        </p:txBody>
      </p:sp>
      <p:sp>
        <p:nvSpPr>
          <p:cNvPr id="506" name="Rectangle 446"/>
          <p:cNvSpPr>
            <a:spLocks noChangeArrowheads="1"/>
          </p:cNvSpPr>
          <p:nvPr/>
        </p:nvSpPr>
        <p:spPr bwMode="auto">
          <a:xfrm>
            <a:off x="5233035" y="20132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dirty="0"/>
              <a:t>405</a:t>
            </a:r>
            <a:endParaRPr lang="en-US" sz="1200" baseline="-25000" dirty="0"/>
          </a:p>
        </p:txBody>
      </p:sp>
      <p:sp>
        <p:nvSpPr>
          <p:cNvPr id="507" name="Rectangle 447"/>
          <p:cNvSpPr>
            <a:spLocks noChangeArrowheads="1"/>
          </p:cNvSpPr>
          <p:nvPr/>
        </p:nvSpPr>
        <p:spPr bwMode="auto">
          <a:xfrm>
            <a:off x="5802630" y="20894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534</a:t>
            </a:r>
            <a:endParaRPr lang="en-US" sz="1200" baseline="-25000"/>
          </a:p>
        </p:txBody>
      </p:sp>
      <p:sp>
        <p:nvSpPr>
          <p:cNvPr id="508" name="Rectangle 448"/>
          <p:cNvSpPr>
            <a:spLocks noChangeArrowheads="1"/>
          </p:cNvSpPr>
          <p:nvPr/>
        </p:nvSpPr>
        <p:spPr bwMode="auto">
          <a:xfrm>
            <a:off x="7448550" y="227234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907</a:t>
            </a:r>
            <a:endParaRPr lang="en-US" sz="1200" baseline="-25000"/>
          </a:p>
        </p:txBody>
      </p:sp>
      <p:sp>
        <p:nvSpPr>
          <p:cNvPr id="509" name="Rectangle 449"/>
          <p:cNvSpPr>
            <a:spLocks noChangeArrowheads="1"/>
          </p:cNvSpPr>
          <p:nvPr/>
        </p:nvSpPr>
        <p:spPr bwMode="auto">
          <a:xfrm>
            <a:off x="7715250" y="2272347"/>
            <a:ext cx="525785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1020</a:t>
            </a:r>
            <a:endParaRPr lang="en-US" sz="1200" baseline="-25000"/>
          </a:p>
        </p:txBody>
      </p:sp>
      <p:sp>
        <p:nvSpPr>
          <p:cNvPr id="510" name="Rectangle 451"/>
          <p:cNvSpPr>
            <a:spLocks noChangeArrowheads="1"/>
          </p:cNvSpPr>
          <p:nvPr/>
        </p:nvSpPr>
        <p:spPr bwMode="auto">
          <a:xfrm>
            <a:off x="6374130" y="2284730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663</a:t>
            </a:r>
            <a:endParaRPr lang="en-US" sz="1200" baseline="-25000"/>
          </a:p>
        </p:txBody>
      </p:sp>
      <p:sp>
        <p:nvSpPr>
          <p:cNvPr id="511" name="Rectangle 452"/>
          <p:cNvSpPr>
            <a:spLocks noChangeArrowheads="1"/>
          </p:cNvSpPr>
          <p:nvPr/>
        </p:nvSpPr>
        <p:spPr bwMode="auto">
          <a:xfrm>
            <a:off x="6937058" y="2318067"/>
            <a:ext cx="440826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778</a:t>
            </a:r>
            <a:endParaRPr lang="en-US" sz="1200" baseline="-25000"/>
          </a:p>
        </p:txBody>
      </p:sp>
      <p:sp>
        <p:nvSpPr>
          <p:cNvPr id="512" name="Rectangle 453"/>
          <p:cNvSpPr>
            <a:spLocks noChangeArrowheads="1"/>
          </p:cNvSpPr>
          <p:nvPr/>
        </p:nvSpPr>
        <p:spPr bwMode="auto">
          <a:xfrm>
            <a:off x="8262938" y="2318067"/>
            <a:ext cx="525785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1080</a:t>
            </a:r>
            <a:endParaRPr lang="en-US" sz="1200" baseline="-25000"/>
          </a:p>
        </p:txBody>
      </p:sp>
      <p:sp>
        <p:nvSpPr>
          <p:cNvPr id="513" name="Rectangle 454"/>
          <p:cNvSpPr>
            <a:spLocks noChangeArrowheads="1"/>
          </p:cNvSpPr>
          <p:nvPr/>
        </p:nvSpPr>
        <p:spPr bwMode="auto">
          <a:xfrm>
            <a:off x="7882890" y="2104707"/>
            <a:ext cx="525785" cy="277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/>
              <a:t>1022</a:t>
            </a:r>
            <a:endParaRPr lang="en-US" sz="1200" baseline="-25000"/>
          </a:p>
        </p:txBody>
      </p:sp>
      <p:cxnSp>
        <p:nvCxnSpPr>
          <p:cNvPr id="515" name="Straight Arrow Connector 514"/>
          <p:cNvCxnSpPr/>
          <p:nvPr/>
        </p:nvCxnSpPr>
        <p:spPr>
          <a:xfrm rot="5400000">
            <a:off x="4991894" y="3619500"/>
            <a:ext cx="1294606" cy="79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7" name="TextBox 516"/>
          <p:cNvSpPr txBox="1"/>
          <p:nvPr/>
        </p:nvSpPr>
        <p:spPr>
          <a:xfrm>
            <a:off x="5944394" y="3352800"/>
            <a:ext cx="1963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Mass Differences</a:t>
            </a:r>
            <a:endParaRPr lang="en-US" dirty="0"/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" y="1609725"/>
            <a:ext cx="3267075" cy="517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518" name="Straight Arrow Connector 517"/>
          <p:cNvCxnSpPr/>
          <p:nvPr/>
        </p:nvCxnSpPr>
        <p:spPr>
          <a:xfrm flipV="1">
            <a:off x="3429000" y="3656806"/>
            <a:ext cx="2209800" cy="79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3" name="TextBox 522"/>
          <p:cNvSpPr txBox="1"/>
          <p:nvPr/>
        </p:nvSpPr>
        <p:spPr>
          <a:xfrm>
            <a:off x="685800" y="1143000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Amino acid masses</a:t>
            </a:r>
            <a:endParaRPr lang="en-US" dirty="0"/>
          </a:p>
        </p:txBody>
      </p:sp>
      <p:sp>
        <p:nvSpPr>
          <p:cNvPr id="524" name="TextBox 7"/>
          <p:cNvSpPr txBox="1">
            <a:spLocks noChangeArrowheads="1"/>
          </p:cNvSpPr>
          <p:nvPr/>
        </p:nvSpPr>
        <p:spPr bwMode="auto">
          <a:xfrm>
            <a:off x="4708681" y="4267200"/>
            <a:ext cx="1920719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000" b="1" dirty="0"/>
              <a:t>Sequences </a:t>
            </a:r>
          </a:p>
          <a:p>
            <a:pPr algn="ctr"/>
            <a:r>
              <a:rPr lang="en-US" sz="2000" b="1" dirty="0"/>
              <a:t>consistent </a:t>
            </a:r>
          </a:p>
          <a:p>
            <a:pPr algn="ctr"/>
            <a:r>
              <a:rPr lang="en-US" sz="2000" b="1" dirty="0"/>
              <a:t>with spectrum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1562913" y="0"/>
            <a:ext cx="60388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de novo Sequencing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1606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19200" y="598311"/>
            <a:ext cx="6601339" cy="6204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1562913" y="0"/>
            <a:ext cx="60388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de novo Sequencing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1401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16152" y="594360"/>
            <a:ext cx="6601339" cy="6204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16152" y="594360"/>
            <a:ext cx="6601339" cy="6204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1562913" y="0"/>
            <a:ext cx="60388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de novo Sequencing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492022" y="1066800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87022" y="1207911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87022" y="2044523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318933" y="1893711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87022" y="2882723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4157133" y="2731911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87022" y="3698345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995333" y="3547533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7022" y="4482923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5799666" y="4354689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87022" y="5352167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030155" y="5201355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492022" y="1478844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87022" y="1619955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937933" y="1481667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427111" y="1346199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sp>
        <p:nvSpPr>
          <p:cNvPr id="27" name="Oval 26"/>
          <p:cNvSpPr/>
          <p:nvPr/>
        </p:nvSpPr>
        <p:spPr>
          <a:xfrm>
            <a:off x="3310467" y="2310825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87022" y="2451936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756378" y="2313648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245556" y="2178180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sp>
        <p:nvSpPr>
          <p:cNvPr id="31" name="Oval 30"/>
          <p:cNvSpPr/>
          <p:nvPr/>
        </p:nvSpPr>
        <p:spPr>
          <a:xfrm>
            <a:off x="4134555" y="3129270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587022" y="3259092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4580466" y="3132093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069644" y="2996625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sp>
        <p:nvSpPr>
          <p:cNvPr id="35" name="Oval 34"/>
          <p:cNvSpPr/>
          <p:nvPr/>
        </p:nvSpPr>
        <p:spPr>
          <a:xfrm>
            <a:off x="4953000" y="3956181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587022" y="4097292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5398911" y="3959004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4888089" y="3823536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sp>
        <p:nvSpPr>
          <p:cNvPr id="39" name="Oval 38"/>
          <p:cNvSpPr/>
          <p:nvPr/>
        </p:nvSpPr>
        <p:spPr>
          <a:xfrm>
            <a:off x="5779911" y="4783092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575733" y="4935492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6225822" y="4785915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5715000" y="4650447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sp>
        <p:nvSpPr>
          <p:cNvPr id="46" name="Oval 45"/>
          <p:cNvSpPr/>
          <p:nvPr/>
        </p:nvSpPr>
        <p:spPr>
          <a:xfrm>
            <a:off x="7027335" y="5607756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75733" y="5760156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606822" y="5610579"/>
            <a:ext cx="304800" cy="304800"/>
          </a:xfrm>
          <a:prstGeom prst="ellipse">
            <a:avLst/>
          </a:prstGeom>
          <a:noFill/>
          <a:ln w="3810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6966487" y="5475111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X</a:t>
            </a:r>
            <a:endParaRPr lang="en-US" sz="3200" b="1" dirty="0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587022" y="6159323"/>
            <a:ext cx="533400" cy="1588"/>
          </a:xfrm>
          <a:prstGeom prst="straightConnector1">
            <a:avLst/>
          </a:prstGeom>
          <a:ln w="38100">
            <a:solidFill>
              <a:srgbClr val="FF99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87022" y="6582656"/>
            <a:ext cx="533400" cy="1588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7425267" y="6431844"/>
            <a:ext cx="304800" cy="30480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1828800" y="3577693"/>
            <a:ext cx="279682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…GF(I/L)EEDE(I/L)…</a:t>
            </a:r>
          </a:p>
          <a:p>
            <a:pPr algn="ctr"/>
            <a:r>
              <a:rPr lang="en-US" dirty="0" smtClean="0"/>
              <a:t>…(I/L)EDEE(I/L)FG…</a:t>
            </a:r>
          </a:p>
          <a:p>
            <a:pPr algn="ctr"/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828228" y="3581400"/>
            <a:ext cx="2796822" cy="2585323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…GF(I/L)EEDE(I/L)…</a:t>
            </a:r>
          </a:p>
          <a:p>
            <a:pPr algn="ctr"/>
            <a:r>
              <a:rPr lang="en-US" dirty="0" smtClean="0"/>
              <a:t>…(I/L)EDEE(I/L)FG…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Peptide M+H = 1166</a:t>
            </a:r>
          </a:p>
          <a:p>
            <a:pPr algn="ctr"/>
            <a:r>
              <a:rPr lang="en-US" dirty="0" smtClean="0"/>
              <a:t>1166 -1079 = 87 =&gt; S</a:t>
            </a:r>
          </a:p>
          <a:p>
            <a:pPr algn="ctr"/>
            <a:endParaRPr lang="en-US" dirty="0" smtClean="0"/>
          </a:p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</a:t>
            </a:r>
            <a:r>
              <a:rPr lang="en-US" dirty="0" smtClean="0"/>
              <a:t>GF(I/L)EEDE(I/L)…</a:t>
            </a:r>
          </a:p>
          <a:p>
            <a:pPr algn="ctr"/>
            <a:endParaRPr lang="en-US" dirty="0" smtClean="0"/>
          </a:p>
        </p:txBody>
      </p:sp>
      <p:sp>
        <p:nvSpPr>
          <p:cNvPr id="56" name="TextBox 55"/>
          <p:cNvSpPr txBox="1"/>
          <p:nvPr/>
        </p:nvSpPr>
        <p:spPr>
          <a:xfrm>
            <a:off x="1828800" y="3575755"/>
            <a:ext cx="2796822" cy="2308324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</a:t>
            </a:r>
            <a:r>
              <a:rPr lang="en-US" dirty="0" smtClean="0"/>
              <a:t>GF(I/L)EEDE(I/L)…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1166 – 1020 – 18 =  128</a:t>
            </a:r>
          </a:p>
          <a:p>
            <a:pPr algn="ctr">
              <a:buFont typeface="Symbol"/>
              <a:buChar char="Þ"/>
            </a:pPr>
            <a:r>
              <a:rPr lang="en-US" dirty="0" smtClean="0"/>
              <a:t>K or Q</a:t>
            </a:r>
          </a:p>
          <a:p>
            <a:pPr algn="ctr">
              <a:buFont typeface="Symbol"/>
              <a:buChar char="Þ"/>
            </a:pPr>
            <a:endParaRPr lang="en-US" dirty="0" smtClean="0"/>
          </a:p>
          <a:p>
            <a:pPr algn="ctr"/>
            <a:r>
              <a:rPr lang="en-US" dirty="0" smtClean="0"/>
              <a:t>SGF(I/L)EEDE(I/L)(</a:t>
            </a:r>
            <a:r>
              <a:rPr lang="en-US" b="1" dirty="0" smtClean="0">
                <a:solidFill>
                  <a:srgbClr val="C00000"/>
                </a:solidFill>
              </a:rPr>
              <a:t>K/Q</a:t>
            </a:r>
            <a:r>
              <a:rPr lang="en-US" b="1" dirty="0" smtClean="0"/>
              <a:t>)</a:t>
            </a:r>
            <a:endParaRPr lang="en-US" dirty="0" smtClean="0"/>
          </a:p>
          <a:p>
            <a:pPr algn="ctr"/>
            <a:endParaRPr lang="en-US" b="1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4" grpId="0" animBg="1"/>
      <p:bldP spid="16" grpId="0" animBg="1"/>
      <p:bldP spid="18" grpId="0" animBg="1"/>
      <p:bldP spid="20" grpId="0" animBg="1"/>
      <p:bldP spid="20" grpId="1" animBg="1"/>
      <p:bldP spid="22" grpId="0" animBg="1"/>
      <p:bldP spid="23" grpId="0"/>
      <p:bldP spid="27" grpId="0" animBg="1"/>
      <p:bldP spid="27" grpId="1" animBg="1"/>
      <p:bldP spid="29" grpId="0" animBg="1"/>
      <p:bldP spid="30" grpId="0"/>
      <p:bldP spid="31" grpId="0" animBg="1"/>
      <p:bldP spid="31" grpId="1" animBg="1"/>
      <p:bldP spid="33" grpId="0" animBg="1"/>
      <p:bldP spid="34" grpId="0"/>
      <p:bldP spid="35" grpId="0" animBg="1"/>
      <p:bldP spid="35" grpId="1" animBg="1"/>
      <p:bldP spid="37" grpId="0" animBg="1"/>
      <p:bldP spid="38" grpId="0"/>
      <p:bldP spid="39" grpId="0" animBg="1"/>
      <p:bldP spid="39" grpId="1" animBg="1"/>
      <p:bldP spid="41" grpId="0" animBg="1"/>
      <p:bldP spid="42" grpId="0"/>
      <p:bldP spid="46" grpId="0" animBg="1"/>
      <p:bldP spid="46" grpId="1" animBg="1"/>
      <p:bldP spid="48" grpId="0" animBg="1"/>
      <p:bldP spid="49" grpId="0"/>
      <p:bldP spid="53" grpId="0" animBg="1"/>
      <p:bldP spid="54" grpId="0" animBg="1"/>
      <p:bldP spid="55" grpId="0" animBg="1"/>
      <p:bldP spid="55" grpId="1" animBg="1"/>
      <p:bldP spid="5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1562913" y="0"/>
            <a:ext cx="60388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de novo Sequencing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6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636542" y="1295400"/>
            <a:ext cx="5240537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/>
              <a:t>Challenges in de novo sequencing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dirty="0" smtClean="0"/>
              <a:t>Neutral loss (-H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O, -NH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)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Modifications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Background peaks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Incomplete information</a:t>
            </a:r>
            <a:endParaRPr lang="en-US" sz="2400" dirty="0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636542" y="1295400"/>
            <a:ext cx="5240537" cy="341632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/>
              <a:t>Challenges in de novo sequencing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dirty="0" smtClean="0"/>
              <a:t>Neutral loss (-H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O, -NH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)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Modifications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Background peaks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b="1" i="1" dirty="0" smtClean="0">
                <a:solidFill>
                  <a:srgbClr val="C00000"/>
                </a:solidFill>
              </a:rPr>
              <a:t>Incomplete information</a:t>
            </a:r>
            <a:endParaRPr lang="en-US" sz="2400" b="1" i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7"/>
          <p:cNvSpPr txBox="1">
            <a:spLocks noChangeArrowheads="1"/>
          </p:cNvSpPr>
          <p:nvPr/>
        </p:nvSpPr>
        <p:spPr bwMode="auto">
          <a:xfrm>
            <a:off x="2568575" y="4322763"/>
            <a:ext cx="1360488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/>
              <a:t>MS/MS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14500" y="5210175"/>
            <a:ext cx="2286000" cy="1071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1785144" y="5925344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2320925" y="6103938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2320926" y="6175375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99" name="TextBox 37"/>
          <p:cNvSpPr txBox="1">
            <a:spLocks noChangeArrowheads="1"/>
          </p:cNvSpPr>
          <p:nvPr/>
        </p:nvSpPr>
        <p:spPr bwMode="auto">
          <a:xfrm>
            <a:off x="1285875" y="1920875"/>
            <a:ext cx="2462213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Lysis</a:t>
            </a:r>
          </a:p>
          <a:p>
            <a:pPr algn="ctr"/>
            <a:r>
              <a:rPr lang="en-US" sz="2800" b="1"/>
              <a:t>Fractionation</a:t>
            </a:r>
          </a:p>
        </p:txBody>
      </p:sp>
      <p:sp>
        <p:nvSpPr>
          <p:cNvPr id="8200" name="Text Box 10"/>
          <p:cNvSpPr txBox="1">
            <a:spLocks noChangeArrowheads="1"/>
          </p:cNvSpPr>
          <p:nvPr/>
        </p:nvSpPr>
        <p:spPr bwMode="auto">
          <a:xfrm>
            <a:off x="1764084" y="0"/>
            <a:ext cx="563647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Database Search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8201" name="TextBox 7"/>
          <p:cNvSpPr txBox="1">
            <a:spLocks noChangeArrowheads="1"/>
          </p:cNvSpPr>
          <p:nvPr/>
        </p:nvSpPr>
        <p:spPr bwMode="auto">
          <a:xfrm>
            <a:off x="2857500" y="5138738"/>
            <a:ext cx="11922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/>
              <a:t>MS/MS</a:t>
            </a:r>
          </a:p>
        </p:txBody>
      </p:sp>
      <p:cxnSp>
        <p:nvCxnSpPr>
          <p:cNvPr id="36" name="Straight Connector 35"/>
          <p:cNvCxnSpPr/>
          <p:nvPr/>
        </p:nvCxnSpPr>
        <p:spPr>
          <a:xfrm rot="5400000">
            <a:off x="2499519" y="5995194"/>
            <a:ext cx="5715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>
            <a:off x="2999581" y="6066632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5400000">
            <a:off x="2536825" y="617378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2248694" y="5817394"/>
            <a:ext cx="9302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5400000">
            <a:off x="2785269" y="5996782"/>
            <a:ext cx="5730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2892426" y="6175375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2999581" y="5923757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3571081" y="6066632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>
            <a:off x="3428206" y="6209507"/>
            <a:ext cx="1428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11" name="TextBox 7"/>
          <p:cNvSpPr txBox="1">
            <a:spLocks noChangeArrowheads="1"/>
          </p:cNvSpPr>
          <p:nvPr/>
        </p:nvSpPr>
        <p:spPr bwMode="auto">
          <a:xfrm>
            <a:off x="3535363" y="2857500"/>
            <a:ext cx="182245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/>
              <a:t>Digestion</a:t>
            </a:r>
          </a:p>
        </p:txBody>
      </p:sp>
      <p:sp>
        <p:nvSpPr>
          <p:cNvPr id="8212" name="TextBox 24"/>
          <p:cNvSpPr txBox="1">
            <a:spLocks noChangeArrowheads="1"/>
          </p:cNvSpPr>
          <p:nvPr/>
        </p:nvSpPr>
        <p:spPr bwMode="auto">
          <a:xfrm>
            <a:off x="4949825" y="1074738"/>
            <a:ext cx="1882775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>
                <a:cs typeface="Arial" charset="0"/>
              </a:rPr>
              <a:t>Sequence</a:t>
            </a:r>
          </a:p>
          <a:p>
            <a:pPr algn="ctr">
              <a:lnSpc>
                <a:spcPts val="2600"/>
              </a:lnSpc>
            </a:pPr>
            <a:r>
              <a:rPr lang="en-US" sz="2800" b="1">
                <a:cs typeface="Arial" charset="0"/>
              </a:rPr>
              <a:t>DB</a:t>
            </a:r>
          </a:p>
        </p:txBody>
      </p:sp>
      <p:sp>
        <p:nvSpPr>
          <p:cNvPr id="8213" name="TextBox 7"/>
          <p:cNvSpPr txBox="1">
            <a:spLocks noChangeArrowheads="1"/>
          </p:cNvSpPr>
          <p:nvPr/>
        </p:nvSpPr>
        <p:spPr bwMode="auto">
          <a:xfrm>
            <a:off x="4808538" y="4432300"/>
            <a:ext cx="238125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/>
              <a:t>All Fragment</a:t>
            </a:r>
          </a:p>
          <a:p>
            <a:pPr algn="ctr">
              <a:lnSpc>
                <a:spcPts val="2600"/>
              </a:lnSpc>
            </a:pPr>
            <a:r>
              <a:rPr lang="en-US" sz="2800" b="1"/>
              <a:t>Masses</a:t>
            </a:r>
          </a:p>
        </p:txBody>
      </p:sp>
      <p:cxnSp>
        <p:nvCxnSpPr>
          <p:cNvPr id="89" name="Straight Arrow Connector 88"/>
          <p:cNvCxnSpPr/>
          <p:nvPr/>
        </p:nvCxnSpPr>
        <p:spPr>
          <a:xfrm rot="16200000" flipH="1">
            <a:off x="4927600" y="1987550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15" name="TextBox 7"/>
          <p:cNvSpPr txBox="1">
            <a:spLocks noChangeArrowheads="1"/>
          </p:cNvSpPr>
          <p:nvPr/>
        </p:nvSpPr>
        <p:spPr bwMode="auto">
          <a:xfrm>
            <a:off x="4868863" y="2109788"/>
            <a:ext cx="226060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Pick Protein</a:t>
            </a:r>
          </a:p>
        </p:txBody>
      </p:sp>
      <p:sp>
        <p:nvSpPr>
          <p:cNvPr id="91" name="Oval 90"/>
          <p:cNvSpPr/>
          <p:nvPr/>
        </p:nvSpPr>
        <p:spPr>
          <a:xfrm>
            <a:off x="3500438" y="1065213"/>
            <a:ext cx="285750" cy="35718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643188" y="708025"/>
            <a:ext cx="1643062" cy="107156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3" name="Straight Arrow Connector 92"/>
          <p:cNvCxnSpPr/>
          <p:nvPr/>
        </p:nvCxnSpPr>
        <p:spPr>
          <a:xfrm rot="16200000" flipH="1">
            <a:off x="3137694" y="2410619"/>
            <a:ext cx="1154112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rot="5400000">
            <a:off x="4200525" y="6135688"/>
            <a:ext cx="5397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rot="10800000">
            <a:off x="4572000" y="5854700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4000500" y="5854700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22" name="TextBox 7"/>
          <p:cNvSpPr txBox="1">
            <a:spLocks noChangeArrowheads="1"/>
          </p:cNvSpPr>
          <p:nvPr/>
        </p:nvSpPr>
        <p:spPr bwMode="auto">
          <a:xfrm>
            <a:off x="1403350" y="6334125"/>
            <a:ext cx="61690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Compare, Score, Test Significance </a:t>
            </a:r>
          </a:p>
        </p:txBody>
      </p:sp>
      <p:cxnSp>
        <p:nvCxnSpPr>
          <p:cNvPr id="100" name="Straight Arrow Connector 99"/>
          <p:cNvCxnSpPr/>
          <p:nvPr/>
        </p:nvCxnSpPr>
        <p:spPr>
          <a:xfrm>
            <a:off x="7358063" y="6640513"/>
            <a:ext cx="1285875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rot="5400000" flipH="1" flipV="1">
            <a:off x="6452394" y="4488656"/>
            <a:ext cx="4343400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rot="10800000" flipV="1">
            <a:off x="7042150" y="2354263"/>
            <a:ext cx="157162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26" name="TextBox 7"/>
          <p:cNvSpPr txBox="1">
            <a:spLocks noChangeArrowheads="1"/>
          </p:cNvSpPr>
          <p:nvPr/>
        </p:nvSpPr>
        <p:spPr bwMode="auto">
          <a:xfrm rot="5400000">
            <a:off x="6892132" y="4256881"/>
            <a:ext cx="39798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Repeat for all proteins</a:t>
            </a:r>
          </a:p>
        </p:txBody>
      </p:sp>
      <p:cxnSp>
        <p:nvCxnSpPr>
          <p:cNvPr id="109" name="Straight Arrow Connector 108"/>
          <p:cNvCxnSpPr/>
          <p:nvPr/>
        </p:nvCxnSpPr>
        <p:spPr>
          <a:xfrm rot="10800000">
            <a:off x="4286250" y="5854700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rot="16200000" flipH="1">
            <a:off x="4927600" y="2773363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rot="16200000" flipH="1">
            <a:off x="4927600" y="3489325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rot="16200000" flipH="1">
            <a:off x="4927600" y="4964113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rot="16200000" flipH="1">
            <a:off x="3498850" y="3489325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rot="16200000" flipH="1">
            <a:off x="3498850" y="4967288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33" name="TextBox 7"/>
          <p:cNvSpPr txBox="1">
            <a:spLocks noChangeArrowheads="1"/>
          </p:cNvSpPr>
          <p:nvPr/>
        </p:nvSpPr>
        <p:spPr bwMode="auto">
          <a:xfrm>
            <a:off x="4857750" y="3595688"/>
            <a:ext cx="23209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Pick Peptide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 rot="16200000" flipH="1">
            <a:off x="4927600" y="4233863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rot="16200000" flipH="1">
            <a:off x="3498850" y="4233863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36" name="TextBox 7"/>
          <p:cNvSpPr txBox="1">
            <a:spLocks noChangeArrowheads="1"/>
          </p:cNvSpPr>
          <p:nvPr/>
        </p:nvSpPr>
        <p:spPr bwMode="auto">
          <a:xfrm>
            <a:off x="2606675" y="3595688"/>
            <a:ext cx="1322388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/>
              <a:t>LC-MS</a:t>
            </a:r>
          </a:p>
        </p:txBody>
      </p:sp>
      <p:cxnSp>
        <p:nvCxnSpPr>
          <p:cNvPr id="87" name="Straight Arrow Connector 86"/>
          <p:cNvCxnSpPr/>
          <p:nvPr/>
        </p:nvCxnSpPr>
        <p:spPr>
          <a:xfrm rot="10800000">
            <a:off x="7104063" y="3903663"/>
            <a:ext cx="357187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rot="5400000" flipH="1" flipV="1">
            <a:off x="6072981" y="5279232"/>
            <a:ext cx="2771775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39" name="TextBox 7"/>
          <p:cNvSpPr txBox="1">
            <a:spLocks noChangeArrowheads="1"/>
          </p:cNvSpPr>
          <p:nvPr/>
        </p:nvSpPr>
        <p:spPr bwMode="auto">
          <a:xfrm rot="5400000">
            <a:off x="6769894" y="4872831"/>
            <a:ext cx="2162175" cy="76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/>
              <a:t>Repeat for</a:t>
            </a:r>
          </a:p>
          <a:p>
            <a:pPr algn="ctr">
              <a:lnSpc>
                <a:spcPts val="2600"/>
              </a:lnSpc>
            </a:pPr>
            <a:r>
              <a:rPr lang="en-US" sz="2800" b="1"/>
              <a:t>all peptides</a:t>
            </a:r>
          </a:p>
        </p:txBody>
      </p:sp>
      <p:sp>
        <p:nvSpPr>
          <p:cNvPr id="8240" name="Flowchart: Magnetic Disk 23"/>
          <p:cNvSpPr>
            <a:spLocks noChangeArrowheads="1"/>
          </p:cNvSpPr>
          <p:nvPr/>
        </p:nvSpPr>
        <p:spPr bwMode="auto">
          <a:xfrm>
            <a:off x="5072063" y="736600"/>
            <a:ext cx="1643062" cy="1071563"/>
          </a:xfrm>
          <a:prstGeom prst="flowChartMagneticDisk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4929188" y="5200650"/>
            <a:ext cx="2286000" cy="1071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7" name="Straight Connector 126"/>
          <p:cNvCxnSpPr/>
          <p:nvPr/>
        </p:nvCxnSpPr>
        <p:spPr>
          <a:xfrm rot="5400000">
            <a:off x="4892675" y="5807075"/>
            <a:ext cx="928688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rot="16200000" flipH="1">
            <a:off x="5250656" y="5809457"/>
            <a:ext cx="9286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 rot="5400000">
            <a:off x="5178425" y="5808663"/>
            <a:ext cx="92868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rot="5400000">
            <a:off x="5535613" y="5807075"/>
            <a:ext cx="928688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rot="5400000">
            <a:off x="5964238" y="5807075"/>
            <a:ext cx="928688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5400000">
            <a:off x="5394325" y="5807075"/>
            <a:ext cx="928688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rot="5400000">
            <a:off x="5464175" y="5807075"/>
            <a:ext cx="928688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5400000">
            <a:off x="5822156" y="5807869"/>
            <a:ext cx="9286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5400000">
            <a:off x="5749925" y="5808663"/>
            <a:ext cx="92868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rot="5400000">
            <a:off x="6107113" y="5807075"/>
            <a:ext cx="928688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5400000">
            <a:off x="6535738" y="5803900"/>
            <a:ext cx="928688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5400000">
            <a:off x="6249988" y="5807075"/>
            <a:ext cx="928688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54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2" grpId="0"/>
      <p:bldP spid="8213" grpId="0"/>
      <p:bldP spid="8215" grpId="0"/>
      <p:bldP spid="8222" grpId="0"/>
      <p:bldP spid="8226" grpId="0"/>
      <p:bldP spid="8233" grpId="0"/>
      <p:bldP spid="8239" grpId="0"/>
      <p:bldP spid="8240" grpId="0" animBg="1"/>
      <p:bldP spid="12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 l="21848" t="20444" r="8944" b="6667"/>
          <a:stretch>
            <a:fillRect/>
          </a:stretch>
        </p:blipFill>
        <p:spPr bwMode="auto">
          <a:xfrm>
            <a:off x="2362200" y="609600"/>
            <a:ext cx="44958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 l="69955" t="71795" r="6726" b="7692"/>
          <a:stretch>
            <a:fillRect/>
          </a:stretch>
        </p:blipFill>
        <p:spPr bwMode="auto">
          <a:xfrm>
            <a:off x="4724400" y="838200"/>
            <a:ext cx="1485939" cy="914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 cstate="print"/>
          <a:srcRect l="50901" t="54598" r="24324" b="33907"/>
          <a:stretch>
            <a:fillRect/>
          </a:stretch>
        </p:blipFill>
        <p:spPr bwMode="auto">
          <a:xfrm>
            <a:off x="4495800" y="3962400"/>
            <a:ext cx="2095493" cy="571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1764084" y="0"/>
            <a:ext cx="563647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Tandem MS – Database Search</a:t>
            </a:r>
            <a:endParaRPr lang="en-US" sz="2800" b="1" dirty="0">
              <a:latin typeface="Comic Sans MS" pitchFamily="66" charset="0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X! Tandem - Search Parameters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9830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02" t="14131" r="5915" b="32251"/>
          <a:stretch/>
        </p:blipFill>
        <p:spPr bwMode="auto">
          <a:xfrm>
            <a:off x="93785" y="762000"/>
            <a:ext cx="8978805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76400" y="685800"/>
            <a:ext cx="7315200" cy="9906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09800" y="863025"/>
            <a:ext cx="4876800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http://www.thegpm.org/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xmlns="" val="101158343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X! Tandem - Search Parameters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9933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0168" t="13220" r="6788" b="40626"/>
          <a:stretch/>
        </p:blipFill>
        <p:spPr bwMode="auto">
          <a:xfrm>
            <a:off x="381000" y="762001"/>
            <a:ext cx="8305800" cy="5953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84950202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974" t="41937" r="6724" b="6097"/>
          <a:stretch/>
        </p:blipFill>
        <p:spPr bwMode="auto">
          <a:xfrm>
            <a:off x="685800" y="685800"/>
            <a:ext cx="7579895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X! Tandem - Search Parameters</a:t>
            </a:r>
          </a:p>
        </p:txBody>
      </p:sp>
    </p:spTree>
    <p:extLst>
      <p:ext uri="{BB962C8B-B14F-4D97-AF65-F5344CB8AC3E}">
        <p14:creationId xmlns:p14="http://schemas.microsoft.com/office/powerpoint/2010/main" xmlns="" val="3263710264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Mass Spectrometry (MS)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19200" y="1646872"/>
            <a:ext cx="1752600" cy="914400"/>
          </a:xfrm>
          <a:prstGeom prst="roundRect">
            <a:avLst/>
          </a:prstGeom>
          <a:solidFill>
            <a:srgbClr val="FF993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Ion Source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695700" y="1646872"/>
            <a:ext cx="1752600" cy="91440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Mass Analyzer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172200" y="1646872"/>
            <a:ext cx="1752600" cy="914400"/>
          </a:xfrm>
          <a:prstGeom prst="roundRect">
            <a:avLst/>
          </a:prstGeom>
          <a:solidFill>
            <a:srgbClr val="92D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Detector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5" idx="3"/>
            <a:endCxn id="6" idx="1"/>
          </p:cNvCxnSpPr>
          <p:nvPr/>
        </p:nvCxnSpPr>
        <p:spPr>
          <a:xfrm>
            <a:off x="2971800" y="2104072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48300" y="2104072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48413" y="2713672"/>
            <a:ext cx="889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MALDI</a:t>
            </a:r>
          </a:p>
          <a:p>
            <a:pPr algn="ctr"/>
            <a:r>
              <a:rPr lang="en-US" dirty="0" smtClean="0"/>
              <a:t>ESI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465923" y="2713672"/>
            <a:ext cx="223657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Quadrupole</a:t>
            </a:r>
            <a:endParaRPr lang="en-US" dirty="0" smtClean="0"/>
          </a:p>
          <a:p>
            <a:pPr algn="ctr"/>
            <a:r>
              <a:rPr lang="en-US" dirty="0" smtClean="0"/>
              <a:t>Ion Trap (3D, linear)</a:t>
            </a:r>
          </a:p>
          <a:p>
            <a:pPr algn="ctr"/>
            <a:r>
              <a:rPr lang="en-US" dirty="0" smtClean="0"/>
              <a:t>Time-of-Flight</a:t>
            </a:r>
          </a:p>
          <a:p>
            <a:pPr algn="ctr"/>
            <a:r>
              <a:rPr lang="en-US" dirty="0" err="1" smtClean="0"/>
              <a:t>Orbitrap</a:t>
            </a:r>
            <a:endParaRPr lang="en-US" dirty="0" smtClean="0"/>
          </a:p>
          <a:p>
            <a:pPr algn="ctr"/>
            <a:r>
              <a:rPr lang="en-US" dirty="0" smtClean="0"/>
              <a:t>FTICR</a:t>
            </a:r>
            <a:endParaRPr lang="en-US" dirty="0"/>
          </a:p>
        </p:txBody>
      </p:sp>
      <p:grpSp>
        <p:nvGrpSpPr>
          <p:cNvPr id="26" name="Group 25"/>
          <p:cNvGrpSpPr>
            <a:grpSpLocks noChangeAspect="1"/>
          </p:cNvGrpSpPr>
          <p:nvPr/>
        </p:nvGrpSpPr>
        <p:grpSpPr>
          <a:xfrm>
            <a:off x="3429000" y="4746625"/>
            <a:ext cx="2400300" cy="1566863"/>
            <a:chOff x="3657600" y="4594225"/>
            <a:chExt cx="1600200" cy="1044575"/>
          </a:xfrm>
        </p:grpSpPr>
        <p:sp>
          <p:nvSpPr>
            <p:cNvPr id="13" name="Rectangle 61"/>
            <p:cNvSpPr>
              <a:spLocks noChangeAspect="1" noChangeArrowheads="1"/>
            </p:cNvSpPr>
            <p:nvPr/>
          </p:nvSpPr>
          <p:spPr bwMode="auto">
            <a:xfrm>
              <a:off x="3657600" y="4594225"/>
              <a:ext cx="1600200" cy="10445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Line 62"/>
            <p:cNvSpPr>
              <a:spLocks noChangeAspect="1" noChangeShapeType="1"/>
            </p:cNvSpPr>
            <p:nvPr/>
          </p:nvSpPr>
          <p:spPr bwMode="auto">
            <a:xfrm>
              <a:off x="4025900" y="4962525"/>
              <a:ext cx="0" cy="6762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Line 63"/>
            <p:cNvSpPr>
              <a:spLocks noChangeAspect="1" noChangeShapeType="1"/>
            </p:cNvSpPr>
            <p:nvPr/>
          </p:nvSpPr>
          <p:spPr bwMode="auto">
            <a:xfrm>
              <a:off x="4149725" y="5270500"/>
              <a:ext cx="0" cy="3683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Line 64"/>
            <p:cNvSpPr>
              <a:spLocks noChangeAspect="1" noChangeShapeType="1"/>
            </p:cNvSpPr>
            <p:nvPr/>
          </p:nvSpPr>
          <p:spPr bwMode="auto">
            <a:xfrm>
              <a:off x="4397375" y="4776788"/>
              <a:ext cx="0" cy="8620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Line 65"/>
            <p:cNvSpPr>
              <a:spLocks noChangeAspect="1" noChangeShapeType="1"/>
            </p:cNvSpPr>
            <p:nvPr/>
          </p:nvSpPr>
          <p:spPr bwMode="auto">
            <a:xfrm>
              <a:off x="4705350" y="5454650"/>
              <a:ext cx="0" cy="1841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66"/>
            <p:cNvSpPr>
              <a:spLocks noChangeAspect="1" noChangeShapeType="1"/>
            </p:cNvSpPr>
            <p:nvPr/>
          </p:nvSpPr>
          <p:spPr bwMode="auto">
            <a:xfrm>
              <a:off x="4335463" y="5394325"/>
              <a:ext cx="0" cy="244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67"/>
            <p:cNvSpPr>
              <a:spLocks noChangeAspect="1" noChangeShapeType="1"/>
            </p:cNvSpPr>
            <p:nvPr/>
          </p:nvSpPr>
          <p:spPr bwMode="auto">
            <a:xfrm>
              <a:off x="4210050" y="5516563"/>
              <a:ext cx="0" cy="12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Line 68"/>
            <p:cNvSpPr>
              <a:spLocks noChangeAspect="1" noChangeShapeType="1"/>
            </p:cNvSpPr>
            <p:nvPr/>
          </p:nvSpPr>
          <p:spPr bwMode="auto">
            <a:xfrm>
              <a:off x="3779838" y="5334000"/>
              <a:ext cx="0" cy="3048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Line 69"/>
            <p:cNvSpPr>
              <a:spLocks noChangeAspect="1" noChangeShapeType="1"/>
            </p:cNvSpPr>
            <p:nvPr/>
          </p:nvSpPr>
          <p:spPr bwMode="auto">
            <a:xfrm>
              <a:off x="4518025" y="5024438"/>
              <a:ext cx="0" cy="6143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Line 70"/>
            <p:cNvSpPr>
              <a:spLocks noChangeAspect="1" noChangeShapeType="1"/>
            </p:cNvSpPr>
            <p:nvPr/>
          </p:nvSpPr>
          <p:spPr bwMode="auto">
            <a:xfrm>
              <a:off x="4765675" y="5334000"/>
              <a:ext cx="0" cy="3048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71"/>
            <p:cNvSpPr>
              <a:spLocks noChangeAspect="1" noChangeShapeType="1"/>
            </p:cNvSpPr>
            <p:nvPr/>
          </p:nvSpPr>
          <p:spPr bwMode="auto">
            <a:xfrm>
              <a:off x="5010150" y="4840288"/>
              <a:ext cx="0" cy="7985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" name="Text Box 72"/>
          <p:cNvSpPr txBox="1">
            <a:spLocks noChangeAspect="1" noChangeArrowheads="1"/>
          </p:cNvSpPr>
          <p:nvPr/>
        </p:nvSpPr>
        <p:spPr bwMode="auto">
          <a:xfrm>
            <a:off x="3581400" y="6243935"/>
            <a:ext cx="206819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mass/charge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25" name="Text Box 72"/>
          <p:cNvSpPr txBox="1">
            <a:spLocks noChangeAspect="1" noChangeArrowheads="1"/>
          </p:cNvSpPr>
          <p:nvPr/>
        </p:nvSpPr>
        <p:spPr bwMode="auto">
          <a:xfrm rot="-5400000">
            <a:off x="2477915" y="5292849"/>
            <a:ext cx="14494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intensity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4728029" y="2062842"/>
            <a:ext cx="3911600" cy="2686958"/>
          </a:xfrm>
          <a:custGeom>
            <a:avLst/>
            <a:gdLst>
              <a:gd name="connsiteX0" fmla="*/ 3196771 w 3911600"/>
              <a:gd name="connsiteY0" fmla="*/ 16329 h 2686958"/>
              <a:gd name="connsiteX1" fmla="*/ 3566885 w 3911600"/>
              <a:gd name="connsiteY1" fmla="*/ 16329 h 2686958"/>
              <a:gd name="connsiteX2" fmla="*/ 3795485 w 3911600"/>
              <a:gd name="connsiteY2" fmla="*/ 114301 h 2686958"/>
              <a:gd name="connsiteX3" fmla="*/ 3882571 w 3911600"/>
              <a:gd name="connsiteY3" fmla="*/ 342901 h 2686958"/>
              <a:gd name="connsiteX4" fmla="*/ 3839028 w 3911600"/>
              <a:gd name="connsiteY4" fmla="*/ 658587 h 2686958"/>
              <a:gd name="connsiteX5" fmla="*/ 3447142 w 3911600"/>
              <a:gd name="connsiteY5" fmla="*/ 1094015 h 2686958"/>
              <a:gd name="connsiteX6" fmla="*/ 2598057 w 3911600"/>
              <a:gd name="connsiteY6" fmla="*/ 1877787 h 2686958"/>
              <a:gd name="connsiteX7" fmla="*/ 1596571 w 3911600"/>
              <a:gd name="connsiteY7" fmla="*/ 2182587 h 2686958"/>
              <a:gd name="connsiteX8" fmla="*/ 682171 w 3911600"/>
              <a:gd name="connsiteY8" fmla="*/ 2247901 h 2686958"/>
              <a:gd name="connsiteX9" fmla="*/ 257628 w 3911600"/>
              <a:gd name="connsiteY9" fmla="*/ 2237015 h 2686958"/>
              <a:gd name="connsiteX10" fmla="*/ 39914 w 3911600"/>
              <a:gd name="connsiteY10" fmla="*/ 2618015 h 2686958"/>
              <a:gd name="connsiteX11" fmla="*/ 18142 w 3911600"/>
              <a:gd name="connsiteY11" fmla="*/ 2650672 h 268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11600" h="2686958">
                <a:moveTo>
                  <a:pt x="3196771" y="16329"/>
                </a:moveTo>
                <a:cubicBezTo>
                  <a:pt x="3331935" y="8164"/>
                  <a:pt x="3467099" y="0"/>
                  <a:pt x="3566885" y="16329"/>
                </a:cubicBezTo>
                <a:cubicBezTo>
                  <a:pt x="3666671" y="32658"/>
                  <a:pt x="3742871" y="59872"/>
                  <a:pt x="3795485" y="114301"/>
                </a:cubicBezTo>
                <a:cubicBezTo>
                  <a:pt x="3848099" y="168730"/>
                  <a:pt x="3875314" y="252187"/>
                  <a:pt x="3882571" y="342901"/>
                </a:cubicBezTo>
                <a:cubicBezTo>
                  <a:pt x="3889828" y="433615"/>
                  <a:pt x="3911600" y="533401"/>
                  <a:pt x="3839028" y="658587"/>
                </a:cubicBezTo>
                <a:cubicBezTo>
                  <a:pt x="3766456" y="783773"/>
                  <a:pt x="3653970" y="890815"/>
                  <a:pt x="3447142" y="1094015"/>
                </a:cubicBezTo>
                <a:cubicBezTo>
                  <a:pt x="3240314" y="1297215"/>
                  <a:pt x="2906486" y="1696358"/>
                  <a:pt x="2598057" y="1877787"/>
                </a:cubicBezTo>
                <a:cubicBezTo>
                  <a:pt x="2289629" y="2059216"/>
                  <a:pt x="1915885" y="2120901"/>
                  <a:pt x="1596571" y="2182587"/>
                </a:cubicBezTo>
                <a:cubicBezTo>
                  <a:pt x="1277257" y="2244273"/>
                  <a:pt x="905328" y="2238830"/>
                  <a:pt x="682171" y="2247901"/>
                </a:cubicBezTo>
                <a:cubicBezTo>
                  <a:pt x="459014" y="2256972"/>
                  <a:pt x="364671" y="2175329"/>
                  <a:pt x="257628" y="2237015"/>
                </a:cubicBezTo>
                <a:cubicBezTo>
                  <a:pt x="150585" y="2298701"/>
                  <a:pt x="79828" y="2549072"/>
                  <a:pt x="39914" y="2618015"/>
                </a:cubicBezTo>
                <a:cubicBezTo>
                  <a:pt x="0" y="2686958"/>
                  <a:pt x="9071" y="2668815"/>
                  <a:pt x="18142" y="2650672"/>
                </a:cubicBez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4" grpId="0"/>
      <p:bldP spid="25" grpId="0"/>
      <p:bldP spid="2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ChangeArrowheads="1"/>
          </p:cNvSpPr>
          <p:nvPr/>
        </p:nvSpPr>
        <p:spPr bwMode="auto">
          <a:xfrm>
            <a:off x="1981200" y="762000"/>
            <a:ext cx="6781800" cy="5334000"/>
          </a:xfrm>
          <a:prstGeom prst="rect">
            <a:avLst/>
          </a:prstGeom>
          <a:solidFill>
            <a:srgbClr val="FF9900">
              <a:alpha val="2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4115" name="Rectangle 3"/>
          <p:cNvSpPr>
            <a:spLocks noChangeArrowheads="1"/>
          </p:cNvSpPr>
          <p:nvPr/>
        </p:nvSpPr>
        <p:spPr bwMode="auto">
          <a:xfrm>
            <a:off x="304800" y="1371600"/>
            <a:ext cx="1600200" cy="43434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/>
          <a:p>
            <a:pPr algn="ctr"/>
            <a:r>
              <a:rPr lang="en-US" sz="2400" b="1">
                <a:latin typeface="Trebuchet MS" pitchFamily="34" charset="0"/>
              </a:rPr>
              <a:t>sequences</a:t>
            </a:r>
          </a:p>
        </p:txBody>
      </p:sp>
      <p:sp>
        <p:nvSpPr>
          <p:cNvPr id="474116" name="Rectangle 4"/>
          <p:cNvSpPr>
            <a:spLocks noChangeArrowheads="1"/>
          </p:cNvSpPr>
          <p:nvPr/>
        </p:nvSpPr>
        <p:spPr bwMode="auto">
          <a:xfrm>
            <a:off x="2590800" y="3124200"/>
            <a:ext cx="1600200" cy="3810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Tahoma" pitchFamily="34" charset="0"/>
              </a:rPr>
              <a:t>sequences</a:t>
            </a:r>
          </a:p>
        </p:txBody>
      </p:sp>
      <p:sp>
        <p:nvSpPr>
          <p:cNvPr id="474117" name="Rectangle 5"/>
          <p:cNvSpPr>
            <a:spLocks noChangeArrowheads="1"/>
          </p:cNvSpPr>
          <p:nvPr/>
        </p:nvSpPr>
        <p:spPr bwMode="auto">
          <a:xfrm>
            <a:off x="381000" y="685800"/>
            <a:ext cx="1371600" cy="381000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Tahoma" pitchFamily="34" charset="0"/>
              </a:rPr>
              <a:t>spectra</a:t>
            </a:r>
          </a:p>
        </p:txBody>
      </p:sp>
      <p:sp>
        <p:nvSpPr>
          <p:cNvPr id="12294" name="Text Box 6"/>
          <p:cNvSpPr txBox="1">
            <a:spLocks noChangeArrowheads="1"/>
          </p:cNvSpPr>
          <p:nvPr/>
        </p:nvSpPr>
        <p:spPr bwMode="auto">
          <a:xfrm>
            <a:off x="2133600" y="0"/>
            <a:ext cx="39837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Multi-stage searching</a:t>
            </a:r>
          </a:p>
        </p:txBody>
      </p:sp>
      <p:sp>
        <p:nvSpPr>
          <p:cNvPr id="474119" name="Oval 7"/>
          <p:cNvSpPr>
            <a:spLocks noChangeArrowheads="1"/>
          </p:cNvSpPr>
          <p:nvPr/>
        </p:nvSpPr>
        <p:spPr bwMode="auto">
          <a:xfrm>
            <a:off x="2133600" y="1219200"/>
            <a:ext cx="2590800" cy="4419600"/>
          </a:xfrm>
          <a:prstGeom prst="ellipse">
            <a:avLst/>
          </a:prstGeom>
          <a:solidFill>
            <a:srgbClr val="FF99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Ctr="1"/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Trebuchet MS" pitchFamily="34" charset="0"/>
              </a:rPr>
              <a:t>Tryptic</a:t>
            </a:r>
          </a:p>
          <a:p>
            <a:pPr algn="ctr"/>
            <a:r>
              <a:rPr lang="en-US" sz="2400" b="1">
                <a:solidFill>
                  <a:schemeClr val="bg1"/>
                </a:solidFill>
                <a:latin typeface="Trebuchet MS" pitchFamily="34" charset="0"/>
              </a:rPr>
              <a:t>cleavage</a:t>
            </a:r>
          </a:p>
        </p:txBody>
      </p:sp>
      <p:sp>
        <p:nvSpPr>
          <p:cNvPr id="474120" name="Oval 8"/>
          <p:cNvSpPr>
            <a:spLocks noChangeArrowheads="1"/>
          </p:cNvSpPr>
          <p:nvPr/>
        </p:nvSpPr>
        <p:spPr bwMode="auto">
          <a:xfrm>
            <a:off x="5562600" y="1219200"/>
            <a:ext cx="2819400" cy="1295400"/>
          </a:xfrm>
          <a:prstGeom prst="ellipse">
            <a:avLst/>
          </a:prstGeom>
          <a:solidFill>
            <a:srgbClr val="FF99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 anchorCtr="1"/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Trebuchet MS" pitchFamily="34" charset="0"/>
              </a:rPr>
              <a:t>Modifications #1</a:t>
            </a:r>
          </a:p>
        </p:txBody>
      </p:sp>
      <p:sp>
        <p:nvSpPr>
          <p:cNvPr id="474121" name="Oval 9"/>
          <p:cNvSpPr>
            <a:spLocks noChangeArrowheads="1"/>
          </p:cNvSpPr>
          <p:nvPr/>
        </p:nvSpPr>
        <p:spPr bwMode="auto">
          <a:xfrm>
            <a:off x="5638800" y="2667000"/>
            <a:ext cx="2819400" cy="1371600"/>
          </a:xfrm>
          <a:prstGeom prst="ellipse">
            <a:avLst/>
          </a:prstGeom>
          <a:solidFill>
            <a:srgbClr val="FF99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 anchorCtr="1"/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Trebuchet MS" pitchFamily="34" charset="0"/>
              </a:rPr>
              <a:t>Modifications #2</a:t>
            </a:r>
          </a:p>
        </p:txBody>
      </p:sp>
      <p:sp>
        <p:nvSpPr>
          <p:cNvPr id="474122" name="Oval 10"/>
          <p:cNvSpPr>
            <a:spLocks noChangeArrowheads="1"/>
          </p:cNvSpPr>
          <p:nvPr/>
        </p:nvSpPr>
        <p:spPr bwMode="auto">
          <a:xfrm>
            <a:off x="5638800" y="4191000"/>
            <a:ext cx="2819400" cy="1447800"/>
          </a:xfrm>
          <a:prstGeom prst="ellipse">
            <a:avLst/>
          </a:prstGeom>
          <a:solidFill>
            <a:srgbClr val="FF99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 anchorCtr="1"/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Trebuchet MS" pitchFamily="34" charset="0"/>
              </a:rPr>
              <a:t>Point mutation</a:t>
            </a:r>
          </a:p>
        </p:txBody>
      </p:sp>
      <p:sp>
        <p:nvSpPr>
          <p:cNvPr id="12299" name="Text Box 11"/>
          <p:cNvSpPr txBox="1">
            <a:spLocks noChangeArrowheads="1"/>
          </p:cNvSpPr>
          <p:nvPr/>
        </p:nvSpPr>
        <p:spPr bwMode="auto">
          <a:xfrm>
            <a:off x="4191000" y="5562600"/>
            <a:ext cx="18145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ahoma" pitchFamily="34" charset="0"/>
              </a:rPr>
              <a:t>X! Tandem</a:t>
            </a:r>
          </a:p>
        </p:txBody>
      </p:sp>
      <p:sp>
        <p:nvSpPr>
          <p:cNvPr id="12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66667E-6 -2.22222E-6 L 0.23333 0.28889 " pathEditMode="relative" ptsTypes="AA">
                                      <p:cBhvr>
                                        <p:cTn id="6" dur="2000" fill="hold"/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0.23333 -3.33333E-6 " pathEditMode="relative" ptsTypes="AA">
                                      <p:cBhvr>
                                        <p:cTn id="8" dur="2000" fill="hold"/>
                                        <p:tgtEl>
                                          <p:spTgt spid="474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474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7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9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0.00209 -0.00486 0.00434 -0.01018 0.00643 -0.01666 C 0.01233 -0.03588 0.01389 -0.0544 0.00955 -0.05717 C 0.00521 -0.06041 -0.0033 -0.04722 -0.00902 -0.02824 C -0.01215 -0.01828 -0.01406 -0.00879 -0.01458 -0.00162 C -0.01545 0.00417 -0.01597 0.00996 -0.01597 0.01667 C -0.01597 0.03797 -0.0118 0.05579 -0.00711 0.05579 C -0.00243 0.05579 0.00157 0.03797 0.00157 0.01667 C 0.00157 0.00672 0.00052 -0.00301 -0.00104 -0.00949 C -0.00156 -0.01528 -0.0033 -0.02153 -0.00503 -0.02778 C -0.01128 -0.04722 -0.01961 -0.06041 -0.02395 -0.05717 C -0.0283 -0.05393 -0.02673 -0.03588 -0.02048 -0.0162 C -0.01805 -0.00717 -0.01458 0.00047 -0.01128 0.00556 C -0.00868 0.01042 -0.0059 0.01482 -0.00225 0.01898 C 0.00886 0.03264 0.02014 0.03889 0.02327 0.0331 C 0.02605 0.02755 0.01997 0.01181 0.00851 -0.00162 C 0.004 -0.00717 -0.00104 -0.01157 -0.00503 -0.01435 C -0.00868 -0.01713 -0.01336 -0.01967 -0.0184 -0.02106 C -0.03211 -0.02592 -0.04375 -0.02453 -0.04461 -0.01666 C -0.04583 -0.00949 -0.03576 -2.22222E-6 -0.02205 0.00463 C -0.01597 0.00672 -0.01007 0.00764 -0.00538 0.00695 C -0.00121 0.00695 0.00313 0.00602 0.00764 0.00463 C 0.02136 -2.22222E-6 0.03177 -0.01018 0.03039 -0.01713 C 0.02934 -0.02453 0.01754 -0.02616 0.004 -0.02153 C -0.00243 -0.01921 -0.0085 -0.01574 -0.0125 -0.01203 C -0.01597 -0.00903 -0.01927 -0.00578 -0.02309 -0.00162 C -0.03385 0.01227 -0.04045 0.02755 -0.03732 0.0331 C -0.03455 0.03889 -0.02309 0.03264 -0.01215 0.01945 C -0.00694 0.01273 -0.00243 0.00602 -3.33333E-6 -2.22222E-6 Z " pathEditMode="relative" rAng="0" ptsTypes="fffffffffffffffffffffffffffff">
                                      <p:cBhvr>
                                        <p:cTn id="14" dur="1000" fill="hold"/>
                                        <p:tgtEl>
                                          <p:spTgt spid="474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" y="-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4741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474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02 -0.03704 C 0.06389 -0.17477 0.11094 -0.31227 0.17223 -0.34283 C 0.23351 -0.37338 0.3474 -0.24213 0.38438 -0.22084 C 0.42136 -0.19977 0.40799 -0.20834 0.39462 -0.21644 " pathEditMode="relative" ptsTypes="aaaA">
                                      <p:cBhvr>
                                        <p:cTn id="20" dur="5000" fill="hold"/>
                                        <p:tgtEl>
                                          <p:spTgt spid="474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34 0.28889 C 0.30052 0.31366 0.36789 0.33866 0.43507 0.31412 C 0.50226 0.28958 0.56945 0.21551 0.63681 0.14166 " pathEditMode="relative" rAng="0" ptsTypes="aaA">
                                      <p:cBhvr>
                                        <p:cTn id="22" dur="5000" fill="hold"/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" y="-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2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48148E-6 C -0.00503 -0.00486 -0.00746 -0.01342 -0.00607 -0.02176 C -0.00538 -0.02477 -0.00451 -0.02754 -0.00312 -0.02986 C -0.00225 -0.02315 0.00087 -0.01713 0.00573 -0.01342 C 0.00573 -0.02153 0.00921 -0.0294 0.01546 -0.03287 C 0.01737 -0.03426 0.01962 -0.03472 0.02188 -0.03495 C 0.01858 -0.03009 0.01667 -0.02315 0.01737 -0.01597 C 0.0224 -0.02106 0.02935 -0.02245 0.03542 -0.01852 C 0.0375 -0.01736 0.03959 -0.01528 0.04098 -0.01342 C 0.0356 -0.01389 0.03021 -0.01134 0.02639 -0.00602 C 0.03247 -0.0044 0.03768 0.00185 0.03924 0.01019 C 0.03976 0.01296 0.03976 0.01597 0.03924 0.01875 C 0.03629 0.01343 0.03143 0.00949 0.02605 0.00903 C 0.02865 0.01621 0.02796 0.02523 0.02396 0.03195 C 0.0224 0.03426 0.02049 0.03634 0.01858 0.0375 C 0.02014 0.03102 0.01928 0.02384 0.01632 0.01806 C 0.01355 0.02523 0.00764 0.03009 0.00087 0.03009 C -0.00156 0.03009 -0.00381 0.02963 -0.0059 0.02847 C -0.00086 0.02616 0.00296 0.0206 0.00469 0.01389 C -0.00156 0.01574 -0.00815 0.01296 -0.01232 0.00648 C -0.01388 0.00371 -0.01493 0.00116 -0.01545 -0.00185 C -0.01111 0.00208 -0.0052 0.00255 -4.72222E-6 -1.48148E-6 Z " pathEditMode="relative" rAng="0" ptsTypes="ffffffffffffffffffffff">
                                      <p:cBhvr>
                                        <p:cTn id="25" dur="2000" fill="hold"/>
                                        <p:tgtEl>
                                          <p:spTgt spid="474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0"/>
                            </p:stCondLst>
                            <p:childTnLst>
                              <p:par>
                                <p:cTn id="27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4741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474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461 -0.21667 C 0.28611 -0.18611 0.17777 -0.15533 0.17743 -0.11783 C 0.17708 -0.08033 0.35607 -0.0132 0.39288 0.00856 " pathEditMode="relative" rAng="0" ptsTypes="aaA">
                                      <p:cBhvr>
                                        <p:cTn id="31" dur="3000" fill="hold"/>
                                        <p:tgtEl>
                                          <p:spTgt spid="474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" y="112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4878 0.13889 C 0.71927 0.16227 0.78993 0.18565 0.7901 0.22153 C 0.79028 0.25741 0.67361 0.33264 0.65035 0.35486 " pathEditMode="relative" rAng="0" ptsTypes="aaA">
                                      <p:cBhvr>
                                        <p:cTn id="33" dur="3000" fill="hold"/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35" presetID="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0.00434 0.0169 L 0.01875 0.0169 L 0.00711 0.02732 L 0.01146 0.04445 L 3.33333E-6 0.0338 L -0.01164 0.04445 L -0.00729 0.02732 L -0.01875 0.0169 L -0.00452 0.0169 L 3.33333E-6 -1.11111E-6 Z " pathEditMode="relative" rAng="0" ptsTypes="FFFFFFFFFFF">
                                      <p:cBhvr>
                                        <p:cTn id="36" dur="2000" fill="hold"/>
                                        <p:tgtEl>
                                          <p:spTgt spid="474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0"/>
                            </p:stCondLst>
                            <p:childTnLst>
                              <p:par>
                                <p:cTn id="38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4741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0" dur="indefinite"/>
                                        <p:tgtEl>
                                          <p:spTgt spid="474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288 0.00856 C 0.29167 0.0456 0.19063 0.08287 0.19167 0.11921 C 0.19288 0.15578 0.3651 0.20972 0.39983 0.22778 " pathEditMode="relative" rAng="0" ptsTypes="aaA">
                                      <p:cBhvr>
                                        <p:cTn id="42" dur="3000" fill="hold"/>
                                        <p:tgtEl>
                                          <p:spTgt spid="474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" y="10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4705 0.36412 C 0.71181 0.39468 0.77674 0.4257 0.77726 0.46412 C 0.77778 0.50232 0.71389 0.54815 0.65018 0.59445 " pathEditMode="relative" rAng="0" ptsTypes="aaA">
                                      <p:cBhvr>
                                        <p:cTn id="44" dur="3000" fill="hold"/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8000"/>
                            </p:stCondLst>
                            <p:childTnLst>
                              <p:par>
                                <p:cTn id="46" presetID="1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0.01355 -0.00625 L 0.01875 -0.02222 L 0.02379 -0.00625 L 0.0375 -3.33333E-6 L 0.02379 0.00602 L 0.01875 0.02223 L 0.01355 0.00602 L -3.33333E-6 -3.33333E-6 Z " pathEditMode="relative" rAng="0" ptsTypes="FFFFFFFFF">
                                      <p:cBhvr>
                                        <p:cTn id="47" dur="2000" fill="hold"/>
                                        <p:tgtEl>
                                          <p:spTgt spid="474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0"/>
                            </p:stCondLst>
                            <p:childTnLst>
                              <p:par>
                                <p:cTn id="49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4741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474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983 0.22778 L 0.1375 0.46111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474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" y="117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0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54 0.58334 L 0.154 0.8055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" y="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115" grpId="0" animBg="1"/>
      <p:bldP spid="474115" grpId="1" animBg="1"/>
      <p:bldP spid="474116" grpId="0" animBg="1"/>
      <p:bldP spid="474116" grpId="1" animBg="1"/>
      <p:bldP spid="474116" grpId="2" animBg="1"/>
      <p:bldP spid="474116" grpId="3" animBg="1"/>
      <p:bldP spid="474117" grpId="0" animBg="1"/>
      <p:bldP spid="474117" grpId="1" animBg="1"/>
      <p:bldP spid="474117" grpId="2" animBg="1"/>
      <p:bldP spid="474117" grpId="3" animBg="1"/>
      <p:bldP spid="474117" grpId="4" animBg="1"/>
      <p:bldP spid="474119" grpId="0" animBg="1"/>
      <p:bldP spid="474119" grpId="1" animBg="1"/>
      <p:bldP spid="474120" grpId="0" animBg="1"/>
      <p:bldP spid="474120" grpId="1" animBg="1"/>
      <p:bldP spid="474121" grpId="0" animBg="1"/>
      <p:bldP spid="474121" grpId="1" animBg="1"/>
      <p:bldP spid="474122" grpId="0" animBg="1"/>
      <p:bldP spid="474122" grpId="1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Search Results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137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524" t="34996" r="3583" b="5691"/>
          <a:stretch/>
        </p:blipFill>
        <p:spPr bwMode="auto">
          <a:xfrm>
            <a:off x="334107" y="1178169"/>
            <a:ext cx="8505093" cy="4689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95997918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Search Results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240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481" t="34624" r="4119" b="5940"/>
          <a:stretch/>
        </p:blipFill>
        <p:spPr bwMode="auto">
          <a:xfrm>
            <a:off x="705085" y="638908"/>
            <a:ext cx="7524515" cy="6219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268961938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Search Results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34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298" t="16120" r="5030" b="19538"/>
          <a:stretch/>
        </p:blipFill>
        <p:spPr bwMode="auto">
          <a:xfrm>
            <a:off x="1143000" y="685800"/>
            <a:ext cx="6781800" cy="6115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27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481" t="40118" r="23965" b="12642"/>
          <a:stretch/>
        </p:blipFill>
        <p:spPr bwMode="auto">
          <a:xfrm>
            <a:off x="76200" y="2831123"/>
            <a:ext cx="4736123" cy="3950677"/>
          </a:xfrm>
          <a:prstGeom prst="rect">
            <a:avLst/>
          </a:prstGeom>
          <a:noFill/>
          <a:ln w="38100">
            <a:solidFill>
              <a:srgbClr val="C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09031601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-304800"/>
            <a:ext cx="7772400" cy="1143000"/>
          </a:xfrm>
          <a:noFill/>
        </p:spPr>
        <p:txBody>
          <a:bodyPr lIns="0" tIns="0" rIns="0" bIns="0"/>
          <a:lstStyle/>
          <a:p>
            <a:pPr eaLnBrk="1" hangingPunct="1"/>
            <a:r>
              <a:rPr lang="en-US" sz="2800" b="1" dirty="0" smtClean="0">
                <a:solidFill>
                  <a:schemeClr val="tx1"/>
                </a:solidFill>
                <a:latin typeface="Comic Sans MS" pitchFamily="66" charset="0"/>
              </a:rPr>
              <a:t>Search Results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63" t="15128" r="5215" b="4743"/>
          <a:stretch/>
        </p:blipFill>
        <p:spPr bwMode="auto">
          <a:xfrm>
            <a:off x="1742237" y="685800"/>
            <a:ext cx="5725363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418148201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Straight Connector 75"/>
          <p:cNvCxnSpPr>
            <a:cxnSpLocks noChangeShapeType="1"/>
          </p:cNvCxnSpPr>
          <p:nvPr/>
        </p:nvCxnSpPr>
        <p:spPr bwMode="auto">
          <a:xfrm rot="10800000" flipV="1">
            <a:off x="6400800" y="2828925"/>
            <a:ext cx="1457325" cy="542925"/>
          </a:xfrm>
          <a:prstGeom prst="lin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14541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1552575"/>
            <a:ext cx="4867275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41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3400" y="1543050"/>
            <a:ext cx="4848225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33450" y="1552575"/>
            <a:ext cx="4848225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7590" name="Rectangle 2"/>
          <p:cNvSpPr>
            <a:spLocks noChangeArrowheads="1"/>
          </p:cNvSpPr>
          <p:nvPr/>
        </p:nvSpPr>
        <p:spPr bwMode="auto">
          <a:xfrm>
            <a:off x="0" y="17463"/>
            <a:ext cx="9144000" cy="1277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How many fragment masses </a:t>
            </a:r>
          </a:p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are needed for identification?</a:t>
            </a:r>
          </a:p>
          <a:p>
            <a:pPr algn="ctr" eaLnBrk="1" hangingPunct="1">
              <a:lnSpc>
                <a:spcPct val="95000"/>
              </a:lnSpc>
            </a:pPr>
            <a:endParaRPr lang="en-US" sz="2800" b="1" dirty="0" smtClean="0">
              <a:latin typeface="Comic Sans MS" pitchFamily="66" charset="0"/>
            </a:endParaRPr>
          </a:p>
        </p:txBody>
      </p:sp>
      <p:sp>
        <p:nvSpPr>
          <p:cNvPr id="67591" name="Line 3"/>
          <p:cNvSpPr>
            <a:spLocks noChangeShapeType="1"/>
          </p:cNvSpPr>
          <p:nvPr/>
        </p:nvSpPr>
        <p:spPr bwMode="auto">
          <a:xfrm>
            <a:off x="228600" y="8382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7592" name="Rectangle 7"/>
          <p:cNvSpPr>
            <a:spLocks noChangeArrowheads="1"/>
          </p:cNvSpPr>
          <p:nvPr/>
        </p:nvSpPr>
        <p:spPr bwMode="auto">
          <a:xfrm>
            <a:off x="687388" y="1676400"/>
            <a:ext cx="3657600" cy="3352800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noProof="1"/>
          </a:p>
        </p:txBody>
      </p:sp>
      <p:cxnSp>
        <p:nvCxnSpPr>
          <p:cNvPr id="67593" name="Straight Connector 9"/>
          <p:cNvCxnSpPr>
            <a:cxnSpLocks noChangeShapeType="1"/>
          </p:cNvCxnSpPr>
          <p:nvPr/>
        </p:nvCxnSpPr>
        <p:spPr bwMode="auto">
          <a:xfrm rot="10800000" flipH="1">
            <a:off x="687388" y="3352800"/>
            <a:ext cx="109537" cy="1588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3" name="TextBox 12"/>
          <p:cNvSpPr txBox="1"/>
          <p:nvPr/>
        </p:nvSpPr>
        <p:spPr>
          <a:xfrm>
            <a:off x="306388" y="1552575"/>
            <a:ext cx="312737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4488" y="4743450"/>
            <a:ext cx="312737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0663" y="3162300"/>
            <a:ext cx="506412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0.5</a:t>
            </a:r>
          </a:p>
        </p:txBody>
      </p:sp>
      <p:cxnSp>
        <p:nvCxnSpPr>
          <p:cNvPr id="67597" name="Straight Connector 18"/>
          <p:cNvCxnSpPr>
            <a:cxnSpLocks noChangeShapeType="1"/>
          </p:cNvCxnSpPr>
          <p:nvPr/>
        </p:nvCxnSpPr>
        <p:spPr bwMode="auto">
          <a:xfrm rot="5400000" flipH="1" flipV="1">
            <a:off x="1546225" y="4973638"/>
            <a:ext cx="109537" cy="1588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8" name="Straight Connector 19"/>
          <p:cNvCxnSpPr>
            <a:cxnSpLocks noChangeShapeType="1"/>
          </p:cNvCxnSpPr>
          <p:nvPr/>
        </p:nvCxnSpPr>
        <p:spPr bwMode="auto">
          <a:xfrm rot="5400000" flipH="1" flipV="1">
            <a:off x="2460625" y="4973638"/>
            <a:ext cx="109537" cy="1588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9" name="Straight Connector 20"/>
          <p:cNvCxnSpPr>
            <a:cxnSpLocks noChangeShapeType="1"/>
          </p:cNvCxnSpPr>
          <p:nvPr/>
        </p:nvCxnSpPr>
        <p:spPr bwMode="auto">
          <a:xfrm rot="5400000" flipH="1" flipV="1">
            <a:off x="3376613" y="4973638"/>
            <a:ext cx="109537" cy="1587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22" name="TextBox 21"/>
          <p:cNvSpPr txBox="1"/>
          <p:nvPr/>
        </p:nvSpPr>
        <p:spPr>
          <a:xfrm>
            <a:off x="1449388" y="5029200"/>
            <a:ext cx="312737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87588" y="5029200"/>
            <a:ext cx="4413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10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01988" y="5029200"/>
            <a:ext cx="4413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j-lt"/>
              </a:rPr>
              <a:t>15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7388" y="5257800"/>
            <a:ext cx="366077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latin typeface="+mj-lt"/>
              </a:rPr>
              <a:t>Number of Matching Fragments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-76200" y="1752600"/>
            <a:ext cx="461665" cy="3067506"/>
          </a:xfrm>
          <a:prstGeom prst="rect">
            <a:avLst/>
          </a:prstGeom>
          <a:noFill/>
        </p:spPr>
        <p:txBody>
          <a:bodyPr vert="vert270" wrap="none">
            <a:spAutoFit/>
          </a:bodyPr>
          <a:lstStyle/>
          <a:p>
            <a:pPr>
              <a:defRPr/>
            </a:pPr>
            <a:r>
              <a:rPr lang="en-US" sz="1800" b="1" dirty="0">
                <a:latin typeface="+mj-lt"/>
              </a:rPr>
              <a:t>Probability of Identification</a:t>
            </a:r>
          </a:p>
        </p:txBody>
      </p:sp>
      <p:grpSp>
        <p:nvGrpSpPr>
          <p:cNvPr id="2" name="Group 35"/>
          <p:cNvGrpSpPr>
            <a:grpSpLocks/>
          </p:cNvGrpSpPr>
          <p:nvPr/>
        </p:nvGrpSpPr>
        <p:grpSpPr bwMode="auto">
          <a:xfrm>
            <a:off x="684213" y="3352800"/>
            <a:ext cx="3573462" cy="1752600"/>
            <a:chOff x="838200" y="3352800"/>
            <a:chExt cx="3575020" cy="1752600"/>
          </a:xfrm>
        </p:grpSpPr>
        <p:sp>
          <p:nvSpPr>
            <p:cNvPr id="33" name="TextBox 32"/>
            <p:cNvSpPr txBox="1"/>
            <p:nvPr/>
          </p:nvSpPr>
          <p:spPr>
            <a:xfrm>
              <a:off x="2971142" y="3800475"/>
              <a:ext cx="1442078" cy="92392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b="1" dirty="0">
                  <a:latin typeface="+mj-lt"/>
                </a:rPr>
                <a:t>Critical # of</a:t>
              </a:r>
            </a:p>
            <a:p>
              <a:pPr>
                <a:defRPr/>
              </a:pPr>
              <a:r>
                <a:rPr lang="en-US" sz="1800" b="1" dirty="0">
                  <a:latin typeface="+mj-lt"/>
                </a:rPr>
                <a:t>Matching </a:t>
              </a:r>
            </a:p>
            <a:p>
              <a:pPr>
                <a:defRPr/>
              </a:pPr>
              <a:r>
                <a:rPr lang="en-US" sz="1800" b="1" dirty="0">
                  <a:latin typeface="+mj-lt"/>
                </a:rPr>
                <a:t>Fragments</a:t>
              </a:r>
            </a:p>
          </p:txBody>
        </p:sp>
        <p:grpSp>
          <p:nvGrpSpPr>
            <p:cNvPr id="3" name="Group 34"/>
            <p:cNvGrpSpPr>
              <a:grpSpLocks/>
            </p:cNvGrpSpPr>
            <p:nvPr/>
          </p:nvGrpSpPr>
          <p:grpSpPr bwMode="auto">
            <a:xfrm>
              <a:off x="838200" y="3352800"/>
              <a:ext cx="1524000" cy="1752600"/>
              <a:chOff x="838200" y="3352800"/>
              <a:chExt cx="1524000" cy="1752600"/>
            </a:xfrm>
          </p:grpSpPr>
          <p:cxnSp>
            <p:nvCxnSpPr>
              <p:cNvPr id="67627" name="Straight Connector 29"/>
              <p:cNvCxnSpPr>
                <a:cxnSpLocks noChangeShapeType="1"/>
              </p:cNvCxnSpPr>
              <p:nvPr/>
            </p:nvCxnSpPr>
            <p:spPr bwMode="auto">
              <a:xfrm>
                <a:off x="838200" y="3352800"/>
                <a:ext cx="1447800" cy="1588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67628" name="Straight Connector 30"/>
              <p:cNvCxnSpPr>
                <a:cxnSpLocks noChangeShapeType="1"/>
              </p:cNvCxnSpPr>
              <p:nvPr/>
            </p:nvCxnSpPr>
            <p:spPr bwMode="auto">
              <a:xfrm rot="5400000">
                <a:off x="1447800" y="4191000"/>
                <a:ext cx="1676400" cy="1588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prstDash val="dash"/>
                <a:round/>
                <a:headEnd/>
                <a:tailEnd/>
              </a:ln>
            </p:spPr>
          </p:cxnSp>
          <p:sp>
            <p:nvSpPr>
              <p:cNvPr id="67629" name="Oval 33"/>
              <p:cNvSpPr>
                <a:spLocks noChangeArrowheads="1"/>
              </p:cNvSpPr>
              <p:nvPr/>
            </p:nvSpPr>
            <p:spPr bwMode="auto">
              <a:xfrm>
                <a:off x="2209800" y="4953000"/>
                <a:ext cx="152400" cy="152400"/>
              </a:xfrm>
              <a:prstGeom prst="ellipse">
                <a:avLst/>
              </a:prstGeom>
              <a:noFill/>
              <a:ln w="3810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noProof="1"/>
              </a:p>
            </p:txBody>
          </p:sp>
        </p:grpSp>
      </p:grpSp>
      <p:grpSp>
        <p:nvGrpSpPr>
          <p:cNvPr id="4" name="Group 57"/>
          <p:cNvGrpSpPr>
            <a:grpSpLocks/>
          </p:cNvGrpSpPr>
          <p:nvPr/>
        </p:nvGrpSpPr>
        <p:grpSpPr bwMode="auto">
          <a:xfrm>
            <a:off x="4724400" y="1295400"/>
            <a:ext cx="4389438" cy="4179888"/>
            <a:chOff x="4724400" y="1295400"/>
            <a:chExt cx="4388649" cy="4179332"/>
          </a:xfrm>
        </p:grpSpPr>
        <p:sp>
          <p:nvSpPr>
            <p:cNvPr id="67617" name="Rectangle 8"/>
            <p:cNvSpPr>
              <a:spLocks noChangeArrowheads="1"/>
            </p:cNvSpPr>
            <p:nvPr/>
          </p:nvSpPr>
          <p:spPr bwMode="auto">
            <a:xfrm>
              <a:off x="6248400" y="1295400"/>
              <a:ext cx="838200" cy="990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618" name="Rectangle 37"/>
            <p:cNvSpPr>
              <a:spLocks noChangeArrowheads="1"/>
            </p:cNvSpPr>
            <p:nvPr/>
          </p:nvSpPr>
          <p:spPr bwMode="auto">
            <a:xfrm>
              <a:off x="5455449" y="1688068"/>
              <a:ext cx="3657600" cy="3352800"/>
            </a:xfrm>
            <a:prstGeom prst="rect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noProof="1"/>
            </a:p>
          </p:txBody>
        </p:sp>
        <p:cxnSp>
          <p:nvCxnSpPr>
            <p:cNvPr id="67619" name="Straight Connector 38"/>
            <p:cNvCxnSpPr>
              <a:cxnSpLocks noChangeShapeType="1"/>
            </p:cNvCxnSpPr>
            <p:nvPr/>
          </p:nvCxnSpPr>
          <p:spPr bwMode="auto">
            <a:xfrm rot="10800000" flipH="1">
              <a:off x="5455449" y="3364468"/>
              <a:ext cx="109728" cy="1588"/>
            </a:xfrm>
            <a:prstGeom prst="line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40" name="TextBox 39"/>
            <p:cNvSpPr txBox="1"/>
            <p:nvPr/>
          </p:nvSpPr>
          <p:spPr>
            <a:xfrm>
              <a:off x="5029145" y="1563652"/>
              <a:ext cx="441246" cy="36983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latin typeface="+mj-lt"/>
                </a:rPr>
                <a:t>16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113268" y="4755690"/>
              <a:ext cx="312681" cy="3682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latin typeface="+mj-lt"/>
                </a:rPr>
                <a:t>0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097396" y="3173163"/>
              <a:ext cx="312681" cy="36983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latin typeface="+mj-lt"/>
                </a:rPr>
                <a:t>8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552871" y="5104893"/>
              <a:ext cx="1522139" cy="3698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b="1" dirty="0">
                  <a:latin typeface="+mj-lt"/>
                </a:rPr>
                <a:t>A parameter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724400" y="1524000"/>
              <a:ext cx="461665" cy="3733800"/>
            </a:xfrm>
            <a:prstGeom prst="rect">
              <a:avLst/>
            </a:prstGeom>
            <a:noFill/>
          </p:spPr>
          <p:txBody>
            <a:bodyPr vert="vert270">
              <a:spAutoFit/>
            </a:bodyPr>
            <a:lstStyle/>
            <a:p>
              <a:pPr>
                <a:defRPr/>
              </a:pPr>
              <a:r>
                <a:rPr lang="en-US" sz="1800" b="1" dirty="0">
                  <a:latin typeface="+mj-lt"/>
                </a:rPr>
                <a:t>Critical # of Matching Fragments</a:t>
              </a:r>
            </a:p>
          </p:txBody>
        </p:sp>
      </p:grpSp>
      <p:sp>
        <p:nvSpPr>
          <p:cNvPr id="59" name="Oval 58"/>
          <p:cNvSpPr>
            <a:spLocks noChangeArrowheads="1"/>
          </p:cNvSpPr>
          <p:nvPr/>
        </p:nvSpPr>
        <p:spPr bwMode="auto">
          <a:xfrm>
            <a:off x="2057400" y="4953000"/>
            <a:ext cx="152400" cy="152400"/>
          </a:xfrm>
          <a:prstGeom prst="ellipse">
            <a:avLst/>
          </a:prstGeom>
          <a:solidFill>
            <a:schemeClr val="tx1"/>
          </a:solidFill>
          <a:ln w="38100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noProof="1"/>
          </a:p>
        </p:txBody>
      </p:sp>
      <p:grpSp>
        <p:nvGrpSpPr>
          <p:cNvPr id="5" name="Group 71"/>
          <p:cNvGrpSpPr>
            <a:grpSpLocks/>
          </p:cNvGrpSpPr>
          <p:nvPr/>
        </p:nvGrpSpPr>
        <p:grpSpPr bwMode="auto">
          <a:xfrm>
            <a:off x="727075" y="3346450"/>
            <a:ext cx="3540125" cy="1768475"/>
            <a:chOff x="726431" y="3346906"/>
            <a:chExt cx="3540769" cy="1768019"/>
          </a:xfrm>
        </p:grpSpPr>
        <p:sp>
          <p:nvSpPr>
            <p:cNvPr id="62" name="TextBox 61"/>
            <p:cNvSpPr txBox="1"/>
            <p:nvPr/>
          </p:nvSpPr>
          <p:spPr>
            <a:xfrm>
              <a:off x="2825488" y="3800814"/>
              <a:ext cx="1441712" cy="9236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b="1" dirty="0">
                  <a:latin typeface="+mj-lt"/>
                </a:rPr>
                <a:t>Critical # of</a:t>
              </a:r>
            </a:p>
            <a:p>
              <a:pPr>
                <a:defRPr/>
              </a:pPr>
              <a:r>
                <a:rPr lang="en-US" sz="1800" b="1" dirty="0">
                  <a:latin typeface="+mj-lt"/>
                </a:rPr>
                <a:t>Matching </a:t>
              </a:r>
            </a:p>
            <a:p>
              <a:pPr>
                <a:defRPr/>
              </a:pPr>
              <a:r>
                <a:rPr lang="en-US" sz="1800" b="1" dirty="0">
                  <a:latin typeface="+mj-lt"/>
                </a:rPr>
                <a:t>Fragments</a:t>
              </a:r>
            </a:p>
          </p:txBody>
        </p:sp>
        <p:cxnSp>
          <p:nvCxnSpPr>
            <p:cNvPr id="67614" name="Straight Connector 63"/>
            <p:cNvCxnSpPr>
              <a:cxnSpLocks noChangeShapeType="1"/>
              <a:stCxn id="15" idx="3"/>
            </p:cNvCxnSpPr>
            <p:nvPr/>
          </p:nvCxnSpPr>
          <p:spPr bwMode="auto">
            <a:xfrm>
              <a:off x="726431" y="3346906"/>
              <a:ext cx="1804843" cy="1700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prstDash val="dash"/>
              <a:round/>
              <a:headEnd/>
              <a:tailEnd/>
            </a:ln>
          </p:spPr>
        </p:cxnSp>
        <p:cxnSp>
          <p:nvCxnSpPr>
            <p:cNvPr id="67615" name="Straight Connector 64"/>
            <p:cNvCxnSpPr>
              <a:cxnSpLocks noChangeShapeType="1"/>
            </p:cNvCxnSpPr>
            <p:nvPr/>
          </p:nvCxnSpPr>
          <p:spPr bwMode="auto">
            <a:xfrm rot="5400000">
              <a:off x="1693074" y="4200525"/>
              <a:ext cx="1676400" cy="158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prstDash val="dash"/>
              <a:round/>
              <a:headEnd/>
              <a:tailEnd/>
            </a:ln>
          </p:spPr>
        </p:cxnSp>
        <p:sp>
          <p:nvSpPr>
            <p:cNvPr id="15392" name="Oval 65"/>
            <p:cNvSpPr>
              <a:spLocks noChangeArrowheads="1"/>
            </p:cNvSpPr>
            <p:nvPr/>
          </p:nvSpPr>
          <p:spPr bwMode="auto">
            <a:xfrm>
              <a:off x="2455533" y="4962564"/>
              <a:ext cx="152428" cy="152361"/>
            </a:xfrm>
            <a:prstGeom prst="ellipse">
              <a:avLst/>
            </a:prstGeom>
            <a:noFill/>
            <a:ln w="38100" algn="ctr">
              <a:solidFill>
                <a:schemeClr val="bg2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noProof="1"/>
            </a:p>
          </p:txBody>
        </p:sp>
      </p:grpSp>
      <p:sp>
        <p:nvSpPr>
          <p:cNvPr id="67609" name="Rectangle 72"/>
          <p:cNvSpPr>
            <a:spLocks noChangeArrowheads="1"/>
          </p:cNvSpPr>
          <p:nvPr/>
        </p:nvSpPr>
        <p:spPr bwMode="auto">
          <a:xfrm>
            <a:off x="4364038" y="1600200"/>
            <a:ext cx="457200" cy="228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noProof="1"/>
          </a:p>
        </p:txBody>
      </p:sp>
      <p:sp>
        <p:nvSpPr>
          <p:cNvPr id="74" name="Oval 73"/>
          <p:cNvSpPr>
            <a:spLocks noChangeArrowheads="1"/>
          </p:cNvSpPr>
          <p:nvPr/>
        </p:nvSpPr>
        <p:spPr bwMode="auto">
          <a:xfrm>
            <a:off x="7781925" y="2790825"/>
            <a:ext cx="152400" cy="152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38100" algn="ctr">
            <a:solidFill>
              <a:schemeClr val="bg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noProof="1"/>
          </a:p>
        </p:txBody>
      </p:sp>
      <p:sp>
        <p:nvSpPr>
          <p:cNvPr id="81" name="Oval 80"/>
          <p:cNvSpPr>
            <a:spLocks noChangeArrowheads="1"/>
          </p:cNvSpPr>
          <p:nvPr/>
        </p:nvSpPr>
        <p:spPr bwMode="auto">
          <a:xfrm>
            <a:off x="2057400" y="4953000"/>
            <a:ext cx="152400" cy="152400"/>
          </a:xfrm>
          <a:prstGeom prst="ellips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noProof="1"/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2447925" y="4953000"/>
            <a:ext cx="152400" cy="152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38100" algn="ctr">
            <a:solidFill>
              <a:schemeClr val="bg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noProof="1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747 -0.01111 0.01493 -0.02222 0.01354 -0.02916 C 0.01215 -0.03611 -0.00868 -0.0368 -0.00833 -0.04166 C -0.00799 -0.04652 0.01389 -0.05208 0.01563 -0.05833 C 0.01736 -0.06458 0.00122 -0.07384 0.00208 -0.07916 C 0.00295 -0.08449 0.01424 -0.07407 0.02083 -0.09027 C 0.02743 -0.10648 0.02865 -0.14236 0.04167 -0.17638 C 0.05469 -0.21041 0.07465 -0.25763 0.09896 -0.29444 C 0.12326 -0.33125 0.15365 -0.3787 0.1875 -0.39722 C 0.22135 -0.41574 0.26059 -0.41296 0.30208 -0.40555 C 0.34358 -0.39814 0.4099 -0.38009 0.43646 -0.35277 C 0.46302 -0.32546 0.4566 -0.25532 0.46146 -0.24166 C 0.46632 -0.228 0.46424 -0.27106 0.46563 -0.27083 C 0.46701 -0.2706 0.46875 -0.24421 0.46979 -0.24027 " pathEditMode="relative" ptsTypes="aaaaaaaaaaaaaA">
                                      <p:cBhvr>
                                        <p:cTn id="14" dur="3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25 -0.00694 C 0.01545 -0.02176 0.02465 -0.03611 0.02292 -0.04444 C 0.02118 -0.05347 -0.00416 -0.05463 -0.00399 -0.06088 C -0.00364 -0.06666 0.02344 -0.07384 0.02552 -0.08171 C 0.02761 -0.09004 0.00781 -0.10162 0.00886 -0.10856 C 0.0099 -0.11504 0.02379 -0.10208 0.03195 -0.12245 C 0.04011 -0.14328 0.04149 -0.18889 0.05747 -0.2324 C 0.07361 -0.27569 0.09809 -0.33564 0.12813 -0.38264 C 0.15799 -0.42963 0.19531 -0.49004 0.23698 -0.51365 C 0.27865 -0.53657 0.32691 -0.53356 0.37813 -0.5243 C 0.42917 -0.51504 0.51077 -0.49189 0.5434 -0.45694 C 0.57622 -0.42222 0.56823 -0.33287 0.57413 -0.31551 C 0.58021 -0.29838 0.57761 -0.35301 0.57934 -0.35277 C 0.58108 -0.35231 0.58316 -0.31875 0.58472 -0.31365 " pathEditMode="relative" rAng="0" ptsTypes="aaaaaaaaaaaaaA">
                                      <p:cBhvr>
                                        <p:cTn id="34" dur="3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400" y="-26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74" grpId="0" animBg="1"/>
      <p:bldP spid="81" grpId="0" animBg="1"/>
      <p:bldP spid="82" grpId="0" animBg="1"/>
      <p:bldP spid="82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8288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227" name="Rectangle 2"/>
          <p:cNvSpPr>
            <a:spLocks noChangeArrowheads="1"/>
          </p:cNvSpPr>
          <p:nvPr/>
        </p:nvSpPr>
        <p:spPr bwMode="auto">
          <a:xfrm>
            <a:off x="0" y="93663"/>
            <a:ext cx="9144000" cy="1277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Small peptides are slightly more difficult to identify</a:t>
            </a:r>
          </a:p>
        </p:txBody>
      </p:sp>
      <p:sp>
        <p:nvSpPr>
          <p:cNvPr id="52228" name="Line 3"/>
          <p:cNvSpPr>
            <a:spLocks noChangeShapeType="1"/>
          </p:cNvSpPr>
          <p:nvPr/>
        </p:nvSpPr>
        <p:spPr bwMode="auto">
          <a:xfrm>
            <a:off x="228600" y="6096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2229" name="Rectangle 5"/>
          <p:cNvSpPr>
            <a:spLocks noChangeArrowheads="1"/>
          </p:cNvSpPr>
          <p:nvPr/>
        </p:nvSpPr>
        <p:spPr bwMode="auto">
          <a:xfrm>
            <a:off x="5521325" y="1600200"/>
            <a:ext cx="228600" cy="1524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2230" name="Text Box 6"/>
          <p:cNvSpPr txBox="1">
            <a:spLocks noChangeArrowheads="1"/>
          </p:cNvSpPr>
          <p:nvPr/>
        </p:nvSpPr>
        <p:spPr bwMode="auto">
          <a:xfrm>
            <a:off x="7086600" y="5951538"/>
            <a:ext cx="22098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1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fragment</a:t>
            </a:r>
            <a:r>
              <a:rPr lang="sv-SE" sz="1600" b="1"/>
              <a:t> = 0.5 Da</a:t>
            </a:r>
          </a:p>
          <a:p>
            <a:pPr algn="l"/>
            <a:r>
              <a:rPr lang="sv-SE" sz="1600" b="1"/>
              <a:t>No modification</a:t>
            </a:r>
          </a:p>
        </p:txBody>
      </p:sp>
      <p:sp>
        <p:nvSpPr>
          <p:cNvPr id="52231" name="Text Box 12"/>
          <p:cNvSpPr txBox="1">
            <a:spLocks noChangeArrowheads="1"/>
          </p:cNvSpPr>
          <p:nvPr/>
        </p:nvSpPr>
        <p:spPr bwMode="auto">
          <a:xfrm>
            <a:off x="835025" y="1998663"/>
            <a:ext cx="118586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800" b="1"/>
              <a:t>m</a:t>
            </a:r>
            <a:r>
              <a:rPr lang="sv-SE" sz="1800" b="1" baseline="-25000"/>
              <a:t>precursor</a:t>
            </a:r>
            <a:endParaRPr lang="sv-SE" sz="1800" b="1"/>
          </a:p>
        </p:txBody>
      </p:sp>
      <p:sp>
        <p:nvSpPr>
          <p:cNvPr id="52232" name="Line 9"/>
          <p:cNvSpPr>
            <a:spLocks noChangeShapeType="1"/>
          </p:cNvSpPr>
          <p:nvPr/>
        </p:nvSpPr>
        <p:spPr bwMode="auto">
          <a:xfrm flipH="1" flipV="1">
            <a:off x="1566863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2233" name="Line 9"/>
          <p:cNvSpPr>
            <a:spLocks noChangeShapeType="1"/>
          </p:cNvSpPr>
          <p:nvPr/>
        </p:nvSpPr>
        <p:spPr bwMode="auto">
          <a:xfrm flipH="1" flipV="1">
            <a:off x="2547938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52234" name="Picture 1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18288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ChangeArrowheads="1"/>
          </p:cNvSpPr>
          <p:nvPr/>
        </p:nvSpPr>
        <p:spPr bwMode="auto">
          <a:xfrm>
            <a:off x="0" y="0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A lower precursor mass error </a:t>
            </a:r>
          </a:p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requires fewer fragment masses for </a:t>
            </a:r>
          </a:p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identification of unmodified peptides</a:t>
            </a:r>
          </a:p>
        </p:txBody>
      </p:sp>
      <p:sp>
        <p:nvSpPr>
          <p:cNvPr id="53251" name="Line 3"/>
          <p:cNvSpPr>
            <a:spLocks noChangeShapeType="1"/>
          </p:cNvSpPr>
          <p:nvPr/>
        </p:nvSpPr>
        <p:spPr bwMode="auto">
          <a:xfrm>
            <a:off x="228600" y="12954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532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828800"/>
            <a:ext cx="4572000" cy="3459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253" name="Line 9"/>
          <p:cNvSpPr>
            <a:spLocks noChangeShapeType="1"/>
          </p:cNvSpPr>
          <p:nvPr/>
        </p:nvSpPr>
        <p:spPr bwMode="auto">
          <a:xfrm flipH="1" flipV="1">
            <a:off x="1247775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3254" name="Line 9"/>
          <p:cNvSpPr>
            <a:spLocks noChangeShapeType="1"/>
          </p:cNvSpPr>
          <p:nvPr/>
        </p:nvSpPr>
        <p:spPr bwMode="auto">
          <a:xfrm flipH="1" flipV="1">
            <a:off x="2303463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53255" name="Text Box 7"/>
          <p:cNvSpPr txBox="1">
            <a:spLocks noChangeArrowheads="1"/>
          </p:cNvSpPr>
          <p:nvPr/>
        </p:nvSpPr>
        <p:spPr bwMode="auto">
          <a:xfrm>
            <a:off x="7086600" y="5951538"/>
            <a:ext cx="23622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2000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fragment</a:t>
            </a:r>
            <a:r>
              <a:rPr lang="sv-SE" sz="1600" b="1"/>
              <a:t> = 0.5 Da</a:t>
            </a:r>
          </a:p>
          <a:p>
            <a:pPr algn="l"/>
            <a:r>
              <a:rPr lang="sv-SE" sz="1600" b="1"/>
              <a:t>No modification</a:t>
            </a:r>
          </a:p>
        </p:txBody>
      </p:sp>
      <p:pic>
        <p:nvPicPr>
          <p:cNvPr id="53256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18288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1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828800"/>
            <a:ext cx="4572000" cy="3459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4275" name="Rectangle 2"/>
          <p:cNvSpPr>
            <a:spLocks noChangeArrowheads="1"/>
          </p:cNvSpPr>
          <p:nvPr/>
        </p:nvSpPr>
        <p:spPr bwMode="auto">
          <a:xfrm>
            <a:off x="0" y="17463"/>
            <a:ext cx="9144000" cy="1277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The dependence on the fragment mass error is weak below a threshold for identification of unmodified peptides</a:t>
            </a:r>
          </a:p>
        </p:txBody>
      </p:sp>
      <p:sp>
        <p:nvSpPr>
          <p:cNvPr id="54276" name="Line 3"/>
          <p:cNvSpPr>
            <a:spLocks noChangeShapeType="1"/>
          </p:cNvSpPr>
          <p:nvPr/>
        </p:nvSpPr>
        <p:spPr bwMode="auto">
          <a:xfrm>
            <a:off x="228600" y="13716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77" name="Text Box 9"/>
          <p:cNvSpPr txBox="1">
            <a:spLocks noChangeArrowheads="1"/>
          </p:cNvSpPr>
          <p:nvPr/>
        </p:nvSpPr>
        <p:spPr bwMode="auto">
          <a:xfrm>
            <a:off x="863600" y="2057400"/>
            <a:ext cx="140493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800" b="1">
                <a:latin typeface="Symbol" pitchFamily="18" charset="2"/>
              </a:rPr>
              <a:t>D</a:t>
            </a:r>
            <a:r>
              <a:rPr lang="sv-SE" sz="1800" b="1"/>
              <a:t>m</a:t>
            </a:r>
            <a:r>
              <a:rPr lang="sv-SE" sz="1800" b="1" baseline="-25000"/>
              <a:t>fragment</a:t>
            </a:r>
            <a:endParaRPr lang="sv-SE" sz="1800" b="1"/>
          </a:p>
        </p:txBody>
      </p:sp>
      <p:sp>
        <p:nvSpPr>
          <p:cNvPr id="54278" name="Text Box 10"/>
          <p:cNvSpPr txBox="1">
            <a:spLocks noChangeArrowheads="1"/>
          </p:cNvSpPr>
          <p:nvPr/>
        </p:nvSpPr>
        <p:spPr bwMode="auto">
          <a:xfrm>
            <a:off x="7086600" y="5943600"/>
            <a:ext cx="23622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2000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1 Da</a:t>
            </a:r>
          </a:p>
          <a:p>
            <a:pPr algn="l"/>
            <a:r>
              <a:rPr lang="sv-SE" sz="1600" b="1"/>
              <a:t>No modification</a:t>
            </a:r>
          </a:p>
        </p:txBody>
      </p:sp>
      <p:sp>
        <p:nvSpPr>
          <p:cNvPr id="54279" name="Line 9"/>
          <p:cNvSpPr>
            <a:spLocks noChangeShapeType="1"/>
          </p:cNvSpPr>
          <p:nvPr/>
        </p:nvSpPr>
        <p:spPr bwMode="auto">
          <a:xfrm flipH="1" flipV="1">
            <a:off x="1509713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0" name="Line 9"/>
          <p:cNvSpPr>
            <a:spLocks noChangeShapeType="1"/>
          </p:cNvSpPr>
          <p:nvPr/>
        </p:nvSpPr>
        <p:spPr bwMode="auto">
          <a:xfrm flipH="1" flipV="1">
            <a:off x="3429000" y="358933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54281" name="Picture 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18288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057400"/>
            <a:ext cx="4572000" cy="3459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299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A moderate number of background peaks can be tolerated when identifying unmodified peptides</a:t>
            </a:r>
          </a:p>
        </p:txBody>
      </p:sp>
      <p:sp>
        <p:nvSpPr>
          <p:cNvPr id="55300" name="Line 3"/>
          <p:cNvSpPr>
            <a:spLocks noChangeShapeType="1"/>
          </p:cNvSpPr>
          <p:nvPr/>
        </p:nvSpPr>
        <p:spPr bwMode="auto">
          <a:xfrm>
            <a:off x="228600" y="9906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5301" name="Text Box 7"/>
          <p:cNvSpPr txBox="1">
            <a:spLocks noChangeArrowheads="1"/>
          </p:cNvSpPr>
          <p:nvPr/>
        </p:nvSpPr>
        <p:spPr bwMode="auto">
          <a:xfrm>
            <a:off x="7086600" y="5791200"/>
            <a:ext cx="23622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2000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1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fragment</a:t>
            </a:r>
            <a:r>
              <a:rPr lang="sv-SE" sz="1600" b="1"/>
              <a:t> = 0.5 Da</a:t>
            </a:r>
          </a:p>
          <a:p>
            <a:pPr algn="l"/>
            <a:r>
              <a:rPr lang="sv-SE" sz="1600" b="1"/>
              <a:t>No modification</a:t>
            </a:r>
          </a:p>
        </p:txBody>
      </p:sp>
      <p:sp>
        <p:nvSpPr>
          <p:cNvPr id="55302" name="Text Box 9"/>
          <p:cNvSpPr txBox="1">
            <a:spLocks noChangeArrowheads="1"/>
          </p:cNvSpPr>
          <p:nvPr/>
        </p:nvSpPr>
        <p:spPr bwMode="auto">
          <a:xfrm>
            <a:off x="762000" y="2297113"/>
            <a:ext cx="19812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800" b="1"/>
              <a:t>Background</a:t>
            </a:r>
          </a:p>
        </p:txBody>
      </p:sp>
      <p:pic>
        <p:nvPicPr>
          <p:cNvPr id="55303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20574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304" name="Line 9"/>
          <p:cNvSpPr>
            <a:spLocks noChangeShapeType="1"/>
          </p:cNvSpPr>
          <p:nvPr/>
        </p:nvSpPr>
        <p:spPr bwMode="auto">
          <a:xfrm flipH="1" flipV="1">
            <a:off x="1658938" y="3776663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5305" name="Line 9"/>
          <p:cNvSpPr>
            <a:spLocks noChangeShapeType="1"/>
          </p:cNvSpPr>
          <p:nvPr/>
        </p:nvSpPr>
        <p:spPr bwMode="auto">
          <a:xfrm flipH="1" flipV="1">
            <a:off x="2805113" y="3776663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val 39"/>
          <p:cNvSpPr/>
          <p:nvPr/>
        </p:nvSpPr>
        <p:spPr>
          <a:xfrm>
            <a:off x="1981200" y="2625676"/>
            <a:ext cx="152400" cy="381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609600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Mass Spectrometry – MALDI-TOF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34"/>
          <p:cNvGrpSpPr>
            <a:grpSpLocks noChangeAspect="1"/>
          </p:cNvGrpSpPr>
          <p:nvPr/>
        </p:nvGrpSpPr>
        <p:grpSpPr>
          <a:xfrm>
            <a:off x="2423160" y="914400"/>
            <a:ext cx="4358640" cy="1031974"/>
            <a:chOff x="1219200" y="1646872"/>
            <a:chExt cx="6705600" cy="1587652"/>
          </a:xfrm>
        </p:grpSpPr>
        <p:sp>
          <p:nvSpPr>
            <p:cNvPr id="28" name="Rounded Rectangle 27"/>
            <p:cNvSpPr/>
            <p:nvPr/>
          </p:nvSpPr>
          <p:spPr>
            <a:xfrm>
              <a:off x="1219200" y="1646872"/>
              <a:ext cx="1752600" cy="914400"/>
            </a:xfrm>
            <a:prstGeom prst="roundRect">
              <a:avLst/>
            </a:prstGeom>
            <a:solidFill>
              <a:srgbClr val="FF9933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Ion Source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3695700" y="1646872"/>
              <a:ext cx="1752600" cy="914400"/>
            </a:xfrm>
            <a:prstGeom prst="roundRect">
              <a:avLst/>
            </a:prstGeom>
            <a:solidFill>
              <a:srgbClr val="FFC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Mass Analyzer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6172200" y="1646872"/>
              <a:ext cx="1752600" cy="914400"/>
            </a:xfrm>
            <a:prstGeom prst="roundRect">
              <a:avLst/>
            </a:prstGeom>
            <a:solidFill>
              <a:srgbClr val="92D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Detector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31" name="Straight Connector 30"/>
            <p:cNvCxnSpPr>
              <a:stCxn id="28" idx="3"/>
              <a:endCxn id="29" idx="1"/>
            </p:cNvCxnSpPr>
            <p:nvPr/>
          </p:nvCxnSpPr>
          <p:spPr>
            <a:xfrm>
              <a:off x="2971800" y="2104072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448300" y="2104072"/>
              <a:ext cx="7239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351960" y="2713672"/>
              <a:ext cx="1282895" cy="5208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/>
                <a:t>MALDI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390738" y="2713672"/>
              <a:ext cx="2386945" cy="5208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/>
                <a:t>Time-of-Flight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1828800" y="1993498"/>
            <a:ext cx="228600" cy="1600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40" idx="6"/>
          </p:cNvCxnSpPr>
          <p:nvPr/>
        </p:nvCxnSpPr>
        <p:spPr>
          <a:xfrm rot="16200000" flipV="1">
            <a:off x="1478139" y="3471637"/>
            <a:ext cx="1615722" cy="3048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133600" y="435569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Laser</a:t>
            </a:r>
            <a:endParaRPr lang="en-US" b="1" dirty="0"/>
          </a:p>
        </p:txBody>
      </p:sp>
      <p:sp>
        <p:nvSpPr>
          <p:cNvPr id="41" name="Rectangle 40"/>
          <p:cNvSpPr/>
          <p:nvPr/>
        </p:nvSpPr>
        <p:spPr>
          <a:xfrm>
            <a:off x="2667000" y="1993498"/>
            <a:ext cx="76200" cy="533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2667000" y="3060298"/>
            <a:ext cx="76200" cy="533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/>
          <p:nvPr/>
        </p:nvCxnSpPr>
        <p:spPr>
          <a:xfrm rot="5400000">
            <a:off x="2404533" y="2793598"/>
            <a:ext cx="5334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>
            <a:off x="1800519" y="3593698"/>
            <a:ext cx="304800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0800000">
            <a:off x="2579511" y="3746098"/>
            <a:ext cx="26246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rot="10800000">
            <a:off x="2634546" y="3822298"/>
            <a:ext cx="15239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rot="10800000">
            <a:off x="2672646" y="3898498"/>
            <a:ext cx="7619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454422" y="1993498"/>
            <a:ext cx="76200" cy="533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454422" y="3060298"/>
            <a:ext cx="76200" cy="533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rot="5400000">
            <a:off x="6263922" y="2793598"/>
            <a:ext cx="5334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rot="5400000">
            <a:off x="6345766" y="3593698"/>
            <a:ext cx="304800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0800000">
            <a:off x="6366933" y="3746098"/>
            <a:ext cx="26246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10800000">
            <a:off x="6421968" y="3822298"/>
            <a:ext cx="15239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>
            <a:off x="6460068" y="3898498"/>
            <a:ext cx="7619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6781800" y="2493031"/>
            <a:ext cx="914400" cy="533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Detector</a:t>
            </a:r>
            <a:endParaRPr lang="en-US" sz="1400" b="1" dirty="0"/>
          </a:p>
        </p:txBody>
      </p:sp>
      <p:sp>
        <p:nvSpPr>
          <p:cNvPr id="68" name="Oval 67"/>
          <p:cNvSpPr/>
          <p:nvPr/>
        </p:nvSpPr>
        <p:spPr>
          <a:xfrm>
            <a:off x="3590544" y="2560386"/>
            <a:ext cx="219456" cy="219456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963355" y="2511467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902651" y="2763812"/>
            <a:ext cx="146304" cy="14630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3545388" y="2863041"/>
            <a:ext cx="219456" cy="219456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2209800" y="2820030"/>
            <a:ext cx="44958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4959096" y="2560386"/>
            <a:ext cx="146304" cy="14630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925229" y="2967237"/>
            <a:ext cx="146304" cy="14630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6042378" y="2362830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042378" y="2660104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5929488" y="2808741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6110112" y="2957378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5985933" y="3106015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053667" y="3254652"/>
            <a:ext cx="76200" cy="762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Arrow Connector 126"/>
          <p:cNvCxnSpPr/>
          <p:nvPr/>
        </p:nvCxnSpPr>
        <p:spPr>
          <a:xfrm>
            <a:off x="2209800" y="2820030"/>
            <a:ext cx="3950208" cy="15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56"/>
          <p:cNvGrpSpPr/>
          <p:nvPr/>
        </p:nvGrpSpPr>
        <p:grpSpPr>
          <a:xfrm rot="-1320000">
            <a:off x="5747006" y="2181255"/>
            <a:ext cx="1074407" cy="1600200"/>
            <a:chOff x="4411993" y="4495800"/>
            <a:chExt cx="1074407" cy="1600200"/>
          </a:xfrm>
        </p:grpSpPr>
        <p:sp>
          <p:nvSpPr>
            <p:cNvPr id="128" name="Rectangle 127"/>
            <p:cNvSpPr/>
            <p:nvPr/>
          </p:nvSpPr>
          <p:spPr>
            <a:xfrm>
              <a:off x="5468112" y="4495800"/>
              <a:ext cx="18288" cy="1600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5048706" y="591312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4839004" y="591312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5258408" y="591312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4629302" y="591312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4419600" y="591312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5041099" y="449580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4831397" y="449580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5250801" y="449580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4621695" y="449580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411993" y="4495800"/>
              <a:ext cx="18288" cy="1828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718108" y="2822222"/>
            <a:ext cx="4181746" cy="3790603"/>
            <a:chOff x="2718108" y="2822222"/>
            <a:chExt cx="4181746" cy="3790603"/>
          </a:xfrm>
        </p:grpSpPr>
        <p:cxnSp>
          <p:nvCxnSpPr>
            <p:cNvPr id="110" name="Straight Connector 109"/>
            <p:cNvCxnSpPr/>
            <p:nvPr/>
          </p:nvCxnSpPr>
          <p:spPr>
            <a:xfrm rot="18900000">
              <a:off x="2867117" y="5073492"/>
              <a:ext cx="76197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 rot="8100000">
              <a:off x="4029559" y="5961253"/>
              <a:ext cx="76200" cy="5334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 rot="8100000">
              <a:off x="3275218" y="5206912"/>
              <a:ext cx="76200" cy="5334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" name="Straight Connector 105"/>
            <p:cNvCxnSpPr/>
            <p:nvPr/>
          </p:nvCxnSpPr>
          <p:spPr>
            <a:xfrm rot="13500000">
              <a:off x="3396848" y="5877723"/>
              <a:ext cx="53340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rot="13500000">
              <a:off x="2968342" y="5289017"/>
              <a:ext cx="30480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8900000">
              <a:off x="2881745" y="5181255"/>
              <a:ext cx="262467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rot="18900000">
              <a:off x="2882898" y="5127373"/>
              <a:ext cx="152397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Rectangle 110"/>
            <p:cNvSpPr/>
            <p:nvPr/>
          </p:nvSpPr>
          <p:spPr>
            <a:xfrm rot="18900000">
              <a:off x="2718108" y="6079425"/>
              <a:ext cx="914400" cy="5334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Detector</a:t>
              </a:r>
              <a:endParaRPr lang="en-US" sz="1400" b="1" dirty="0"/>
            </a:p>
          </p:txBody>
        </p:sp>
        <p:sp>
          <p:nvSpPr>
            <p:cNvPr id="112" name="Oval 111"/>
            <p:cNvSpPr/>
            <p:nvPr/>
          </p:nvSpPr>
          <p:spPr>
            <a:xfrm rot="8100000">
              <a:off x="5676363" y="3842663"/>
              <a:ext cx="219456" cy="21945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 rot="8100000">
              <a:off x="4115736" y="5694447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 rot="8100000">
              <a:off x="4659155" y="4674484"/>
              <a:ext cx="146304" cy="146304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 rot="8100000">
              <a:off x="5460417" y="3608012"/>
              <a:ext cx="219456" cy="21945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Arrow Connector 115"/>
            <p:cNvCxnSpPr/>
            <p:nvPr/>
          </p:nvCxnSpPr>
          <p:spPr>
            <a:xfrm rot="8100000">
              <a:off x="2967934" y="4588119"/>
              <a:ext cx="393192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Oval 116"/>
            <p:cNvSpPr/>
            <p:nvPr/>
          </p:nvSpPr>
          <p:spPr>
            <a:xfrm rot="8100000">
              <a:off x="4796953" y="4835662"/>
              <a:ext cx="146304" cy="146304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8100000">
              <a:off x="4510635" y="4524028"/>
              <a:ext cx="146304" cy="146304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rot="8100000">
              <a:off x="4221406" y="5798982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 rot="8100000">
              <a:off x="4011201" y="5588777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 rot="8100000">
              <a:off x="3906902" y="5494162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 rot="8100000">
              <a:off x="3786969" y="5392601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 rot="8100000">
              <a:off x="3690651" y="5278714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 rot="8100000">
              <a:off x="3582810" y="5176351"/>
              <a:ext cx="76200" cy="762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 82"/>
            <p:cNvSpPr/>
            <p:nvPr/>
          </p:nvSpPr>
          <p:spPr>
            <a:xfrm>
              <a:off x="6150764" y="2822222"/>
              <a:ext cx="323086" cy="380559"/>
            </a:xfrm>
            <a:custGeom>
              <a:avLst/>
              <a:gdLst>
                <a:gd name="connsiteX0" fmla="*/ 0 w 261525"/>
                <a:gd name="connsiteY0" fmla="*/ 0 h 349956"/>
                <a:gd name="connsiteX1" fmla="*/ 214489 w 261525"/>
                <a:gd name="connsiteY1" fmla="*/ 33867 h 349956"/>
                <a:gd name="connsiteX2" fmla="*/ 248355 w 261525"/>
                <a:gd name="connsiteY2" fmla="*/ 158045 h 349956"/>
                <a:gd name="connsiteX3" fmla="*/ 135466 w 261525"/>
                <a:gd name="connsiteY3" fmla="*/ 316089 h 349956"/>
                <a:gd name="connsiteX4" fmla="*/ 112889 w 261525"/>
                <a:gd name="connsiteY4" fmla="*/ 349956 h 349956"/>
                <a:gd name="connsiteX0" fmla="*/ 0 w 261525"/>
                <a:gd name="connsiteY0" fmla="*/ 0 h 378178"/>
                <a:gd name="connsiteX1" fmla="*/ 214489 w 261525"/>
                <a:gd name="connsiteY1" fmla="*/ 33867 h 378178"/>
                <a:gd name="connsiteX2" fmla="*/ 248355 w 261525"/>
                <a:gd name="connsiteY2" fmla="*/ 158045 h 378178"/>
                <a:gd name="connsiteX3" fmla="*/ 135466 w 261525"/>
                <a:gd name="connsiteY3" fmla="*/ 316089 h 378178"/>
                <a:gd name="connsiteX4" fmla="*/ 152400 w 261525"/>
                <a:gd name="connsiteY4" fmla="*/ 378178 h 378178"/>
                <a:gd name="connsiteX0" fmla="*/ 0 w 258703"/>
                <a:gd name="connsiteY0" fmla="*/ 0 h 378178"/>
                <a:gd name="connsiteX1" fmla="*/ 214489 w 258703"/>
                <a:gd name="connsiteY1" fmla="*/ 33867 h 378178"/>
                <a:gd name="connsiteX2" fmla="*/ 248355 w 258703"/>
                <a:gd name="connsiteY2" fmla="*/ 158045 h 378178"/>
                <a:gd name="connsiteX3" fmla="*/ 152400 w 258703"/>
                <a:gd name="connsiteY3" fmla="*/ 378178 h 378178"/>
                <a:gd name="connsiteX4" fmla="*/ 152400 w 258703"/>
                <a:gd name="connsiteY4" fmla="*/ 378178 h 378178"/>
                <a:gd name="connsiteX0" fmla="*/ 0 w 315148"/>
                <a:gd name="connsiteY0" fmla="*/ 0 h 378178"/>
                <a:gd name="connsiteX1" fmla="*/ 214489 w 315148"/>
                <a:gd name="connsiteY1" fmla="*/ 33867 h 378178"/>
                <a:gd name="connsiteX2" fmla="*/ 304800 w 315148"/>
                <a:gd name="connsiteY2" fmla="*/ 149578 h 378178"/>
                <a:gd name="connsiteX3" fmla="*/ 152400 w 315148"/>
                <a:gd name="connsiteY3" fmla="*/ 378178 h 378178"/>
                <a:gd name="connsiteX4" fmla="*/ 152400 w 315148"/>
                <a:gd name="connsiteY4" fmla="*/ 378178 h 378178"/>
                <a:gd name="connsiteX0" fmla="*/ 0 w 316339"/>
                <a:gd name="connsiteY0" fmla="*/ 0 h 378178"/>
                <a:gd name="connsiteX1" fmla="*/ 221633 w 316339"/>
                <a:gd name="connsiteY1" fmla="*/ 31486 h 378178"/>
                <a:gd name="connsiteX2" fmla="*/ 304800 w 316339"/>
                <a:gd name="connsiteY2" fmla="*/ 149578 h 378178"/>
                <a:gd name="connsiteX3" fmla="*/ 152400 w 316339"/>
                <a:gd name="connsiteY3" fmla="*/ 378178 h 378178"/>
                <a:gd name="connsiteX4" fmla="*/ 152400 w 316339"/>
                <a:gd name="connsiteY4" fmla="*/ 378178 h 378178"/>
                <a:gd name="connsiteX0" fmla="*/ 0 w 323483"/>
                <a:gd name="connsiteY0" fmla="*/ 0 h 378178"/>
                <a:gd name="connsiteX1" fmla="*/ 221633 w 323483"/>
                <a:gd name="connsiteY1" fmla="*/ 31486 h 378178"/>
                <a:gd name="connsiteX2" fmla="*/ 311944 w 323483"/>
                <a:gd name="connsiteY2" fmla="*/ 163866 h 378178"/>
                <a:gd name="connsiteX3" fmla="*/ 152400 w 323483"/>
                <a:gd name="connsiteY3" fmla="*/ 378178 h 378178"/>
                <a:gd name="connsiteX4" fmla="*/ 152400 w 323483"/>
                <a:gd name="connsiteY4" fmla="*/ 378178 h 378178"/>
                <a:gd name="connsiteX0" fmla="*/ 0 w 323483"/>
                <a:gd name="connsiteY0" fmla="*/ 0 h 378178"/>
                <a:gd name="connsiteX1" fmla="*/ 221633 w 323483"/>
                <a:gd name="connsiteY1" fmla="*/ 31486 h 378178"/>
                <a:gd name="connsiteX2" fmla="*/ 311944 w 323483"/>
                <a:gd name="connsiteY2" fmla="*/ 163866 h 378178"/>
                <a:gd name="connsiteX3" fmla="*/ 152400 w 323483"/>
                <a:gd name="connsiteY3" fmla="*/ 378178 h 378178"/>
                <a:gd name="connsiteX4" fmla="*/ 173837 w 323483"/>
                <a:gd name="connsiteY4" fmla="*/ 378178 h 378178"/>
                <a:gd name="connsiteX0" fmla="*/ 0 w 320705"/>
                <a:gd name="connsiteY0" fmla="*/ 0 h 380559"/>
                <a:gd name="connsiteX1" fmla="*/ 221633 w 320705"/>
                <a:gd name="connsiteY1" fmla="*/ 31486 h 380559"/>
                <a:gd name="connsiteX2" fmla="*/ 311944 w 320705"/>
                <a:gd name="connsiteY2" fmla="*/ 163866 h 380559"/>
                <a:gd name="connsiteX3" fmla="*/ 169069 w 320705"/>
                <a:gd name="connsiteY3" fmla="*/ 380559 h 380559"/>
                <a:gd name="connsiteX4" fmla="*/ 173837 w 320705"/>
                <a:gd name="connsiteY4" fmla="*/ 378178 h 380559"/>
                <a:gd name="connsiteX0" fmla="*/ 0 w 320705"/>
                <a:gd name="connsiteY0" fmla="*/ 0 h 380559"/>
                <a:gd name="connsiteX1" fmla="*/ 221633 w 320705"/>
                <a:gd name="connsiteY1" fmla="*/ 31486 h 380559"/>
                <a:gd name="connsiteX2" fmla="*/ 311944 w 320705"/>
                <a:gd name="connsiteY2" fmla="*/ 163866 h 380559"/>
                <a:gd name="connsiteX3" fmla="*/ 169069 w 320705"/>
                <a:gd name="connsiteY3" fmla="*/ 380559 h 380559"/>
                <a:gd name="connsiteX4" fmla="*/ 180980 w 320705"/>
                <a:gd name="connsiteY4" fmla="*/ 375797 h 380559"/>
                <a:gd name="connsiteX0" fmla="*/ 0 w 323086"/>
                <a:gd name="connsiteY0" fmla="*/ 0 h 380559"/>
                <a:gd name="connsiteX1" fmla="*/ 221633 w 323086"/>
                <a:gd name="connsiteY1" fmla="*/ 31486 h 380559"/>
                <a:gd name="connsiteX2" fmla="*/ 314325 w 323086"/>
                <a:gd name="connsiteY2" fmla="*/ 173391 h 380559"/>
                <a:gd name="connsiteX3" fmla="*/ 169069 w 323086"/>
                <a:gd name="connsiteY3" fmla="*/ 380559 h 380559"/>
                <a:gd name="connsiteX4" fmla="*/ 180980 w 323086"/>
                <a:gd name="connsiteY4" fmla="*/ 375797 h 380559"/>
                <a:gd name="connsiteX0" fmla="*/ 0 w 323086"/>
                <a:gd name="connsiteY0" fmla="*/ 0 h 380559"/>
                <a:gd name="connsiteX1" fmla="*/ 221633 w 323086"/>
                <a:gd name="connsiteY1" fmla="*/ 31486 h 380559"/>
                <a:gd name="connsiteX2" fmla="*/ 314325 w 323086"/>
                <a:gd name="connsiteY2" fmla="*/ 173391 h 380559"/>
                <a:gd name="connsiteX3" fmla="*/ 169069 w 323086"/>
                <a:gd name="connsiteY3" fmla="*/ 380559 h 380559"/>
                <a:gd name="connsiteX4" fmla="*/ 171455 w 323086"/>
                <a:gd name="connsiteY4" fmla="*/ 371034 h 380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086" h="380559">
                  <a:moveTo>
                    <a:pt x="0" y="0"/>
                  </a:moveTo>
                  <a:cubicBezTo>
                    <a:pt x="86548" y="3763"/>
                    <a:pt x="169246" y="2588"/>
                    <a:pt x="221633" y="31486"/>
                  </a:cubicBezTo>
                  <a:cubicBezTo>
                    <a:pt x="274020" y="60384"/>
                    <a:pt x="323086" y="115212"/>
                    <a:pt x="314325" y="173391"/>
                  </a:cubicBezTo>
                  <a:cubicBezTo>
                    <a:pt x="305564" y="231570"/>
                    <a:pt x="185061" y="343870"/>
                    <a:pt x="169069" y="380559"/>
                  </a:cubicBezTo>
                  <a:lnTo>
                    <a:pt x="171455" y="371034"/>
                  </a:ln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/>
          <p:cNvSpPr txBox="1"/>
          <p:nvPr/>
        </p:nvSpPr>
        <p:spPr>
          <a:xfrm rot="-1320000">
            <a:off x="6025633" y="370229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Ion mirror</a:t>
            </a:r>
            <a:endParaRPr lang="en-US" b="1" dirty="0"/>
          </a:p>
        </p:txBody>
      </p:sp>
      <p:sp>
        <p:nvSpPr>
          <p:cNvPr id="84" name="TextBox 83"/>
          <p:cNvSpPr txBox="1"/>
          <p:nvPr/>
        </p:nvSpPr>
        <p:spPr>
          <a:xfrm>
            <a:off x="1735734" y="3696876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HV</a:t>
            </a:r>
            <a:endParaRPr lang="en-US" sz="1200" dirty="0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6" grpId="0" animBg="1"/>
      <p:bldP spid="68" grpId="0" animBg="1"/>
      <p:bldP spid="69" grpId="0" animBg="1"/>
      <p:bldP spid="70" grpId="0" animBg="1"/>
      <p:bldP spid="71" grpId="0" animBg="1"/>
      <p:bldP spid="74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ChangeArrowheads="1"/>
          </p:cNvSpPr>
          <p:nvPr/>
        </p:nvSpPr>
        <p:spPr bwMode="auto">
          <a:xfrm>
            <a:off x="0" y="17462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A large number of background peaks can be tolerated if the fragment mass is accurate</a:t>
            </a:r>
          </a:p>
        </p:txBody>
      </p:sp>
      <p:sp>
        <p:nvSpPr>
          <p:cNvPr id="56323" name="Line 3"/>
          <p:cNvSpPr>
            <a:spLocks noChangeShapeType="1"/>
          </p:cNvSpPr>
          <p:nvPr/>
        </p:nvSpPr>
        <p:spPr bwMode="auto">
          <a:xfrm>
            <a:off x="228600" y="9144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6324" name="Text Box 7"/>
          <p:cNvSpPr txBox="1">
            <a:spLocks noChangeArrowheads="1"/>
          </p:cNvSpPr>
          <p:nvPr/>
        </p:nvSpPr>
        <p:spPr bwMode="auto">
          <a:xfrm>
            <a:off x="7086600" y="5791200"/>
            <a:ext cx="23622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2000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1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fragment</a:t>
            </a:r>
            <a:r>
              <a:rPr lang="sv-SE" sz="1600" b="1"/>
              <a:t> = 0.01 Da</a:t>
            </a:r>
          </a:p>
          <a:p>
            <a:pPr algn="l"/>
            <a:r>
              <a:rPr lang="sv-SE" sz="1600" b="1"/>
              <a:t>No modification</a:t>
            </a:r>
          </a:p>
        </p:txBody>
      </p:sp>
      <p:pic>
        <p:nvPicPr>
          <p:cNvPr id="56325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057400"/>
            <a:ext cx="4572000" cy="3459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326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2057400"/>
            <a:ext cx="4572000" cy="346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327" name="Text Box 9"/>
          <p:cNvSpPr txBox="1">
            <a:spLocks noChangeArrowheads="1"/>
          </p:cNvSpPr>
          <p:nvPr/>
        </p:nvSpPr>
        <p:spPr bwMode="auto">
          <a:xfrm>
            <a:off x="762000" y="2297113"/>
            <a:ext cx="19812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800" b="1"/>
              <a:t>Background</a:t>
            </a:r>
          </a:p>
        </p:txBody>
      </p:sp>
      <p:sp>
        <p:nvSpPr>
          <p:cNvPr id="56328" name="Line 9"/>
          <p:cNvSpPr>
            <a:spLocks noChangeShapeType="1"/>
          </p:cNvSpPr>
          <p:nvPr/>
        </p:nvSpPr>
        <p:spPr bwMode="auto">
          <a:xfrm flipH="1" flipV="1">
            <a:off x="1552575" y="3776663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6329" name="Line 9"/>
          <p:cNvSpPr>
            <a:spLocks noChangeShapeType="1"/>
          </p:cNvSpPr>
          <p:nvPr/>
        </p:nvSpPr>
        <p:spPr bwMode="auto">
          <a:xfrm flipH="1" flipV="1">
            <a:off x="2227263" y="3776663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28775" y="1793875"/>
            <a:ext cx="5486400" cy="414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47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277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Identification of </a:t>
            </a:r>
            <a:r>
              <a:rPr lang="en-US" sz="2800" b="1" dirty="0" err="1" smtClean="0">
                <a:latin typeface="Comic Sans MS" pitchFamily="66" charset="0"/>
                <a:ea typeface="+mj-ea"/>
                <a:cs typeface="+mj-cs"/>
              </a:rPr>
              <a:t>phosphopeptides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 </a:t>
            </a:r>
          </a:p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is only slightly more difficult</a:t>
            </a:r>
          </a:p>
        </p:txBody>
      </p:sp>
      <p:sp>
        <p:nvSpPr>
          <p:cNvPr id="57348" name="Line 3"/>
          <p:cNvSpPr>
            <a:spLocks noChangeShapeType="1"/>
          </p:cNvSpPr>
          <p:nvPr/>
        </p:nvSpPr>
        <p:spPr bwMode="auto">
          <a:xfrm>
            <a:off x="228600" y="990600"/>
            <a:ext cx="8686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7349" name="Rectangle 4"/>
          <p:cNvSpPr>
            <a:spLocks noChangeArrowheads="1"/>
          </p:cNvSpPr>
          <p:nvPr/>
        </p:nvSpPr>
        <p:spPr bwMode="auto">
          <a:xfrm>
            <a:off x="5521325" y="1600200"/>
            <a:ext cx="228600" cy="1524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350" name="Line 9"/>
          <p:cNvSpPr>
            <a:spLocks noChangeShapeType="1"/>
          </p:cNvSpPr>
          <p:nvPr/>
        </p:nvSpPr>
        <p:spPr bwMode="auto">
          <a:xfrm flipH="1" flipV="1">
            <a:off x="3709988" y="382428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7351" name="Line 9"/>
          <p:cNvSpPr>
            <a:spLocks noChangeShapeType="1"/>
          </p:cNvSpPr>
          <p:nvPr/>
        </p:nvSpPr>
        <p:spPr bwMode="auto">
          <a:xfrm flipH="1" flipV="1">
            <a:off x="4456113" y="3824288"/>
            <a:ext cx="609600" cy="0"/>
          </a:xfrm>
          <a:prstGeom prst="line">
            <a:avLst/>
          </a:prstGeom>
          <a:noFill/>
          <a:ln w="57150">
            <a:solidFill>
              <a:srgbClr val="D93238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57352" name="Text Box 7"/>
          <p:cNvSpPr txBox="1">
            <a:spLocks noChangeArrowheads="1"/>
          </p:cNvSpPr>
          <p:nvPr/>
        </p:nvSpPr>
        <p:spPr bwMode="auto">
          <a:xfrm>
            <a:off x="7086600" y="5951538"/>
            <a:ext cx="23622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2000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precursor</a:t>
            </a:r>
            <a:r>
              <a:rPr lang="sv-SE" sz="1600" b="1"/>
              <a:t> = 1 Da</a:t>
            </a:r>
          </a:p>
          <a:p>
            <a:pPr algn="l"/>
            <a:r>
              <a:rPr lang="sv-SE" sz="1600" b="1">
                <a:latin typeface="Symbol" pitchFamily="18" charset="2"/>
              </a:rPr>
              <a:t>D</a:t>
            </a:r>
            <a:r>
              <a:rPr lang="sv-SE" sz="1600" b="1"/>
              <a:t>m</a:t>
            </a:r>
            <a:r>
              <a:rPr lang="sv-SE" sz="1600" b="1" baseline="-25000"/>
              <a:t>fragment</a:t>
            </a:r>
            <a:r>
              <a:rPr lang="sv-SE" sz="1600" b="1"/>
              <a:t> = 0.5 Da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714500" y="4054475"/>
            <a:ext cx="2286000" cy="1071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1785144" y="4769644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2320925" y="4948238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2320926" y="5019675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4" name="TextBox 37"/>
          <p:cNvSpPr txBox="1">
            <a:spLocks noChangeArrowheads="1"/>
          </p:cNvSpPr>
          <p:nvPr/>
        </p:nvSpPr>
        <p:spPr bwMode="auto">
          <a:xfrm>
            <a:off x="1279525" y="2070100"/>
            <a:ext cx="2474913" cy="2246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Lysis</a:t>
            </a:r>
          </a:p>
          <a:p>
            <a:pPr algn="ctr"/>
            <a:r>
              <a:rPr lang="en-US" sz="2800" b="1"/>
              <a:t>Fractionation</a:t>
            </a:r>
          </a:p>
          <a:p>
            <a:pPr algn="ctr"/>
            <a:r>
              <a:rPr lang="en-US" sz="2800" b="1"/>
              <a:t>Digestion</a:t>
            </a:r>
          </a:p>
          <a:p>
            <a:pPr algn="ctr"/>
            <a:r>
              <a:rPr lang="en-US" sz="2800" b="1"/>
              <a:t>LC-MS/MS</a:t>
            </a:r>
          </a:p>
          <a:p>
            <a:pPr algn="ctr"/>
            <a:endParaRPr lang="en-US" sz="2800" b="1"/>
          </a:p>
        </p:txBody>
      </p:sp>
      <p:sp>
        <p:nvSpPr>
          <p:cNvPr id="4103" name="Text Box 10"/>
          <p:cNvSpPr txBox="1">
            <a:spLocks noChangeArrowheads="1"/>
          </p:cNvSpPr>
          <p:nvPr/>
        </p:nvSpPr>
        <p:spPr bwMode="auto">
          <a:xfrm>
            <a:off x="859186" y="0"/>
            <a:ext cx="74462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Identification – Spectrum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Library Search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17416" name="TextBox 7"/>
          <p:cNvSpPr txBox="1">
            <a:spLocks noChangeArrowheads="1"/>
          </p:cNvSpPr>
          <p:nvPr/>
        </p:nvSpPr>
        <p:spPr bwMode="auto">
          <a:xfrm>
            <a:off x="2857500" y="3983038"/>
            <a:ext cx="11922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/>
              <a:t>MS/MS</a:t>
            </a:r>
          </a:p>
        </p:txBody>
      </p:sp>
      <p:cxnSp>
        <p:nvCxnSpPr>
          <p:cNvPr id="36" name="Straight Connector 35"/>
          <p:cNvCxnSpPr/>
          <p:nvPr/>
        </p:nvCxnSpPr>
        <p:spPr>
          <a:xfrm rot="5400000">
            <a:off x="2499519" y="4839494"/>
            <a:ext cx="5715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>
            <a:off x="2999581" y="4910932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5400000">
            <a:off x="2536825" y="5018088"/>
            <a:ext cx="214313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2248694" y="4661694"/>
            <a:ext cx="9302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5400000">
            <a:off x="2785269" y="4841082"/>
            <a:ext cx="5730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>
            <a:off x="2892426" y="5019675"/>
            <a:ext cx="214312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2999581" y="4768057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3571081" y="4910932"/>
            <a:ext cx="42862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>
            <a:off x="3428206" y="5053807"/>
            <a:ext cx="1428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26" name="TextBox 24"/>
          <p:cNvSpPr txBox="1">
            <a:spLocks noChangeArrowheads="1"/>
          </p:cNvSpPr>
          <p:nvPr/>
        </p:nvSpPr>
        <p:spPr bwMode="auto">
          <a:xfrm>
            <a:off x="5000625" y="1214438"/>
            <a:ext cx="1941513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>
                <a:cs typeface="Arial" charset="0"/>
              </a:rPr>
              <a:t>Spectrum </a:t>
            </a:r>
          </a:p>
          <a:p>
            <a:pPr algn="ctr">
              <a:lnSpc>
                <a:spcPts val="2600"/>
              </a:lnSpc>
            </a:pPr>
            <a:r>
              <a:rPr lang="en-US" sz="2800" b="1">
                <a:cs typeface="Arial" charset="0"/>
              </a:rPr>
              <a:t>Library</a:t>
            </a:r>
          </a:p>
        </p:txBody>
      </p:sp>
      <p:sp>
        <p:nvSpPr>
          <p:cNvPr id="17427" name="Flowchart: Magnetic Disk 23"/>
          <p:cNvSpPr>
            <a:spLocks noChangeArrowheads="1"/>
          </p:cNvSpPr>
          <p:nvPr/>
        </p:nvSpPr>
        <p:spPr bwMode="auto">
          <a:xfrm>
            <a:off x="5072063" y="885825"/>
            <a:ext cx="1643062" cy="1071563"/>
          </a:xfrm>
          <a:prstGeom prst="flowChartMagneticDisk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7428" name="TextBox 7"/>
          <p:cNvSpPr txBox="1">
            <a:spLocks noChangeArrowheads="1"/>
          </p:cNvSpPr>
          <p:nvPr/>
        </p:nvSpPr>
        <p:spPr bwMode="auto">
          <a:xfrm>
            <a:off x="5078413" y="2259013"/>
            <a:ext cx="1841500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Pick</a:t>
            </a:r>
          </a:p>
          <a:p>
            <a:pPr algn="ctr"/>
            <a:r>
              <a:rPr lang="en-US" sz="2800" b="1"/>
              <a:t>Spectrum</a:t>
            </a:r>
          </a:p>
        </p:txBody>
      </p:sp>
      <p:sp>
        <p:nvSpPr>
          <p:cNvPr id="91" name="Oval 90"/>
          <p:cNvSpPr/>
          <p:nvPr/>
        </p:nvSpPr>
        <p:spPr>
          <a:xfrm>
            <a:off x="3500438" y="1214438"/>
            <a:ext cx="285750" cy="35718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643188" y="857250"/>
            <a:ext cx="1643062" cy="107156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3" name="Straight Arrow Connector 92"/>
          <p:cNvCxnSpPr/>
          <p:nvPr/>
        </p:nvCxnSpPr>
        <p:spPr>
          <a:xfrm rot="16200000" flipH="1">
            <a:off x="2714625" y="2982913"/>
            <a:ext cx="20002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rot="5400000">
            <a:off x="4200525" y="4979988"/>
            <a:ext cx="5397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rot="10800000">
            <a:off x="4572000" y="4692297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4000500" y="4699000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35" name="TextBox 7"/>
          <p:cNvSpPr txBox="1">
            <a:spLocks noChangeArrowheads="1"/>
          </p:cNvSpPr>
          <p:nvPr/>
        </p:nvSpPr>
        <p:spPr bwMode="auto">
          <a:xfrm>
            <a:off x="1403350" y="5178425"/>
            <a:ext cx="61690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/>
              <a:t>Compare, Score, Test Significance </a:t>
            </a:r>
          </a:p>
        </p:txBody>
      </p:sp>
      <p:cxnSp>
        <p:nvCxnSpPr>
          <p:cNvPr id="100" name="Straight Arrow Connector 99"/>
          <p:cNvCxnSpPr/>
          <p:nvPr/>
        </p:nvCxnSpPr>
        <p:spPr>
          <a:xfrm>
            <a:off x="7286625" y="4697413"/>
            <a:ext cx="714375" cy="158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rot="5400000" flipH="1" flipV="1">
            <a:off x="6965950" y="3660775"/>
            <a:ext cx="20716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rot="10800000" flipV="1">
            <a:off x="6429375" y="2697163"/>
            <a:ext cx="157162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39" name="TextBox 7"/>
          <p:cNvSpPr txBox="1">
            <a:spLocks noChangeArrowheads="1"/>
          </p:cNvSpPr>
          <p:nvPr/>
        </p:nvSpPr>
        <p:spPr bwMode="auto">
          <a:xfrm rot="5400000">
            <a:off x="7425532" y="3336131"/>
            <a:ext cx="1963738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800" b="1"/>
              <a:t>Repeat for</a:t>
            </a:r>
          </a:p>
          <a:p>
            <a:pPr algn="ctr">
              <a:lnSpc>
                <a:spcPts val="2600"/>
              </a:lnSpc>
            </a:pPr>
            <a:r>
              <a:rPr lang="en-US" sz="2800" b="1"/>
              <a:t>all spectra</a:t>
            </a:r>
          </a:p>
        </p:txBody>
      </p:sp>
      <p:cxnSp>
        <p:nvCxnSpPr>
          <p:cNvPr id="109" name="Straight Arrow Connector 108"/>
          <p:cNvCxnSpPr/>
          <p:nvPr/>
        </p:nvCxnSpPr>
        <p:spPr>
          <a:xfrm rot="10800000">
            <a:off x="4286250" y="4699000"/>
            <a:ext cx="357188" cy="1588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rot="16200000" flipH="1">
            <a:off x="4143375" y="2982913"/>
            <a:ext cx="200025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4929188" y="4049713"/>
            <a:ext cx="2286000" cy="1071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7" name="Straight Connector 96"/>
          <p:cNvCxnSpPr/>
          <p:nvPr/>
        </p:nvCxnSpPr>
        <p:spPr>
          <a:xfrm rot="5400000">
            <a:off x="4999831" y="4764882"/>
            <a:ext cx="7143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rot="16200000" flipH="1">
            <a:off x="5535612" y="4943476"/>
            <a:ext cx="3587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rot="5400000">
            <a:off x="5535612" y="5014913"/>
            <a:ext cx="214313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rot="5400000">
            <a:off x="5714207" y="4834731"/>
            <a:ext cx="571500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rot="5400000">
            <a:off x="6214269" y="4906169"/>
            <a:ext cx="42862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rot="5400000">
            <a:off x="5751513" y="5013325"/>
            <a:ext cx="214312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rot="5400000">
            <a:off x="5463381" y="4656932"/>
            <a:ext cx="930275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5400000">
            <a:off x="5999956" y="4836319"/>
            <a:ext cx="573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5400000">
            <a:off x="6107112" y="5014913"/>
            <a:ext cx="214313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rot="5400000">
            <a:off x="6214269" y="4763294"/>
            <a:ext cx="7143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rot="5400000">
            <a:off x="6785769" y="4906169"/>
            <a:ext cx="42862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rot="5400000">
            <a:off x="6642894" y="5049044"/>
            <a:ext cx="142875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55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" name="TextBox 7"/>
          <p:cNvSpPr txBox="1">
            <a:spLocks noChangeArrowheads="1"/>
          </p:cNvSpPr>
          <p:nvPr/>
        </p:nvSpPr>
        <p:spPr bwMode="auto">
          <a:xfrm>
            <a:off x="2818192" y="6029980"/>
            <a:ext cx="332014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/>
              <a:t>Identified Proteins</a:t>
            </a:r>
            <a:endParaRPr lang="en-US" sz="2800" b="1" dirty="0"/>
          </a:p>
        </p:txBody>
      </p:sp>
      <p:cxnSp>
        <p:nvCxnSpPr>
          <p:cNvPr id="49" name="Straight Arrow Connector 48"/>
          <p:cNvCxnSpPr/>
          <p:nvPr/>
        </p:nvCxnSpPr>
        <p:spPr>
          <a:xfrm rot="16200000" flipH="1">
            <a:off x="4262362" y="5901569"/>
            <a:ext cx="431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588" y="457200"/>
            <a:ext cx="8839200" cy="517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51279" y="0"/>
            <a:ext cx="906209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Spectrum Library Characteristics – Peptide Length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0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827088"/>
            <a:ext cx="8915400" cy="5119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-120238" y="0"/>
            <a:ext cx="940513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Spectrum Library Characteristics – Protein Coverage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966594" y="0"/>
            <a:ext cx="723146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Spectrum Library Characteristics – Size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457200" y="914400"/>
          <a:ext cx="7772400" cy="5140023"/>
        </p:xfrm>
        <a:graphic>
          <a:graphicData uri="http://schemas.openxmlformats.org/drawingml/2006/table">
            <a:tbl>
              <a:tblPr/>
              <a:tblGrid>
                <a:gridCol w="2803535"/>
                <a:gridCol w="1663886"/>
                <a:gridCol w="1618300"/>
                <a:gridCol w="1686679"/>
              </a:tblGrid>
              <a:tr h="6685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Species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Spectra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Peptides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Redundancy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H. sapiens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1002326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270345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×3.7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P. troglodytes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889232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238688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×3.7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M. mulata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754601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195701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×3.9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M. musculus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732382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199182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×3.7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R. norvegicus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637776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160439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×4.0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B. taurus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592070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140063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×4.2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E. caballus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590514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139849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×4.2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S. cerevisiae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201253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133166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×1.5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C. elegans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190952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90981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×2.1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D. rerio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174049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46546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×3.7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T. rubripes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169551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36514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×4.6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983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D.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melanogaster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122353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71928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×1.7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9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A. thaliana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111689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62574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×1.8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618" name="Group 2"/>
          <p:cNvGraphicFramePr>
            <a:graphicFrameLocks noGrp="1"/>
          </p:cNvGraphicFramePr>
          <p:nvPr/>
        </p:nvGraphicFramePr>
        <p:xfrm>
          <a:off x="2590800" y="900113"/>
          <a:ext cx="6096000" cy="396240"/>
        </p:xfrm>
        <a:graphic>
          <a:graphicData uri="http://schemas.openxmlformats.org/drawingml/2006/table">
            <a:tbl>
              <a:tblPr/>
              <a:tblGrid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</a:tblGrid>
              <a:tr h="279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1672" name="Group 56"/>
          <p:cNvGraphicFramePr>
            <a:graphicFrameLocks noGrp="1"/>
          </p:cNvGraphicFramePr>
          <p:nvPr/>
        </p:nvGraphicFramePr>
        <p:xfrm>
          <a:off x="2590800" y="2057400"/>
          <a:ext cx="6096000" cy="396240"/>
        </p:xfrm>
        <a:graphic>
          <a:graphicData uri="http://schemas.openxmlformats.org/drawingml/2006/table">
            <a:tbl>
              <a:tblPr/>
              <a:tblGrid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  <a:gridCol w="244475"/>
                <a:gridCol w="242888"/>
                <a:gridCol w="244475"/>
                <a:gridCol w="242887"/>
                <a:gridCol w="244475"/>
              </a:tblGrid>
              <a:tr h="279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1726" name="Text Box 110"/>
          <p:cNvSpPr txBox="1">
            <a:spLocks noChangeArrowheads="1"/>
          </p:cNvSpPr>
          <p:nvPr/>
        </p:nvSpPr>
        <p:spPr bwMode="auto">
          <a:xfrm>
            <a:off x="84138" y="838200"/>
            <a:ext cx="25066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Library spectrum</a:t>
            </a:r>
          </a:p>
        </p:txBody>
      </p:sp>
      <p:sp>
        <p:nvSpPr>
          <p:cNvPr id="111727" name="Text Box 111"/>
          <p:cNvSpPr txBox="1">
            <a:spLocks noChangeArrowheads="1"/>
          </p:cNvSpPr>
          <p:nvPr/>
        </p:nvSpPr>
        <p:spPr bwMode="auto">
          <a:xfrm>
            <a:off x="457200" y="2057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Test spectrum</a:t>
            </a:r>
          </a:p>
        </p:txBody>
      </p:sp>
      <p:sp>
        <p:nvSpPr>
          <p:cNvPr id="111729" name="Oval 113"/>
          <p:cNvSpPr>
            <a:spLocks noChangeArrowheads="1"/>
          </p:cNvSpPr>
          <p:nvPr/>
        </p:nvSpPr>
        <p:spPr bwMode="auto">
          <a:xfrm>
            <a:off x="3048000" y="976313"/>
            <a:ext cx="228600" cy="2286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30" name="Oval 114"/>
          <p:cNvSpPr>
            <a:spLocks noChangeArrowheads="1"/>
          </p:cNvSpPr>
          <p:nvPr/>
        </p:nvSpPr>
        <p:spPr bwMode="auto">
          <a:xfrm>
            <a:off x="6248400" y="976313"/>
            <a:ext cx="228600" cy="2286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31" name="Oval 115"/>
          <p:cNvSpPr>
            <a:spLocks noChangeArrowheads="1"/>
          </p:cNvSpPr>
          <p:nvPr/>
        </p:nvSpPr>
        <p:spPr bwMode="auto">
          <a:xfrm>
            <a:off x="4038600" y="976313"/>
            <a:ext cx="228600" cy="2286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32" name="Oval 116"/>
          <p:cNvSpPr>
            <a:spLocks noChangeArrowheads="1"/>
          </p:cNvSpPr>
          <p:nvPr/>
        </p:nvSpPr>
        <p:spPr bwMode="auto">
          <a:xfrm>
            <a:off x="5257800" y="976313"/>
            <a:ext cx="228600" cy="2286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33" name="Oval 117"/>
          <p:cNvSpPr>
            <a:spLocks noChangeArrowheads="1"/>
          </p:cNvSpPr>
          <p:nvPr/>
        </p:nvSpPr>
        <p:spPr bwMode="auto">
          <a:xfrm>
            <a:off x="7696200" y="976313"/>
            <a:ext cx="228600" cy="2286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" name="Group 118"/>
          <p:cNvGrpSpPr>
            <a:grpSpLocks/>
          </p:cNvGrpSpPr>
          <p:nvPr/>
        </p:nvGrpSpPr>
        <p:grpSpPr bwMode="auto">
          <a:xfrm>
            <a:off x="3048000" y="2133600"/>
            <a:ext cx="4876800" cy="228600"/>
            <a:chOff x="1920" y="1344"/>
            <a:chExt cx="3072" cy="144"/>
          </a:xfrm>
        </p:grpSpPr>
        <p:sp>
          <p:nvSpPr>
            <p:cNvPr id="111735" name="Oval 119"/>
            <p:cNvSpPr>
              <a:spLocks noChangeArrowheads="1"/>
            </p:cNvSpPr>
            <p:nvPr/>
          </p:nvSpPr>
          <p:spPr bwMode="auto">
            <a:xfrm>
              <a:off x="1920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36" name="Oval 120"/>
            <p:cNvSpPr>
              <a:spLocks noChangeArrowheads="1"/>
            </p:cNvSpPr>
            <p:nvPr/>
          </p:nvSpPr>
          <p:spPr bwMode="auto">
            <a:xfrm>
              <a:off x="2544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37" name="Oval 121"/>
            <p:cNvSpPr>
              <a:spLocks noChangeArrowheads="1"/>
            </p:cNvSpPr>
            <p:nvPr/>
          </p:nvSpPr>
          <p:spPr bwMode="auto">
            <a:xfrm>
              <a:off x="3024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38" name="Oval 122"/>
            <p:cNvSpPr>
              <a:spLocks noChangeArrowheads="1"/>
            </p:cNvSpPr>
            <p:nvPr/>
          </p:nvSpPr>
          <p:spPr bwMode="auto">
            <a:xfrm>
              <a:off x="4848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39" name="Oval 123"/>
            <p:cNvSpPr>
              <a:spLocks noChangeArrowheads="1"/>
            </p:cNvSpPr>
            <p:nvPr/>
          </p:nvSpPr>
          <p:spPr bwMode="auto">
            <a:xfrm>
              <a:off x="3936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1740" name="Oval 124"/>
          <p:cNvSpPr>
            <a:spLocks noChangeArrowheads="1"/>
          </p:cNvSpPr>
          <p:nvPr/>
        </p:nvSpPr>
        <p:spPr bwMode="auto">
          <a:xfrm>
            <a:off x="3048000" y="9906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41" name="Oval 125"/>
          <p:cNvSpPr>
            <a:spLocks noChangeArrowheads="1"/>
          </p:cNvSpPr>
          <p:nvPr/>
        </p:nvSpPr>
        <p:spPr bwMode="auto">
          <a:xfrm>
            <a:off x="4038600" y="9906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42" name="Oval 126"/>
          <p:cNvSpPr>
            <a:spLocks noChangeArrowheads="1"/>
          </p:cNvSpPr>
          <p:nvPr/>
        </p:nvSpPr>
        <p:spPr bwMode="auto">
          <a:xfrm>
            <a:off x="4800600" y="990600"/>
            <a:ext cx="228600" cy="2286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43" name="Oval 127"/>
          <p:cNvSpPr>
            <a:spLocks noChangeArrowheads="1"/>
          </p:cNvSpPr>
          <p:nvPr/>
        </p:nvSpPr>
        <p:spPr bwMode="auto">
          <a:xfrm>
            <a:off x="7696200" y="9906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744" name="Oval 128"/>
          <p:cNvSpPr>
            <a:spLocks noChangeArrowheads="1"/>
          </p:cNvSpPr>
          <p:nvPr/>
        </p:nvSpPr>
        <p:spPr bwMode="auto">
          <a:xfrm>
            <a:off x="6248400" y="9906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" name="Group 129"/>
          <p:cNvGrpSpPr>
            <a:grpSpLocks/>
          </p:cNvGrpSpPr>
          <p:nvPr/>
        </p:nvGrpSpPr>
        <p:grpSpPr bwMode="auto">
          <a:xfrm>
            <a:off x="3048000" y="2133600"/>
            <a:ext cx="4876800" cy="228600"/>
            <a:chOff x="1920" y="1344"/>
            <a:chExt cx="3072" cy="144"/>
          </a:xfrm>
        </p:grpSpPr>
        <p:sp>
          <p:nvSpPr>
            <p:cNvPr id="111746" name="Oval 130"/>
            <p:cNvSpPr>
              <a:spLocks noChangeArrowheads="1"/>
            </p:cNvSpPr>
            <p:nvPr/>
          </p:nvSpPr>
          <p:spPr bwMode="auto">
            <a:xfrm>
              <a:off x="1920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47" name="Oval 131"/>
            <p:cNvSpPr>
              <a:spLocks noChangeArrowheads="1"/>
            </p:cNvSpPr>
            <p:nvPr/>
          </p:nvSpPr>
          <p:spPr bwMode="auto">
            <a:xfrm>
              <a:off x="2544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48" name="Oval 132"/>
            <p:cNvSpPr>
              <a:spLocks noChangeArrowheads="1"/>
            </p:cNvSpPr>
            <p:nvPr/>
          </p:nvSpPr>
          <p:spPr bwMode="auto">
            <a:xfrm>
              <a:off x="3024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49" name="Oval 133"/>
            <p:cNvSpPr>
              <a:spLocks noChangeArrowheads="1"/>
            </p:cNvSpPr>
            <p:nvPr/>
          </p:nvSpPr>
          <p:spPr bwMode="auto">
            <a:xfrm>
              <a:off x="4848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750" name="Oval 134"/>
            <p:cNvSpPr>
              <a:spLocks noChangeArrowheads="1"/>
            </p:cNvSpPr>
            <p:nvPr/>
          </p:nvSpPr>
          <p:spPr bwMode="auto">
            <a:xfrm>
              <a:off x="3936" y="1344"/>
              <a:ext cx="144" cy="14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1751" name="Text Box 135"/>
          <p:cNvSpPr txBox="1">
            <a:spLocks noChangeArrowheads="1"/>
          </p:cNvSpPr>
          <p:nvPr/>
        </p:nvSpPr>
        <p:spPr bwMode="auto">
          <a:xfrm>
            <a:off x="1600200" y="2514600"/>
            <a:ext cx="1003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(5:25)</a:t>
            </a:r>
          </a:p>
        </p:txBody>
      </p:sp>
      <p:sp>
        <p:nvSpPr>
          <p:cNvPr id="111752" name="Text Box 136"/>
          <p:cNvSpPr txBox="1">
            <a:spLocks noChangeArrowheads="1"/>
          </p:cNvSpPr>
          <p:nvPr/>
        </p:nvSpPr>
        <p:spPr bwMode="auto">
          <a:xfrm>
            <a:off x="1587500" y="1219200"/>
            <a:ext cx="1003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(5:25)</a:t>
            </a:r>
          </a:p>
        </p:txBody>
      </p:sp>
      <p:sp>
        <p:nvSpPr>
          <p:cNvPr id="111753" name="Text Box 137"/>
          <p:cNvSpPr txBox="1">
            <a:spLocks noChangeArrowheads="1"/>
          </p:cNvSpPr>
          <p:nvPr/>
        </p:nvSpPr>
        <p:spPr bwMode="auto">
          <a:xfrm>
            <a:off x="2474913" y="3962400"/>
            <a:ext cx="666908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>
                <a:latin typeface="Trebuchet MS" pitchFamily="34" charset="0"/>
              </a:rPr>
              <a:t>Results: 4 peaks selected, 1 peak missed</a:t>
            </a:r>
          </a:p>
        </p:txBody>
      </p:sp>
      <p:sp>
        <p:nvSpPr>
          <p:cNvPr id="111754" name="Oval 138"/>
          <p:cNvSpPr>
            <a:spLocks noChangeArrowheads="1"/>
          </p:cNvSpPr>
          <p:nvPr/>
        </p:nvSpPr>
        <p:spPr bwMode="auto">
          <a:xfrm>
            <a:off x="3810000" y="3048000"/>
            <a:ext cx="3657600" cy="6096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Text Box 10"/>
          <p:cNvSpPr txBox="1">
            <a:spLocks noChangeArrowheads="1"/>
          </p:cNvSpPr>
          <p:nvPr/>
        </p:nvSpPr>
        <p:spPr bwMode="auto">
          <a:xfrm>
            <a:off x="859186" y="0"/>
            <a:ext cx="74462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Identification – Spectrum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Library Search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36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22222E-6 L 1.11022E-16 -0.1722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1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11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11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1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11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11111E-6 L 0.12917 0.32778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117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6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0.07916 0.32778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117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" y="16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-1.11111E-6 L 0.0625 0.32778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117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" y="16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11111E-6 L -0.02916 0.32778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117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" y="16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12084 0.32778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117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" y="1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11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11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740" grpId="0" animBg="1"/>
      <p:bldP spid="111740" grpId="1" animBg="1"/>
      <p:bldP spid="111741" grpId="0" animBg="1"/>
      <p:bldP spid="111741" grpId="1" animBg="1"/>
      <p:bldP spid="111742" grpId="0" animBg="1"/>
      <p:bldP spid="111742" grpId="1" animBg="1"/>
      <p:bldP spid="111743" grpId="0" animBg="1"/>
      <p:bldP spid="111743" grpId="1" animBg="1"/>
      <p:bldP spid="111744" grpId="0" animBg="1"/>
      <p:bldP spid="111744" grpId="1" animBg="1"/>
      <p:bldP spid="111753" grpId="0"/>
      <p:bldP spid="11175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666" name="Group 2"/>
          <p:cNvGraphicFramePr>
            <a:graphicFrameLocks noGrp="1"/>
          </p:cNvGraphicFramePr>
          <p:nvPr/>
        </p:nvGraphicFramePr>
        <p:xfrm>
          <a:off x="2743200" y="3619500"/>
          <a:ext cx="3733800" cy="3108960"/>
        </p:xfrm>
        <a:graphic>
          <a:graphicData uri="http://schemas.openxmlformats.org/drawingml/2006/table">
            <a:tbl>
              <a:tblPr/>
              <a:tblGrid>
                <a:gridCol w="1524000"/>
                <a:gridCol w="2209800"/>
              </a:tblGrid>
              <a:tr h="3762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Matches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Probability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3762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1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0.45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2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0.15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3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0.016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4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0.00039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5</a:t>
                      </a:r>
                    </a:p>
                  </a:txBody>
                  <a:tcPr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</a:rPr>
                        <a:t>0.0000037</a:t>
                      </a:r>
                    </a:p>
                  </a:txBody>
                  <a:tcPr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113683" name="Text Box 19"/>
          <p:cNvSpPr txBox="1">
            <a:spLocks noChangeArrowheads="1"/>
          </p:cNvSpPr>
          <p:nvPr/>
        </p:nvSpPr>
        <p:spPr bwMode="auto">
          <a:xfrm>
            <a:off x="1524000" y="1665288"/>
            <a:ext cx="7143750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>
                <a:latin typeface="Trebuchet MS" pitchFamily="34" charset="0"/>
              </a:rPr>
              <a:t>Apply a </a:t>
            </a:r>
            <a:r>
              <a:rPr lang="en-US" sz="2800" dirty="0" err="1">
                <a:latin typeface="Trebuchet MS" pitchFamily="34" charset="0"/>
              </a:rPr>
              <a:t>hypergeometric</a:t>
            </a:r>
            <a:r>
              <a:rPr lang="en-US" sz="2800" dirty="0">
                <a:latin typeface="Trebuchet MS" pitchFamily="34" charset="0"/>
              </a:rPr>
              <a:t> probability model: </a:t>
            </a:r>
          </a:p>
          <a:p>
            <a:r>
              <a:rPr lang="en-US" sz="2800" dirty="0">
                <a:latin typeface="Trebuchet MS" pitchFamily="34" charset="0"/>
              </a:rPr>
              <a:t>    - 25 possible m/z values;</a:t>
            </a:r>
          </a:p>
          <a:p>
            <a:r>
              <a:rPr lang="en-US" sz="2800" dirty="0">
                <a:latin typeface="Trebuchet MS" pitchFamily="34" charset="0"/>
              </a:rPr>
              <a:t>    - 5 peaks in the library spectrum; and</a:t>
            </a:r>
          </a:p>
          <a:p>
            <a:r>
              <a:rPr lang="en-US" sz="2800" dirty="0">
                <a:latin typeface="Trebuchet MS" pitchFamily="34" charset="0"/>
              </a:rPr>
              <a:t>    - </a:t>
            </a:r>
            <a:r>
              <a:rPr lang="en-US" sz="2800" dirty="0" smtClean="0">
                <a:latin typeface="Trebuchet MS" pitchFamily="34" charset="0"/>
              </a:rPr>
              <a:t>4 selected by </a:t>
            </a:r>
            <a:r>
              <a:rPr lang="en-US" sz="2800" dirty="0">
                <a:latin typeface="Trebuchet MS" pitchFamily="34" charset="0"/>
              </a:rPr>
              <a:t>the test spectrum.</a:t>
            </a:r>
          </a:p>
        </p:txBody>
      </p:sp>
      <p:sp>
        <p:nvSpPr>
          <p:cNvPr id="113684" name="Oval 20"/>
          <p:cNvSpPr>
            <a:spLocks noChangeArrowheads="1"/>
          </p:cNvSpPr>
          <p:nvPr/>
        </p:nvSpPr>
        <p:spPr bwMode="auto">
          <a:xfrm>
            <a:off x="2133600" y="8763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85" name="Oval 21"/>
          <p:cNvSpPr>
            <a:spLocks noChangeArrowheads="1"/>
          </p:cNvSpPr>
          <p:nvPr/>
        </p:nvSpPr>
        <p:spPr bwMode="auto">
          <a:xfrm>
            <a:off x="2514600" y="8763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86" name="Oval 22"/>
          <p:cNvSpPr>
            <a:spLocks noChangeArrowheads="1"/>
          </p:cNvSpPr>
          <p:nvPr/>
        </p:nvSpPr>
        <p:spPr bwMode="auto">
          <a:xfrm>
            <a:off x="2895600" y="876300"/>
            <a:ext cx="228600" cy="2286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87" name="Oval 23"/>
          <p:cNvSpPr>
            <a:spLocks noChangeArrowheads="1"/>
          </p:cNvSpPr>
          <p:nvPr/>
        </p:nvSpPr>
        <p:spPr bwMode="auto">
          <a:xfrm>
            <a:off x="3657600" y="8763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88" name="Oval 24"/>
          <p:cNvSpPr>
            <a:spLocks noChangeArrowheads="1"/>
          </p:cNvSpPr>
          <p:nvPr/>
        </p:nvSpPr>
        <p:spPr bwMode="auto">
          <a:xfrm>
            <a:off x="3276600" y="876300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89" name="Text Box 25"/>
          <p:cNvSpPr txBox="1">
            <a:spLocks noChangeArrowheads="1"/>
          </p:cNvSpPr>
          <p:nvPr/>
        </p:nvSpPr>
        <p:spPr bwMode="auto">
          <a:xfrm>
            <a:off x="4916488" y="747713"/>
            <a:ext cx="3008312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>
                <a:latin typeface="Trebuchet MS" pitchFamily="34" charset="0"/>
              </a:rPr>
              <a:t>How likely is this?</a:t>
            </a:r>
          </a:p>
        </p:txBody>
      </p:sp>
      <p:sp>
        <p:nvSpPr>
          <p:cNvPr id="113690" name="Oval 26"/>
          <p:cNvSpPr>
            <a:spLocks noChangeArrowheads="1"/>
          </p:cNvSpPr>
          <p:nvPr/>
        </p:nvSpPr>
        <p:spPr bwMode="auto">
          <a:xfrm>
            <a:off x="3048000" y="5676900"/>
            <a:ext cx="3200400" cy="533400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3691" name="Oval 27"/>
          <p:cNvSpPr>
            <a:spLocks noChangeArrowheads="1"/>
          </p:cNvSpPr>
          <p:nvPr/>
        </p:nvSpPr>
        <p:spPr bwMode="auto">
          <a:xfrm>
            <a:off x="1162050" y="685800"/>
            <a:ext cx="3657600" cy="6096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859186" y="0"/>
            <a:ext cx="74462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Identification – Spectrum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Library Search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13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36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36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3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83" grpId="0"/>
      <p:bldP spid="113690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ChangeArrowheads="1"/>
          </p:cNvSpPr>
          <p:nvPr/>
        </p:nvSpPr>
        <p:spPr bwMode="auto">
          <a:xfrm>
            <a:off x="0" y="2317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15715" name="Rectangle 3"/>
          <p:cNvSpPr>
            <a:spLocks noChangeArrowheads="1"/>
          </p:cNvSpPr>
          <p:nvPr/>
        </p:nvSpPr>
        <p:spPr bwMode="auto">
          <a:xfrm>
            <a:off x="4479925" y="6291263"/>
            <a:ext cx="184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endParaRPr lang="en-US"/>
          </a:p>
          <a:p>
            <a:pPr algn="ctr" eaLnBrk="0" hangingPunct="0"/>
            <a:endParaRPr lang="en-US"/>
          </a:p>
        </p:txBody>
      </p:sp>
      <p:sp>
        <p:nvSpPr>
          <p:cNvPr id="115716" name="Rectangle 4"/>
          <p:cNvSpPr>
            <a:spLocks noChangeArrowheads="1"/>
          </p:cNvSpPr>
          <p:nvPr/>
        </p:nvSpPr>
        <p:spPr bwMode="auto">
          <a:xfrm>
            <a:off x="1219200" y="609600"/>
            <a:ext cx="68580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latin typeface="Trebuchet MS" pitchFamily="34" charset="0"/>
              </a:rPr>
              <a:t>If you have 1000 possible m/z values and 20 peaks in test and library spectrum?</a:t>
            </a:r>
          </a:p>
        </p:txBody>
      </p:sp>
      <p:graphicFrame>
        <p:nvGraphicFramePr>
          <p:cNvPr id="115717" name="Object 5"/>
          <p:cNvGraphicFramePr>
            <a:graphicFrameLocks noChangeAspect="1"/>
          </p:cNvGraphicFramePr>
          <p:nvPr/>
        </p:nvGraphicFramePr>
        <p:xfrm>
          <a:off x="762000" y="1581150"/>
          <a:ext cx="7696200" cy="5429250"/>
        </p:xfrm>
        <a:graphic>
          <a:graphicData uri="http://schemas.openxmlformats.org/presentationml/2006/ole">
            <p:oleObj spid="_x0000_s215045" name="Chart" r:id="rId4" imgW="5210251" imgH="3676802" progId="Excel.Sheet.8">
              <p:embed/>
            </p:oleObj>
          </a:graphicData>
        </a:graphic>
      </p:graphicFrame>
      <p:sp>
        <p:nvSpPr>
          <p:cNvPr id="115718" name="Text Box 6"/>
          <p:cNvSpPr txBox="1">
            <a:spLocks noChangeArrowheads="1"/>
          </p:cNvSpPr>
          <p:nvPr/>
        </p:nvSpPr>
        <p:spPr bwMode="auto">
          <a:xfrm>
            <a:off x="2328863" y="3581400"/>
            <a:ext cx="28416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1 matched: </a:t>
            </a:r>
            <a:r>
              <a:rPr lang="en-US" sz="2400" b="1">
                <a:latin typeface="Trebuchet MS" pitchFamily="34" charset="0"/>
              </a:rPr>
              <a:t>p = 0.6</a:t>
            </a:r>
          </a:p>
        </p:txBody>
      </p:sp>
      <p:sp>
        <p:nvSpPr>
          <p:cNvPr id="115719" name="Text Box 7"/>
          <p:cNvSpPr txBox="1">
            <a:spLocks noChangeArrowheads="1"/>
          </p:cNvSpPr>
          <p:nvPr/>
        </p:nvSpPr>
        <p:spPr bwMode="auto">
          <a:xfrm>
            <a:off x="2362200" y="4038600"/>
            <a:ext cx="33797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5 matched: </a:t>
            </a:r>
            <a:r>
              <a:rPr lang="en-US" sz="2400" b="1">
                <a:latin typeface="Trebuchet MS" pitchFamily="34" charset="0"/>
              </a:rPr>
              <a:t>p = 0.0002</a:t>
            </a:r>
            <a:endParaRPr lang="en-US" sz="2400" b="1" baseline="30000">
              <a:latin typeface="Trebuchet MS" pitchFamily="34" charset="0"/>
            </a:endParaRPr>
          </a:p>
        </p:txBody>
      </p:sp>
      <p:sp>
        <p:nvSpPr>
          <p:cNvPr id="115720" name="Text Box 8"/>
          <p:cNvSpPr txBox="1">
            <a:spLocks noChangeArrowheads="1"/>
          </p:cNvSpPr>
          <p:nvPr/>
        </p:nvSpPr>
        <p:spPr bwMode="auto">
          <a:xfrm>
            <a:off x="2209800" y="4572000"/>
            <a:ext cx="51546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latin typeface="Trebuchet MS" pitchFamily="34" charset="0"/>
              </a:rPr>
              <a:t>10 matched: </a:t>
            </a:r>
            <a:r>
              <a:rPr lang="en-US" sz="2400" b="1">
                <a:latin typeface="Trebuchet MS" pitchFamily="34" charset="0"/>
              </a:rPr>
              <a:t>p = 0.0000000000001</a:t>
            </a:r>
            <a:endParaRPr lang="en-US" sz="2400" b="1" baseline="30000">
              <a:latin typeface="Trebuchet MS" pitchFamily="34" charset="0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859186" y="0"/>
            <a:ext cx="74462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Identification – Spectrum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Library Search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10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5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" dur="indefinite"/>
                                        <p:tgtEl>
                                          <p:spTgt spid="115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5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115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15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OleChart spid="115717" grpId="0"/>
      <p:bldOleChart spid="115717" grpId="1"/>
      <p:bldP spid="115718" grpId="0"/>
      <p:bldP spid="115719" grpId="0"/>
      <p:bldP spid="11572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914400" y="1066800"/>
            <a:ext cx="194627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13528A"/>
                </a:solidFill>
              </a:rPr>
              <a:t>Experimental</a:t>
            </a:r>
          </a:p>
          <a:p>
            <a:r>
              <a:rPr lang="en-US" sz="2000">
                <a:solidFill>
                  <a:srgbClr val="13528A"/>
                </a:solidFill>
              </a:rPr>
              <a:t>Mass Spectrum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5486400" y="685800"/>
            <a:ext cx="23574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13528A"/>
                </a:solidFill>
              </a:rPr>
              <a:t>Library of Assigned</a:t>
            </a:r>
          </a:p>
          <a:p>
            <a:r>
              <a:rPr lang="en-US" sz="2000">
                <a:solidFill>
                  <a:srgbClr val="13528A"/>
                </a:solidFill>
              </a:rPr>
              <a:t>Mass Spectra</a:t>
            </a:r>
          </a:p>
        </p:txBody>
      </p:sp>
      <p:grpSp>
        <p:nvGrpSpPr>
          <p:cNvPr id="18436" name="Group 4"/>
          <p:cNvGrpSpPr>
            <a:grpSpLocks/>
          </p:cNvGrpSpPr>
          <p:nvPr/>
        </p:nvGrpSpPr>
        <p:grpSpPr bwMode="auto">
          <a:xfrm>
            <a:off x="4343400" y="1447800"/>
            <a:ext cx="762000" cy="496888"/>
            <a:chOff x="2448" y="1728"/>
            <a:chExt cx="1248" cy="1075"/>
          </a:xfrm>
        </p:grpSpPr>
        <p:sp>
          <p:nvSpPr>
            <p:cNvPr id="18803" name="Rectangle 5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4" name="Line 6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5" name="Line 7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6" name="Line 8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7" name="Line 9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8" name="Line 10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9" name="Line 11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10" name="Text Box 12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37" name="Group 13"/>
          <p:cNvGrpSpPr>
            <a:grpSpLocks/>
          </p:cNvGrpSpPr>
          <p:nvPr/>
        </p:nvGrpSpPr>
        <p:grpSpPr bwMode="auto">
          <a:xfrm>
            <a:off x="5257800" y="1447800"/>
            <a:ext cx="762000" cy="496888"/>
            <a:chOff x="2448" y="1728"/>
            <a:chExt cx="1248" cy="1075"/>
          </a:xfrm>
        </p:grpSpPr>
        <p:sp>
          <p:nvSpPr>
            <p:cNvPr id="18795" name="Rectangle 14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6" name="Line 15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7" name="Line 16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8" name="Line 17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9" name="Line 18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0" name="Line 19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1" name="Line 20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02" name="Text Box 21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38" name="Group 22"/>
          <p:cNvGrpSpPr>
            <a:grpSpLocks/>
          </p:cNvGrpSpPr>
          <p:nvPr/>
        </p:nvGrpSpPr>
        <p:grpSpPr bwMode="auto">
          <a:xfrm>
            <a:off x="6172200" y="1447800"/>
            <a:ext cx="762000" cy="496888"/>
            <a:chOff x="2448" y="1728"/>
            <a:chExt cx="1248" cy="1075"/>
          </a:xfrm>
        </p:grpSpPr>
        <p:sp>
          <p:nvSpPr>
            <p:cNvPr id="18787" name="Rectangle 23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8" name="Line 24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9" name="Line 25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0" name="Line 26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1" name="Line 27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2" name="Line 28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3" name="Line 29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94" name="Text Box 30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39" name="Group 31"/>
          <p:cNvGrpSpPr>
            <a:grpSpLocks/>
          </p:cNvGrpSpPr>
          <p:nvPr/>
        </p:nvGrpSpPr>
        <p:grpSpPr bwMode="auto">
          <a:xfrm>
            <a:off x="7086600" y="1447800"/>
            <a:ext cx="762000" cy="496888"/>
            <a:chOff x="2448" y="1728"/>
            <a:chExt cx="1248" cy="1075"/>
          </a:xfrm>
        </p:grpSpPr>
        <p:sp>
          <p:nvSpPr>
            <p:cNvPr id="18779" name="Rectangle 32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0" name="Line 33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1" name="Line 34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2" name="Line 35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3" name="Line 36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4" name="Line 37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5" name="Line 38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86" name="Text Box 39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0" name="Group 40"/>
          <p:cNvGrpSpPr>
            <a:grpSpLocks/>
          </p:cNvGrpSpPr>
          <p:nvPr/>
        </p:nvGrpSpPr>
        <p:grpSpPr bwMode="auto">
          <a:xfrm>
            <a:off x="8001000" y="1447800"/>
            <a:ext cx="762000" cy="496888"/>
            <a:chOff x="2448" y="1728"/>
            <a:chExt cx="1248" cy="1075"/>
          </a:xfrm>
        </p:grpSpPr>
        <p:sp>
          <p:nvSpPr>
            <p:cNvPr id="18771" name="Rectangle 41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2" name="Line 42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3" name="Line 43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4" name="Line 44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5" name="Line 45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6" name="Line 46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7" name="Line 47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8" name="Text Box 48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1" name="Group 49"/>
          <p:cNvGrpSpPr>
            <a:grpSpLocks/>
          </p:cNvGrpSpPr>
          <p:nvPr/>
        </p:nvGrpSpPr>
        <p:grpSpPr bwMode="auto">
          <a:xfrm>
            <a:off x="4343400" y="2057400"/>
            <a:ext cx="762000" cy="496888"/>
            <a:chOff x="2448" y="1728"/>
            <a:chExt cx="1248" cy="1075"/>
          </a:xfrm>
        </p:grpSpPr>
        <p:sp>
          <p:nvSpPr>
            <p:cNvPr id="18763" name="Rectangle 50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4" name="Line 51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5" name="Line 52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6" name="Line 53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7" name="Line 54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8" name="Line 55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9" name="Line 56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70" name="Text Box 57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2" name="Group 58"/>
          <p:cNvGrpSpPr>
            <a:grpSpLocks/>
          </p:cNvGrpSpPr>
          <p:nvPr/>
        </p:nvGrpSpPr>
        <p:grpSpPr bwMode="auto">
          <a:xfrm>
            <a:off x="5257800" y="2057400"/>
            <a:ext cx="762000" cy="496888"/>
            <a:chOff x="2448" y="1728"/>
            <a:chExt cx="1248" cy="1075"/>
          </a:xfrm>
        </p:grpSpPr>
        <p:sp>
          <p:nvSpPr>
            <p:cNvPr id="18755" name="Rectangle 59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6" name="Line 60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7" name="Line 61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8" name="Line 62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9" name="Line 63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0" name="Line 64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1" name="Line 65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62" name="Text Box 66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3" name="Group 67"/>
          <p:cNvGrpSpPr>
            <a:grpSpLocks/>
          </p:cNvGrpSpPr>
          <p:nvPr/>
        </p:nvGrpSpPr>
        <p:grpSpPr bwMode="auto">
          <a:xfrm>
            <a:off x="6172200" y="2057400"/>
            <a:ext cx="762000" cy="496888"/>
            <a:chOff x="2448" y="1728"/>
            <a:chExt cx="1248" cy="1075"/>
          </a:xfrm>
        </p:grpSpPr>
        <p:sp>
          <p:nvSpPr>
            <p:cNvPr id="18747" name="Rectangle 68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8" name="Line 69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9" name="Line 70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0" name="Line 71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1" name="Line 72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2" name="Line 73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3" name="Line 74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54" name="Text Box 75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4" name="Group 76"/>
          <p:cNvGrpSpPr>
            <a:grpSpLocks/>
          </p:cNvGrpSpPr>
          <p:nvPr/>
        </p:nvGrpSpPr>
        <p:grpSpPr bwMode="auto">
          <a:xfrm>
            <a:off x="7086600" y="2057400"/>
            <a:ext cx="762000" cy="496888"/>
            <a:chOff x="2448" y="1728"/>
            <a:chExt cx="1248" cy="1075"/>
          </a:xfrm>
        </p:grpSpPr>
        <p:sp>
          <p:nvSpPr>
            <p:cNvPr id="18739" name="Rectangle 77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0" name="Line 78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1" name="Line 79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2" name="Line 80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3" name="Line 81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4" name="Line 82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5" name="Line 83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46" name="Text Box 84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5" name="Group 85"/>
          <p:cNvGrpSpPr>
            <a:grpSpLocks/>
          </p:cNvGrpSpPr>
          <p:nvPr/>
        </p:nvGrpSpPr>
        <p:grpSpPr bwMode="auto">
          <a:xfrm>
            <a:off x="8001000" y="2057400"/>
            <a:ext cx="762000" cy="496888"/>
            <a:chOff x="2448" y="1728"/>
            <a:chExt cx="1248" cy="1075"/>
          </a:xfrm>
        </p:grpSpPr>
        <p:sp>
          <p:nvSpPr>
            <p:cNvPr id="18731" name="Rectangle 86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2" name="Line 87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3" name="Line 88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4" name="Line 89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5" name="Line 90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6" name="Line 91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7" name="Line 92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8" name="Text Box 93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6" name="Group 94"/>
          <p:cNvGrpSpPr>
            <a:grpSpLocks/>
          </p:cNvGrpSpPr>
          <p:nvPr/>
        </p:nvGrpSpPr>
        <p:grpSpPr bwMode="auto">
          <a:xfrm>
            <a:off x="4343400" y="2667000"/>
            <a:ext cx="762000" cy="496888"/>
            <a:chOff x="2448" y="1728"/>
            <a:chExt cx="1248" cy="1075"/>
          </a:xfrm>
        </p:grpSpPr>
        <p:sp>
          <p:nvSpPr>
            <p:cNvPr id="18723" name="Rectangle 95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4" name="Line 96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5" name="Line 97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6" name="Line 98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7" name="Line 99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8" name="Line 100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9" name="Line 101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30" name="Text Box 102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7" name="Group 103"/>
          <p:cNvGrpSpPr>
            <a:grpSpLocks/>
          </p:cNvGrpSpPr>
          <p:nvPr/>
        </p:nvGrpSpPr>
        <p:grpSpPr bwMode="auto">
          <a:xfrm>
            <a:off x="5257800" y="2667000"/>
            <a:ext cx="762000" cy="496888"/>
            <a:chOff x="2448" y="1728"/>
            <a:chExt cx="1248" cy="1075"/>
          </a:xfrm>
        </p:grpSpPr>
        <p:sp>
          <p:nvSpPr>
            <p:cNvPr id="18715" name="Rectangle 104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6" name="Line 105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7" name="Line 106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8" name="Line 107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9" name="Line 108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0" name="Line 109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1" name="Line 110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22" name="Text Box 111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8" name="Group 112"/>
          <p:cNvGrpSpPr>
            <a:grpSpLocks/>
          </p:cNvGrpSpPr>
          <p:nvPr/>
        </p:nvGrpSpPr>
        <p:grpSpPr bwMode="auto">
          <a:xfrm>
            <a:off x="6172200" y="2667000"/>
            <a:ext cx="762000" cy="496888"/>
            <a:chOff x="2448" y="1728"/>
            <a:chExt cx="1248" cy="1075"/>
          </a:xfrm>
        </p:grpSpPr>
        <p:sp>
          <p:nvSpPr>
            <p:cNvPr id="18707" name="Rectangle 113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8" name="Line 114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9" name="Line 115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0" name="Line 116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1" name="Line 117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2" name="Line 118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3" name="Line 119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14" name="Text Box 120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49" name="Group 121"/>
          <p:cNvGrpSpPr>
            <a:grpSpLocks/>
          </p:cNvGrpSpPr>
          <p:nvPr/>
        </p:nvGrpSpPr>
        <p:grpSpPr bwMode="auto">
          <a:xfrm>
            <a:off x="7086600" y="2667000"/>
            <a:ext cx="762000" cy="496888"/>
            <a:chOff x="2448" y="1728"/>
            <a:chExt cx="1248" cy="1075"/>
          </a:xfrm>
        </p:grpSpPr>
        <p:sp>
          <p:nvSpPr>
            <p:cNvPr id="18699" name="Rectangle 122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0" name="Line 123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1" name="Line 124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2" name="Line 125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3" name="Line 126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4" name="Line 127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5" name="Line 128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06" name="Text Box 129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0" name="Group 130"/>
          <p:cNvGrpSpPr>
            <a:grpSpLocks/>
          </p:cNvGrpSpPr>
          <p:nvPr/>
        </p:nvGrpSpPr>
        <p:grpSpPr bwMode="auto">
          <a:xfrm>
            <a:off x="8001000" y="2667000"/>
            <a:ext cx="762000" cy="496888"/>
            <a:chOff x="2448" y="1728"/>
            <a:chExt cx="1248" cy="1075"/>
          </a:xfrm>
        </p:grpSpPr>
        <p:sp>
          <p:nvSpPr>
            <p:cNvPr id="18691" name="Rectangle 131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2" name="Line 132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3" name="Line 133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4" name="Line 134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5" name="Line 135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6" name="Line 136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7" name="Line 137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8" name="Text Box 138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1" name="Group 139"/>
          <p:cNvGrpSpPr>
            <a:grpSpLocks/>
          </p:cNvGrpSpPr>
          <p:nvPr/>
        </p:nvGrpSpPr>
        <p:grpSpPr bwMode="auto">
          <a:xfrm>
            <a:off x="4343400" y="3200400"/>
            <a:ext cx="762000" cy="496888"/>
            <a:chOff x="2448" y="1728"/>
            <a:chExt cx="1248" cy="1075"/>
          </a:xfrm>
        </p:grpSpPr>
        <p:sp>
          <p:nvSpPr>
            <p:cNvPr id="18683" name="Rectangle 140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4" name="Line 141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5" name="Line 142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6" name="Line 143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7" name="Line 144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8" name="Line 145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9" name="Line 146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90" name="Text Box 147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2" name="Group 148"/>
          <p:cNvGrpSpPr>
            <a:grpSpLocks/>
          </p:cNvGrpSpPr>
          <p:nvPr/>
        </p:nvGrpSpPr>
        <p:grpSpPr bwMode="auto">
          <a:xfrm>
            <a:off x="5257800" y="3200400"/>
            <a:ext cx="762000" cy="496888"/>
            <a:chOff x="2448" y="1728"/>
            <a:chExt cx="1248" cy="1075"/>
          </a:xfrm>
        </p:grpSpPr>
        <p:sp>
          <p:nvSpPr>
            <p:cNvPr id="18675" name="Rectangle 149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6" name="Line 150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7" name="Line 151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8" name="Line 152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9" name="Line 153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0" name="Line 154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1" name="Line 155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82" name="Text Box 156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3" name="Group 157"/>
          <p:cNvGrpSpPr>
            <a:grpSpLocks/>
          </p:cNvGrpSpPr>
          <p:nvPr/>
        </p:nvGrpSpPr>
        <p:grpSpPr bwMode="auto">
          <a:xfrm>
            <a:off x="7086600" y="3200400"/>
            <a:ext cx="762000" cy="496888"/>
            <a:chOff x="2448" y="1728"/>
            <a:chExt cx="1248" cy="1075"/>
          </a:xfrm>
        </p:grpSpPr>
        <p:sp>
          <p:nvSpPr>
            <p:cNvPr id="18667" name="Rectangle 158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8" name="Line 159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9" name="Line 160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0" name="Line 161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1" name="Line 162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2" name="Line 163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3" name="Line 164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74" name="Text Box 165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4" name="Group 166"/>
          <p:cNvGrpSpPr>
            <a:grpSpLocks/>
          </p:cNvGrpSpPr>
          <p:nvPr/>
        </p:nvGrpSpPr>
        <p:grpSpPr bwMode="auto">
          <a:xfrm>
            <a:off x="8001000" y="3200400"/>
            <a:ext cx="762000" cy="496888"/>
            <a:chOff x="2448" y="1728"/>
            <a:chExt cx="1248" cy="1075"/>
          </a:xfrm>
        </p:grpSpPr>
        <p:sp>
          <p:nvSpPr>
            <p:cNvPr id="18659" name="Rectangle 167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0" name="Line 168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1" name="Line 169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2" name="Line 170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3" name="Line 171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4" name="Line 172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5" name="Line 173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66" name="Text Box 174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5" name="Group 175"/>
          <p:cNvGrpSpPr>
            <a:grpSpLocks/>
          </p:cNvGrpSpPr>
          <p:nvPr/>
        </p:nvGrpSpPr>
        <p:grpSpPr bwMode="auto">
          <a:xfrm>
            <a:off x="4343400" y="3733800"/>
            <a:ext cx="762000" cy="496888"/>
            <a:chOff x="2448" y="1728"/>
            <a:chExt cx="1248" cy="1075"/>
          </a:xfrm>
        </p:grpSpPr>
        <p:sp>
          <p:nvSpPr>
            <p:cNvPr id="18651" name="Rectangle 176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2" name="Line 177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3" name="Line 178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4" name="Line 179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5" name="Line 180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6" name="Line 181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7" name="Line 182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8" name="Text Box 183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6" name="Group 184"/>
          <p:cNvGrpSpPr>
            <a:grpSpLocks/>
          </p:cNvGrpSpPr>
          <p:nvPr/>
        </p:nvGrpSpPr>
        <p:grpSpPr bwMode="auto">
          <a:xfrm>
            <a:off x="5257800" y="3733800"/>
            <a:ext cx="762000" cy="496888"/>
            <a:chOff x="2448" y="1728"/>
            <a:chExt cx="1248" cy="1075"/>
          </a:xfrm>
        </p:grpSpPr>
        <p:sp>
          <p:nvSpPr>
            <p:cNvPr id="18643" name="Rectangle 185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4" name="Line 186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5" name="Line 187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6" name="Line 188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7" name="Line 189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8" name="Line 190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9" name="Line 191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50" name="Text Box 192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7" name="Group 193"/>
          <p:cNvGrpSpPr>
            <a:grpSpLocks/>
          </p:cNvGrpSpPr>
          <p:nvPr/>
        </p:nvGrpSpPr>
        <p:grpSpPr bwMode="auto">
          <a:xfrm>
            <a:off x="6172200" y="3733800"/>
            <a:ext cx="762000" cy="496888"/>
            <a:chOff x="2448" y="1728"/>
            <a:chExt cx="1248" cy="1075"/>
          </a:xfrm>
        </p:grpSpPr>
        <p:sp>
          <p:nvSpPr>
            <p:cNvPr id="18635" name="Rectangle 194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6" name="Line 195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7" name="Line 196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8" name="Line 197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9" name="Line 198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0" name="Line 199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1" name="Line 200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42" name="Text Box 201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8" name="Group 202"/>
          <p:cNvGrpSpPr>
            <a:grpSpLocks/>
          </p:cNvGrpSpPr>
          <p:nvPr/>
        </p:nvGrpSpPr>
        <p:grpSpPr bwMode="auto">
          <a:xfrm>
            <a:off x="7086600" y="3733800"/>
            <a:ext cx="762000" cy="496888"/>
            <a:chOff x="2448" y="1728"/>
            <a:chExt cx="1248" cy="1075"/>
          </a:xfrm>
        </p:grpSpPr>
        <p:sp>
          <p:nvSpPr>
            <p:cNvPr id="18627" name="Rectangle 203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8" name="Line 204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9" name="Line 205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0" name="Line 206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1" name="Line 207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2" name="Line 208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3" name="Line 209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34" name="Text Box 210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59" name="Group 211"/>
          <p:cNvGrpSpPr>
            <a:grpSpLocks/>
          </p:cNvGrpSpPr>
          <p:nvPr/>
        </p:nvGrpSpPr>
        <p:grpSpPr bwMode="auto">
          <a:xfrm>
            <a:off x="8001000" y="3733800"/>
            <a:ext cx="762000" cy="496888"/>
            <a:chOff x="2448" y="1728"/>
            <a:chExt cx="1248" cy="1075"/>
          </a:xfrm>
        </p:grpSpPr>
        <p:sp>
          <p:nvSpPr>
            <p:cNvPr id="18619" name="Rectangle 212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0" name="Line 213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1" name="Line 214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2" name="Line 215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3" name="Line 216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4" name="Line 217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5" name="Line 218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26" name="Text Box 219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0" name="Group 220"/>
          <p:cNvGrpSpPr>
            <a:grpSpLocks/>
          </p:cNvGrpSpPr>
          <p:nvPr/>
        </p:nvGrpSpPr>
        <p:grpSpPr bwMode="auto">
          <a:xfrm>
            <a:off x="4343400" y="4343400"/>
            <a:ext cx="762000" cy="496888"/>
            <a:chOff x="2448" y="1728"/>
            <a:chExt cx="1248" cy="1075"/>
          </a:xfrm>
        </p:grpSpPr>
        <p:sp>
          <p:nvSpPr>
            <p:cNvPr id="18611" name="Rectangle 221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2" name="Line 222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3" name="Line 223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4" name="Line 224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5" name="Line 225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6" name="Line 226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7" name="Line 227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8" name="Text Box 228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1" name="Group 229"/>
          <p:cNvGrpSpPr>
            <a:grpSpLocks/>
          </p:cNvGrpSpPr>
          <p:nvPr/>
        </p:nvGrpSpPr>
        <p:grpSpPr bwMode="auto">
          <a:xfrm>
            <a:off x="5257800" y="4343400"/>
            <a:ext cx="762000" cy="496888"/>
            <a:chOff x="2448" y="1728"/>
            <a:chExt cx="1248" cy="1075"/>
          </a:xfrm>
        </p:grpSpPr>
        <p:sp>
          <p:nvSpPr>
            <p:cNvPr id="18603" name="Rectangle 230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4" name="Line 231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5" name="Line 232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6" name="Line 233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7" name="Line 234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8" name="Line 235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9" name="Line 236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10" name="Text Box 237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2" name="Group 238"/>
          <p:cNvGrpSpPr>
            <a:grpSpLocks/>
          </p:cNvGrpSpPr>
          <p:nvPr/>
        </p:nvGrpSpPr>
        <p:grpSpPr bwMode="auto">
          <a:xfrm>
            <a:off x="6172200" y="4343400"/>
            <a:ext cx="762000" cy="496888"/>
            <a:chOff x="2448" y="1728"/>
            <a:chExt cx="1248" cy="1075"/>
          </a:xfrm>
        </p:grpSpPr>
        <p:sp>
          <p:nvSpPr>
            <p:cNvPr id="18595" name="Rectangle 239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6" name="Line 240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7" name="Line 241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8" name="Line 242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9" name="Line 243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0" name="Line 244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1" name="Line 245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02" name="Text Box 246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3" name="Group 247"/>
          <p:cNvGrpSpPr>
            <a:grpSpLocks/>
          </p:cNvGrpSpPr>
          <p:nvPr/>
        </p:nvGrpSpPr>
        <p:grpSpPr bwMode="auto">
          <a:xfrm>
            <a:off x="7086600" y="4343400"/>
            <a:ext cx="762000" cy="496888"/>
            <a:chOff x="2448" y="1728"/>
            <a:chExt cx="1248" cy="1075"/>
          </a:xfrm>
        </p:grpSpPr>
        <p:sp>
          <p:nvSpPr>
            <p:cNvPr id="18587" name="Rectangle 248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8" name="Line 249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9" name="Line 250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0" name="Line 251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1" name="Line 252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2" name="Line 253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3" name="Line 254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94" name="Text Box 255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4" name="Group 256"/>
          <p:cNvGrpSpPr>
            <a:grpSpLocks/>
          </p:cNvGrpSpPr>
          <p:nvPr/>
        </p:nvGrpSpPr>
        <p:grpSpPr bwMode="auto">
          <a:xfrm>
            <a:off x="8001000" y="4343400"/>
            <a:ext cx="762000" cy="496888"/>
            <a:chOff x="2448" y="1728"/>
            <a:chExt cx="1248" cy="1075"/>
          </a:xfrm>
        </p:grpSpPr>
        <p:sp>
          <p:nvSpPr>
            <p:cNvPr id="18579" name="Rectangle 257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0" name="Line 258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1" name="Line 259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2" name="Line 260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3" name="Line 261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4" name="Line 262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5" name="Line 263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86" name="Text Box 264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5" name="Group 265"/>
          <p:cNvGrpSpPr>
            <a:grpSpLocks/>
          </p:cNvGrpSpPr>
          <p:nvPr/>
        </p:nvGrpSpPr>
        <p:grpSpPr bwMode="auto">
          <a:xfrm>
            <a:off x="4343400" y="4876800"/>
            <a:ext cx="762000" cy="496888"/>
            <a:chOff x="2448" y="1728"/>
            <a:chExt cx="1248" cy="1075"/>
          </a:xfrm>
        </p:grpSpPr>
        <p:sp>
          <p:nvSpPr>
            <p:cNvPr id="18571" name="Rectangle 266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2" name="Line 267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3" name="Line 268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4" name="Line 269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5" name="Line 270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6" name="Line 271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7" name="Line 272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8" name="Text Box 273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6" name="Group 274"/>
          <p:cNvGrpSpPr>
            <a:grpSpLocks/>
          </p:cNvGrpSpPr>
          <p:nvPr/>
        </p:nvGrpSpPr>
        <p:grpSpPr bwMode="auto">
          <a:xfrm>
            <a:off x="5257800" y="4876800"/>
            <a:ext cx="762000" cy="496888"/>
            <a:chOff x="2448" y="1728"/>
            <a:chExt cx="1248" cy="1075"/>
          </a:xfrm>
        </p:grpSpPr>
        <p:sp>
          <p:nvSpPr>
            <p:cNvPr id="18563" name="Rectangle 275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4" name="Line 276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5" name="Line 277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6" name="Line 278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7" name="Line 279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8" name="Line 280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9" name="Line 281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70" name="Text Box 282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7" name="Group 283"/>
          <p:cNvGrpSpPr>
            <a:grpSpLocks/>
          </p:cNvGrpSpPr>
          <p:nvPr/>
        </p:nvGrpSpPr>
        <p:grpSpPr bwMode="auto">
          <a:xfrm>
            <a:off x="6172200" y="4876800"/>
            <a:ext cx="762000" cy="496888"/>
            <a:chOff x="2448" y="1728"/>
            <a:chExt cx="1248" cy="1075"/>
          </a:xfrm>
        </p:grpSpPr>
        <p:sp>
          <p:nvSpPr>
            <p:cNvPr id="18555" name="Rectangle 284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6" name="Line 285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7" name="Line 286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8" name="Line 287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9" name="Line 288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0" name="Line 289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1" name="Line 290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62" name="Text Box 291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8" name="Group 292"/>
          <p:cNvGrpSpPr>
            <a:grpSpLocks/>
          </p:cNvGrpSpPr>
          <p:nvPr/>
        </p:nvGrpSpPr>
        <p:grpSpPr bwMode="auto">
          <a:xfrm>
            <a:off x="7086600" y="4876800"/>
            <a:ext cx="762000" cy="496888"/>
            <a:chOff x="2448" y="1728"/>
            <a:chExt cx="1248" cy="1075"/>
          </a:xfrm>
        </p:grpSpPr>
        <p:sp>
          <p:nvSpPr>
            <p:cNvPr id="18547" name="Rectangle 293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8" name="Line 294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9" name="Line 295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0" name="Line 296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1" name="Line 297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2" name="Line 298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3" name="Line 299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54" name="Text Box 300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69" name="Group 301"/>
          <p:cNvGrpSpPr>
            <a:grpSpLocks/>
          </p:cNvGrpSpPr>
          <p:nvPr/>
        </p:nvGrpSpPr>
        <p:grpSpPr bwMode="auto">
          <a:xfrm>
            <a:off x="8001000" y="4876800"/>
            <a:ext cx="762000" cy="496888"/>
            <a:chOff x="2448" y="1728"/>
            <a:chExt cx="1248" cy="1075"/>
          </a:xfrm>
        </p:grpSpPr>
        <p:sp>
          <p:nvSpPr>
            <p:cNvPr id="18539" name="Rectangle 302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0" name="Line 303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1" name="Line 304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2" name="Line 305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3" name="Line 306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4" name="Line 307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5" name="Line 308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6" name="Text Box 309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70" name="Group 310"/>
          <p:cNvGrpSpPr>
            <a:grpSpLocks/>
          </p:cNvGrpSpPr>
          <p:nvPr/>
        </p:nvGrpSpPr>
        <p:grpSpPr bwMode="auto">
          <a:xfrm>
            <a:off x="4343400" y="5410200"/>
            <a:ext cx="762000" cy="496888"/>
            <a:chOff x="2448" y="1728"/>
            <a:chExt cx="1248" cy="1075"/>
          </a:xfrm>
        </p:grpSpPr>
        <p:sp>
          <p:nvSpPr>
            <p:cNvPr id="18531" name="Rectangle 311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2" name="Line 312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3" name="Line 313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4" name="Line 314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5" name="Line 315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6" name="Line 316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7" name="Line 317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8" name="Text Box 318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71" name="Group 319"/>
          <p:cNvGrpSpPr>
            <a:grpSpLocks/>
          </p:cNvGrpSpPr>
          <p:nvPr/>
        </p:nvGrpSpPr>
        <p:grpSpPr bwMode="auto">
          <a:xfrm>
            <a:off x="5257800" y="5410200"/>
            <a:ext cx="762000" cy="496888"/>
            <a:chOff x="2448" y="1728"/>
            <a:chExt cx="1248" cy="1075"/>
          </a:xfrm>
        </p:grpSpPr>
        <p:sp>
          <p:nvSpPr>
            <p:cNvPr id="18523" name="Rectangle 320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4" name="Line 321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5" name="Line 322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6" name="Line 323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7" name="Line 324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8" name="Line 325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9" name="Line 326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30" name="Text Box 327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72" name="Group 328"/>
          <p:cNvGrpSpPr>
            <a:grpSpLocks/>
          </p:cNvGrpSpPr>
          <p:nvPr/>
        </p:nvGrpSpPr>
        <p:grpSpPr bwMode="auto">
          <a:xfrm>
            <a:off x="6172200" y="5410200"/>
            <a:ext cx="762000" cy="496888"/>
            <a:chOff x="2448" y="1728"/>
            <a:chExt cx="1248" cy="1075"/>
          </a:xfrm>
        </p:grpSpPr>
        <p:sp>
          <p:nvSpPr>
            <p:cNvPr id="18515" name="Rectangle 329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6" name="Line 330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7" name="Line 331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8" name="Line 332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9" name="Line 333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0" name="Line 334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1" name="Line 335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22" name="Text Box 336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73" name="Group 337"/>
          <p:cNvGrpSpPr>
            <a:grpSpLocks/>
          </p:cNvGrpSpPr>
          <p:nvPr/>
        </p:nvGrpSpPr>
        <p:grpSpPr bwMode="auto">
          <a:xfrm>
            <a:off x="7086600" y="5410200"/>
            <a:ext cx="762000" cy="496888"/>
            <a:chOff x="2448" y="1728"/>
            <a:chExt cx="1248" cy="1075"/>
          </a:xfrm>
        </p:grpSpPr>
        <p:sp>
          <p:nvSpPr>
            <p:cNvPr id="18507" name="Rectangle 338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8" name="Line 339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9" name="Line 340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0" name="Line 341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1" name="Line 342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2" name="Line 343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3" name="Line 344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14" name="Text Box 345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grpSp>
        <p:nvGrpSpPr>
          <p:cNvPr id="18474" name="Group 346"/>
          <p:cNvGrpSpPr>
            <a:grpSpLocks/>
          </p:cNvGrpSpPr>
          <p:nvPr/>
        </p:nvGrpSpPr>
        <p:grpSpPr bwMode="auto">
          <a:xfrm>
            <a:off x="8001000" y="5410200"/>
            <a:ext cx="762000" cy="496888"/>
            <a:chOff x="2448" y="1728"/>
            <a:chExt cx="1248" cy="1075"/>
          </a:xfrm>
        </p:grpSpPr>
        <p:sp>
          <p:nvSpPr>
            <p:cNvPr id="18499" name="Rectangle 347"/>
            <p:cNvSpPr>
              <a:spLocks noChangeArrowheads="1"/>
            </p:cNvSpPr>
            <p:nvPr/>
          </p:nvSpPr>
          <p:spPr bwMode="auto">
            <a:xfrm>
              <a:off x="2448" y="172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0" name="Line 348"/>
            <p:cNvSpPr>
              <a:spLocks noChangeShapeType="1"/>
            </p:cNvSpPr>
            <p:nvPr/>
          </p:nvSpPr>
          <p:spPr bwMode="auto">
            <a:xfrm>
              <a:off x="2832" y="236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1" name="Line 349"/>
            <p:cNvSpPr>
              <a:spLocks noChangeShapeType="1"/>
            </p:cNvSpPr>
            <p:nvPr/>
          </p:nvSpPr>
          <p:spPr bwMode="auto">
            <a:xfrm>
              <a:off x="2976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2" name="Line 350"/>
            <p:cNvSpPr>
              <a:spLocks noChangeShapeType="1"/>
            </p:cNvSpPr>
            <p:nvPr/>
          </p:nvSpPr>
          <p:spPr bwMode="auto">
            <a:xfrm>
              <a:off x="2880" y="244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3" name="Line 351"/>
            <p:cNvSpPr>
              <a:spLocks noChangeShapeType="1"/>
            </p:cNvSpPr>
            <p:nvPr/>
          </p:nvSpPr>
          <p:spPr bwMode="auto">
            <a:xfrm>
              <a:off x="2544" y="23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4" name="Line 352"/>
            <p:cNvSpPr>
              <a:spLocks noChangeShapeType="1"/>
            </p:cNvSpPr>
            <p:nvPr/>
          </p:nvSpPr>
          <p:spPr bwMode="auto">
            <a:xfrm>
              <a:off x="3120" y="183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5" name="Line 353"/>
            <p:cNvSpPr>
              <a:spLocks noChangeShapeType="1"/>
            </p:cNvSpPr>
            <p:nvPr/>
          </p:nvSpPr>
          <p:spPr bwMode="auto">
            <a:xfrm>
              <a:off x="3504" y="207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06" name="Text Box 354"/>
            <p:cNvSpPr txBox="1">
              <a:spLocks noChangeArrowheads="1"/>
            </p:cNvSpPr>
            <p:nvPr/>
          </p:nvSpPr>
          <p:spPr bwMode="auto">
            <a:xfrm>
              <a:off x="2924" y="2209"/>
              <a:ext cx="301" cy="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</p:grpSp>
      <p:sp>
        <p:nvSpPr>
          <p:cNvPr id="200035" name="Text Box 355"/>
          <p:cNvSpPr txBox="1">
            <a:spLocks noChangeArrowheads="1"/>
          </p:cNvSpPr>
          <p:nvPr/>
        </p:nvSpPr>
        <p:spPr bwMode="auto">
          <a:xfrm>
            <a:off x="1143000" y="2209800"/>
            <a:ext cx="1022350" cy="109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6600">
                <a:solidFill>
                  <a:schemeClr val="accent2"/>
                </a:solidFill>
                <a:latin typeface="Trebuchet MS" pitchFamily="34" charset="0"/>
                <a:sym typeface="Webdings" pitchFamily="18" charset="2"/>
              </a:rPr>
              <a:t></a:t>
            </a:r>
          </a:p>
        </p:txBody>
      </p:sp>
      <p:sp>
        <p:nvSpPr>
          <p:cNvPr id="18476" name="Rectangle 356"/>
          <p:cNvSpPr>
            <a:spLocks noChangeArrowheads="1"/>
          </p:cNvSpPr>
          <p:nvPr/>
        </p:nvSpPr>
        <p:spPr bwMode="auto">
          <a:xfrm>
            <a:off x="304800" y="1905000"/>
            <a:ext cx="2971800" cy="15001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77" name="Line 357"/>
          <p:cNvSpPr>
            <a:spLocks noChangeShapeType="1"/>
          </p:cNvSpPr>
          <p:nvPr/>
        </p:nvSpPr>
        <p:spPr bwMode="auto">
          <a:xfrm>
            <a:off x="1219200" y="3078163"/>
            <a:ext cx="0" cy="327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78" name="Line 358"/>
          <p:cNvSpPr>
            <a:spLocks noChangeShapeType="1"/>
          </p:cNvSpPr>
          <p:nvPr/>
        </p:nvSpPr>
        <p:spPr bwMode="auto">
          <a:xfrm>
            <a:off x="1931988" y="2547938"/>
            <a:ext cx="0" cy="857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79" name="Line 359"/>
          <p:cNvSpPr>
            <a:spLocks noChangeShapeType="1"/>
          </p:cNvSpPr>
          <p:nvPr/>
        </p:nvSpPr>
        <p:spPr bwMode="auto">
          <a:xfrm>
            <a:off x="1333500" y="3228975"/>
            <a:ext cx="0" cy="1762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80" name="Line 360"/>
          <p:cNvSpPr>
            <a:spLocks noChangeShapeType="1"/>
          </p:cNvSpPr>
          <p:nvPr/>
        </p:nvSpPr>
        <p:spPr bwMode="auto">
          <a:xfrm>
            <a:off x="533400" y="2963863"/>
            <a:ext cx="0" cy="4413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81" name="Line 361"/>
          <p:cNvSpPr>
            <a:spLocks noChangeShapeType="1"/>
          </p:cNvSpPr>
          <p:nvPr/>
        </p:nvSpPr>
        <p:spPr bwMode="auto">
          <a:xfrm>
            <a:off x="2846388" y="2106613"/>
            <a:ext cx="0" cy="12985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82" name="Line 362"/>
          <p:cNvSpPr>
            <a:spLocks noChangeShapeType="1"/>
          </p:cNvSpPr>
          <p:nvPr/>
        </p:nvSpPr>
        <p:spPr bwMode="auto">
          <a:xfrm>
            <a:off x="2274888" y="2547938"/>
            <a:ext cx="0" cy="857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83" name="Text Box 363"/>
          <p:cNvSpPr txBox="1">
            <a:spLocks noChangeArrowheads="1"/>
          </p:cNvSpPr>
          <p:nvPr/>
        </p:nvSpPr>
        <p:spPr bwMode="auto">
          <a:xfrm>
            <a:off x="1462088" y="3405188"/>
            <a:ext cx="4476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/>
              <a:t>M/Z</a:t>
            </a:r>
          </a:p>
        </p:txBody>
      </p:sp>
      <p:sp>
        <p:nvSpPr>
          <p:cNvPr id="18484" name="Line 364"/>
          <p:cNvSpPr>
            <a:spLocks noChangeShapeType="1"/>
          </p:cNvSpPr>
          <p:nvPr/>
        </p:nvSpPr>
        <p:spPr bwMode="auto">
          <a:xfrm>
            <a:off x="903288" y="2547938"/>
            <a:ext cx="0" cy="857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0046" name="Text Box 366"/>
          <p:cNvSpPr txBox="1">
            <a:spLocks noChangeArrowheads="1"/>
          </p:cNvSpPr>
          <p:nvPr/>
        </p:nvSpPr>
        <p:spPr bwMode="auto">
          <a:xfrm>
            <a:off x="6172200" y="2971800"/>
            <a:ext cx="782638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6000" b="1">
                <a:solidFill>
                  <a:srgbClr val="00FF00"/>
                </a:solidFill>
                <a:sym typeface="Wingdings" pitchFamily="2" charset="2"/>
              </a:rPr>
              <a:t></a:t>
            </a:r>
          </a:p>
        </p:txBody>
      </p:sp>
      <p:grpSp>
        <p:nvGrpSpPr>
          <p:cNvPr id="199747" name="Group 367"/>
          <p:cNvGrpSpPr>
            <a:grpSpLocks/>
          </p:cNvGrpSpPr>
          <p:nvPr/>
        </p:nvGrpSpPr>
        <p:grpSpPr bwMode="auto">
          <a:xfrm>
            <a:off x="6172200" y="3200400"/>
            <a:ext cx="762000" cy="633413"/>
            <a:chOff x="528" y="2688"/>
            <a:chExt cx="1248" cy="1435"/>
          </a:xfrm>
        </p:grpSpPr>
        <p:sp>
          <p:nvSpPr>
            <p:cNvPr id="18490" name="Rectangle 368"/>
            <p:cNvSpPr>
              <a:spLocks noChangeArrowheads="1"/>
            </p:cNvSpPr>
            <p:nvPr/>
          </p:nvSpPr>
          <p:spPr bwMode="auto">
            <a:xfrm>
              <a:off x="528" y="2688"/>
              <a:ext cx="1248" cy="8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1" name="Line 369"/>
            <p:cNvSpPr>
              <a:spLocks noChangeShapeType="1"/>
            </p:cNvSpPr>
            <p:nvPr/>
          </p:nvSpPr>
          <p:spPr bwMode="auto">
            <a:xfrm>
              <a:off x="912" y="3326"/>
              <a:ext cx="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2" name="Line 370"/>
            <p:cNvSpPr>
              <a:spLocks noChangeShapeType="1"/>
            </p:cNvSpPr>
            <p:nvPr/>
          </p:nvSpPr>
          <p:spPr bwMode="auto">
            <a:xfrm>
              <a:off x="1211" y="303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3" name="Line 371"/>
            <p:cNvSpPr>
              <a:spLocks noChangeShapeType="1"/>
            </p:cNvSpPr>
            <p:nvPr/>
          </p:nvSpPr>
          <p:spPr bwMode="auto">
            <a:xfrm>
              <a:off x="960" y="340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4" name="Line 372"/>
            <p:cNvSpPr>
              <a:spLocks noChangeShapeType="1"/>
            </p:cNvSpPr>
            <p:nvPr/>
          </p:nvSpPr>
          <p:spPr bwMode="auto">
            <a:xfrm>
              <a:off x="624" y="326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5" name="Line 373"/>
            <p:cNvSpPr>
              <a:spLocks noChangeShapeType="1"/>
            </p:cNvSpPr>
            <p:nvPr/>
          </p:nvSpPr>
          <p:spPr bwMode="auto">
            <a:xfrm>
              <a:off x="1595" y="2798"/>
              <a:ext cx="0" cy="7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6" name="Line 374"/>
            <p:cNvSpPr>
              <a:spLocks noChangeShapeType="1"/>
            </p:cNvSpPr>
            <p:nvPr/>
          </p:nvSpPr>
          <p:spPr bwMode="auto">
            <a:xfrm>
              <a:off x="1355" y="303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97" name="Text Box 375"/>
            <p:cNvSpPr txBox="1">
              <a:spLocks noChangeArrowheads="1"/>
            </p:cNvSpPr>
            <p:nvPr/>
          </p:nvSpPr>
          <p:spPr bwMode="auto">
            <a:xfrm>
              <a:off x="996" y="3501"/>
              <a:ext cx="302" cy="6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en-US" sz="1200"/>
            </a:p>
          </p:txBody>
        </p:sp>
        <p:sp>
          <p:nvSpPr>
            <p:cNvPr id="18498" name="Line 376"/>
            <p:cNvSpPr>
              <a:spLocks noChangeShapeType="1"/>
            </p:cNvSpPr>
            <p:nvPr/>
          </p:nvSpPr>
          <p:spPr bwMode="auto">
            <a:xfrm>
              <a:off x="779" y="3038"/>
              <a:ext cx="0" cy="4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0057" name="Rectangle 377"/>
          <p:cNvSpPr>
            <a:spLocks noChangeArrowheads="1"/>
          </p:cNvSpPr>
          <p:nvPr/>
        </p:nvSpPr>
        <p:spPr bwMode="auto">
          <a:xfrm>
            <a:off x="685800" y="5486400"/>
            <a:ext cx="22145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13528A"/>
                </a:solidFill>
              </a:rPr>
              <a:t>Best search result</a:t>
            </a:r>
          </a:p>
        </p:txBody>
      </p:sp>
      <p:sp>
        <p:nvSpPr>
          <p:cNvPr id="378" name="Text Box 10"/>
          <p:cNvSpPr txBox="1">
            <a:spLocks noChangeArrowheads="1"/>
          </p:cNvSpPr>
          <p:nvPr/>
        </p:nvSpPr>
        <p:spPr bwMode="auto">
          <a:xfrm>
            <a:off x="987425" y="0"/>
            <a:ext cx="718979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latin typeface="Comic Sans MS" pitchFamily="66" charset="0"/>
                <a:ea typeface="+mj-ea"/>
                <a:cs typeface="+mj-cs"/>
              </a:rPr>
              <a:t>Identification – Spectrum </a:t>
            </a:r>
            <a:r>
              <a:rPr lang="en-US" sz="2800" dirty="0" smtClean="0">
                <a:latin typeface="Comic Sans MS" pitchFamily="66" charset="0"/>
                <a:ea typeface="+mj-ea"/>
                <a:cs typeface="+mj-cs"/>
              </a:rPr>
              <a:t>Library Search</a:t>
            </a:r>
            <a:endParaRPr lang="en-US" sz="2800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18489" name="Line 3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00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077 -0.01854 C 0.06997 -0.01923 0.07934 -0.019 0.08854 -0.02086 C 0.09861 -0.02294 0.10851 -0.03152 0.11806 -0.03615 C 0.11979 -0.03824 0.12118 -0.04102 0.12309 -0.04264 C 0.12448 -0.0438 0.12657 -0.04334 0.12795 -0.04473 C 0.13125 -0.0482 0.13282 -0.05423 0.13611 -0.05794 C 0.14045 -0.06257 0.14462 -0.06744 0.14931 -0.07115 C 0.15209 -0.07323 0.15486 -0.07509 0.15747 -0.07764 C 0.16563 -0.08575 0.16459 -0.0927 0.17552 -0.09733 C 0.18473 -0.10637 0.19549 -0.11101 0.20504 -0.11912 C 0.2066 -0.12213 0.20747 -0.12607 0.2099 -0.12792 C 0.21389 -0.13094 0.22309 -0.13233 0.22309 -0.1321 C 0.22969 -0.13673 0.23577 -0.14229 0.24271 -0.14554 C 0.24913 -0.15411 0.25538 -0.15921 0.26407 -0.16292 C 0.26459 -0.16524 0.26441 -0.16802 0.26563 -0.16964 C 0.26788 -0.17265 0.27969 -0.17451 0.28368 -0.17613 C 0.30052 -0.19142 0.32778 -0.1752 0.34757 -0.17404 C 0.36719 -0.17288 0.38698 -0.17242 0.4066 -0.17173 C 0.41858 -0.16802 0.42379 -0.16663 0.43785 -0.16524 C 0.50243 -0.16779 0.56702 -0.16755 0.63125 -0.16083 C 0.66216 -0.16431 0.71302 -0.19027 0.73125 -0.15434 C 0.73455 -0.14044 0.73212 -0.12653 0.72969 -0.11263 C 0.73438 -0.02827 0.72691 -0.07115 0.62309 -0.07323 C 0.59532 -0.08111 0.62049 -0.07485 0.55591 -0.07323 C 0.48264 -0.07138 0.40938 -0.07045 0.33611 -0.06883 C 0.32674 -0.06489 0.33073 -0.06211 0.32639 -0.05353 C 0.32518 -0.05098 0.32309 -0.04913 0.32136 -0.04704 C 0.32309 -0.03105 0.32361 -0.0044 0.32969 0.00765 C 0.33073 0.01205 0.33177 0.01646 0.33282 0.02086 C 0.33455 0.02781 0.34375 0.02271 0.34931 0.02294 C 0.36841 0.0241 0.3875 0.02457 0.4066 0.02526 C 0.41545 0.02712 0.42396 0.0299 0.43282 0.03175 C 0.44045 0.03106 0.44827 0.03129 0.45591 0.02966 C 0.45834 0.0292 0.4599 0.02526 0.46233 0.02526 C 0.47657 0.02457 0.4908 0.02665 0.50504 0.02735 C 0.5132 0.02665 0.52153 0.02712 0.52969 0.02526 C 0.5316 0.0248 0.53264 0.02155 0.53455 0.02086 C 0.5382 0.01924 0.54219 0.01924 0.54601 0.01854 C 0.56094 0.01205 0.5658 0.01506 0.58542 0.01646 C 0.62726 0.01298 0.66823 0.01877 0.7099 0.02086 C 0.71372 0.02155 0.71754 0.02294 0.72136 0.02294 C 0.73837 0.02294 0.7342 0.01391 0.73785 0.02735 C 0.73733 0.03175 0.73716 0.03639 0.73611 0.04056 C 0.73542 0.04311 0.73299 0.0445 0.73282 0.04705 C 0.73247 0.05655 0.73403 0.06605 0.73455 0.07555 C 0.73403 0.07856 0.73282 0.08135 0.73282 0.08436 C 0.73282 0.09826 0.73854 0.09363 0.72969 0.09734 C 0.68021 0.09502 0.63386 0.09015 0.58368 0.08876 C 0.55382 0.08691 0.52657 0.08181 0.49688 0.07995 C 0.44896 0.08181 0.40191 0.08668 0.35417 0.08876 C 0.33542 0.09177 0.3441 0.0876 0.33611 0.10406 C 0.34497 0.12167 0.34306 0.14577 0.33455 0.16315 C 0.33802 0.17729 0.34705 0.17103 0.35747 0.16964 C 0.41077 0.1752 0.46354 0.16918 0.5165 0.16524 C 0.54844 0.15157 0.58611 0.15991 0.61979 0.16315 C 0.62136 0.16454 0.62275 0.16732 0.62466 0.16756 C 0.63282 0.16825 0.64115 0.1664 0.64931 0.16524 C 0.65157 0.16501 0.65365 0.16338 0.65591 0.16315 C 0.67223 0.16176 0.68872 0.16153 0.70504 0.16084 C 0.71146 0.15805 0.71736 0.15458 0.72466 0.16084 C 0.72761 0.16338 0.72795 0.17405 0.72795 0.17428 C 0.72743 0.18563 0.72639 0.19745 0.72639 0.20904 C 0.72639 0.25585 0.73021 0.22364 0.72639 0.24612 C 0.7257 0.24983 0.72743 0.25655 0.72466 0.25724 C 0.70521 0.26141 0.68525 0.25863 0.66563 0.25933 C 0.6533 0.26373 0.64775 0.26443 0.63282 0.26582 C 0.51459 0.26396 0.52795 0.26257 0.45261 0.25724 C 0.29844 0.26002 0.36719 0.22271 0.33125 0.27254 C 0.32709 0.28992 0.33125 0.26814 0.33125 0.28552 C 0.33125 0.3168 0.33229 0.31078 0.32795 0.32723 C 0.32848 0.33094 0.32726 0.33627 0.32969 0.33812 C 0.33247 0.34021 0.33611 0.33627 0.33941 0.33604 C 0.35417 0.33488 0.36893 0.33442 0.38368 0.33372 C 0.42188 0.32167 0.45104 0.32213 0.49358 0.32074 C 0.50504 0.32167 0.5165 0.32491 0.52795 0.32491 C 0.54219 0.32491 0.55643 0.3219 0.57066 0.32074 C 0.61025 0.30174 0.69254 0.31819 0.70504 0.31843 C 0.7099 0.32074 0.71979 0.32491 0.71979 0.32515 C 0.73056 0.3467 0.72136 0.32561 0.72466 0.38401 C 0.72518 0.39259 0.72865 0.40394 0.72969 0.41252 C 0.60782 0.41808 0.66407 0.41599 0.56077 0.419 C 0.54723 0.42549 0.5349 0.41506 0.52136 0.41483 C 0.4842 0.41414 0.44705 0.41321 0.4099 0.41252 C 0.39028 0.41391 0.37049 0.41553 0.35087 0.41692 C 0.34549 0.41738 0.33455 0.41483 0.33455 0.41506 " pathEditMode="relative" rAng="0" ptsTypes="ffffffffffffffffffffffffffffffffffffffffffffffffffffffffffffffffffffffffffffffffffffA">
                                      <p:cBhvr>
                                        <p:cTn id="12" dur="3000" fill="hold"/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00" y="13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0"/>
                            </p:stCondLst>
                            <p:childTnLst>
                              <p:par>
                                <p:cTn id="1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00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00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0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2000"/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2000"/>
                                        <p:tgtEl>
                                          <p:spTgt spid="2000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4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.00231 C -0.0099 -0.00626 -0.04393 -0.0146 -0.05573 -0.0146 C -0.13108 -0.0146 -0.20834 0.11958 -0.20834 0.25423 C -0.20834 0.18609 -0.24705 0.11958 -0.28351 0.11958 C -0.32223 0.11958 -0.35886 0.18725 -0.35886 0.25423 C -0.35886 0.22062 -0.3783 0.18609 -0.39757 0.18609 C -0.41684 0.18609 -0.43629 0.21969 -0.43629 0.25423 C -0.43629 0.23684 -0.44584 0.22062 -0.45573 0.22062 C -0.46528 0.22062 -0.475 0.23777 -0.475 0.25423 C -0.475 0.24542 -0.48004 0.23684 -0.48438 0.23684 C -0.48716 0.23684 -0.49427 0.24542 -0.49427 0.25423 C -0.49427 0.24982 -0.49688 0.24542 -0.49931 0.24542 C -0.49931 0.24403 -0.50434 0.24982 -0.50434 0.25423 C -0.50434 0.25168 -0.50434 0.24982 -0.50695 0.24982 C -0.50695 0.25098 -0.50955 0.25191 -0.50955 0.25423 C -0.50955 0.25283 -0.50955 0.25168 -0.50955 0.25098 C -0.51198 0.25098 -0.51198 0.25191 -0.51198 0.25307 C -0.51441 0.25307 -0.51441 0.25191 -0.51441 0.25098 C -0.51667 0.25098 -0.51667 0.25191 -0.51667 0.25307 " pathEditMode="relative" rAng="0" ptsTypes="fffffffffffffffffff">
                                      <p:cBhvr>
                                        <p:cTn id="26" dur="3000" fill="hold"/>
                                        <p:tgtEl>
                                          <p:spTgt spid="1997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00" y="11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0"/>
                            </p:stCondLst>
                            <p:childTnLst>
                              <p:par>
                                <p:cTn id="2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2000" fill="hold"/>
                                        <p:tgtEl>
                                          <p:spTgt spid="19974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0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0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0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0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035" grpId="0"/>
      <p:bldP spid="200035" grpId="1"/>
      <p:bldP spid="200035" grpId="2"/>
      <p:bldP spid="200046" grpId="0"/>
      <p:bldP spid="2000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3894666" y="3643642"/>
            <a:ext cx="1371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95350" y="1213555"/>
            <a:ext cx="723900" cy="11430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97" name="Rectangle 87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sv-SE" sz="2800" b="1" dirty="0" smtClean="0">
                <a:latin typeface="Comic Sans MS" pitchFamily="66" charset="0"/>
              </a:rPr>
              <a:t>Tandem Mass Spectrometry (MS/MS)</a:t>
            </a:r>
            <a:endParaRPr lang="sv-SE" sz="2800" b="1" dirty="0">
              <a:latin typeface="Comic Sans MS" pitchFamily="66" charset="0"/>
            </a:endParaRPr>
          </a:p>
        </p:txBody>
      </p:sp>
      <p:sp>
        <p:nvSpPr>
          <p:cNvPr id="3098" name="Line 88"/>
          <p:cNvSpPr>
            <a:spLocks noChangeShapeType="1"/>
          </p:cNvSpPr>
          <p:nvPr/>
        </p:nvSpPr>
        <p:spPr bwMode="auto">
          <a:xfrm>
            <a:off x="609600" y="6858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19200" y="2265591"/>
            <a:ext cx="1752600" cy="91440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Mass Analyzer 1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695700" y="2265591"/>
            <a:ext cx="1752600" cy="914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Frag-mentation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271656" y="857955"/>
            <a:ext cx="1752600" cy="914400"/>
          </a:xfrm>
          <a:prstGeom prst="roundRect">
            <a:avLst/>
          </a:prstGeom>
          <a:solidFill>
            <a:srgbClr val="92D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Detector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971800" y="2722791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48300" y="2722791"/>
            <a:ext cx="72390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25"/>
          <p:cNvGrpSpPr>
            <a:grpSpLocks noChangeAspect="1"/>
          </p:cNvGrpSpPr>
          <p:nvPr/>
        </p:nvGrpSpPr>
        <p:grpSpPr>
          <a:xfrm>
            <a:off x="5829300" y="3829755"/>
            <a:ext cx="2400300" cy="1566863"/>
            <a:chOff x="3657600" y="4594225"/>
            <a:chExt cx="1600200" cy="1044575"/>
          </a:xfrm>
        </p:grpSpPr>
        <p:sp>
          <p:nvSpPr>
            <p:cNvPr id="13" name="Rectangle 61"/>
            <p:cNvSpPr>
              <a:spLocks noChangeAspect="1" noChangeArrowheads="1"/>
            </p:cNvSpPr>
            <p:nvPr/>
          </p:nvSpPr>
          <p:spPr bwMode="auto">
            <a:xfrm>
              <a:off x="3657600" y="4594225"/>
              <a:ext cx="1600200" cy="10445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Line 62"/>
            <p:cNvSpPr>
              <a:spLocks noChangeAspect="1" noChangeShapeType="1"/>
            </p:cNvSpPr>
            <p:nvPr/>
          </p:nvSpPr>
          <p:spPr bwMode="auto">
            <a:xfrm>
              <a:off x="4025900" y="4962525"/>
              <a:ext cx="0" cy="6762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Line 63"/>
            <p:cNvSpPr>
              <a:spLocks noChangeAspect="1" noChangeShapeType="1"/>
            </p:cNvSpPr>
            <p:nvPr/>
          </p:nvSpPr>
          <p:spPr bwMode="auto">
            <a:xfrm>
              <a:off x="4149725" y="5270500"/>
              <a:ext cx="0" cy="3683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Line 64"/>
            <p:cNvSpPr>
              <a:spLocks noChangeAspect="1" noChangeShapeType="1"/>
            </p:cNvSpPr>
            <p:nvPr/>
          </p:nvSpPr>
          <p:spPr bwMode="auto">
            <a:xfrm>
              <a:off x="4397375" y="4776788"/>
              <a:ext cx="0" cy="8620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Line 65"/>
            <p:cNvSpPr>
              <a:spLocks noChangeAspect="1" noChangeShapeType="1"/>
            </p:cNvSpPr>
            <p:nvPr/>
          </p:nvSpPr>
          <p:spPr bwMode="auto">
            <a:xfrm>
              <a:off x="4705350" y="5454650"/>
              <a:ext cx="0" cy="1841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66"/>
            <p:cNvSpPr>
              <a:spLocks noChangeAspect="1" noChangeShapeType="1"/>
            </p:cNvSpPr>
            <p:nvPr/>
          </p:nvSpPr>
          <p:spPr bwMode="auto">
            <a:xfrm>
              <a:off x="4335463" y="5394325"/>
              <a:ext cx="0" cy="244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67"/>
            <p:cNvSpPr>
              <a:spLocks noChangeAspect="1" noChangeShapeType="1"/>
            </p:cNvSpPr>
            <p:nvPr/>
          </p:nvSpPr>
          <p:spPr bwMode="auto">
            <a:xfrm>
              <a:off x="4210050" y="5516563"/>
              <a:ext cx="0" cy="12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Line 68"/>
            <p:cNvSpPr>
              <a:spLocks noChangeAspect="1" noChangeShapeType="1"/>
            </p:cNvSpPr>
            <p:nvPr/>
          </p:nvSpPr>
          <p:spPr bwMode="auto">
            <a:xfrm>
              <a:off x="3779838" y="5334000"/>
              <a:ext cx="0" cy="3048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Line 69"/>
            <p:cNvSpPr>
              <a:spLocks noChangeAspect="1" noChangeShapeType="1"/>
            </p:cNvSpPr>
            <p:nvPr/>
          </p:nvSpPr>
          <p:spPr bwMode="auto">
            <a:xfrm>
              <a:off x="4518025" y="5024438"/>
              <a:ext cx="0" cy="6143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Line 70"/>
            <p:cNvSpPr>
              <a:spLocks noChangeAspect="1" noChangeShapeType="1"/>
            </p:cNvSpPr>
            <p:nvPr/>
          </p:nvSpPr>
          <p:spPr bwMode="auto">
            <a:xfrm>
              <a:off x="4765675" y="5334000"/>
              <a:ext cx="0" cy="3048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71"/>
            <p:cNvSpPr>
              <a:spLocks noChangeAspect="1" noChangeShapeType="1"/>
            </p:cNvSpPr>
            <p:nvPr/>
          </p:nvSpPr>
          <p:spPr bwMode="auto">
            <a:xfrm>
              <a:off x="5010150" y="4840288"/>
              <a:ext cx="0" cy="7985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" name="Text Box 72"/>
          <p:cNvSpPr txBox="1">
            <a:spLocks noChangeAspect="1" noChangeArrowheads="1"/>
          </p:cNvSpPr>
          <p:nvPr/>
        </p:nvSpPr>
        <p:spPr bwMode="auto">
          <a:xfrm>
            <a:off x="5981700" y="5327065"/>
            <a:ext cx="206819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mass/charge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25" name="Text Box 72"/>
          <p:cNvSpPr txBox="1">
            <a:spLocks noChangeAspect="1" noChangeArrowheads="1"/>
          </p:cNvSpPr>
          <p:nvPr/>
        </p:nvSpPr>
        <p:spPr bwMode="auto">
          <a:xfrm rot="-5400000">
            <a:off x="4878215" y="4375979"/>
            <a:ext cx="14494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b="1" dirty="0" smtClean="0">
                <a:solidFill>
                  <a:srgbClr val="000000"/>
                </a:solidFill>
              </a:rPr>
              <a:t>intensity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152400" y="781755"/>
            <a:ext cx="1752600" cy="914400"/>
          </a:xfrm>
          <a:prstGeom prst="roundRect">
            <a:avLst/>
          </a:prstGeom>
          <a:solidFill>
            <a:srgbClr val="FF993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Ion Source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6172200" y="2265591"/>
            <a:ext cx="1752600" cy="914400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Mass Analyzer 2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30" name="Straight Connector 29"/>
          <p:cNvCxnSpPr>
            <a:stCxn id="28" idx="2"/>
          </p:cNvCxnSpPr>
          <p:nvPr/>
        </p:nvCxnSpPr>
        <p:spPr>
          <a:xfrm rot="16200000" flipH="1">
            <a:off x="857250" y="1867605"/>
            <a:ext cx="609600" cy="2667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7" idx="2"/>
          </p:cNvCxnSpPr>
          <p:nvPr/>
        </p:nvCxnSpPr>
        <p:spPr>
          <a:xfrm rot="5400000" flipH="1" flipV="1">
            <a:off x="7731578" y="1889377"/>
            <a:ext cx="533400" cy="299356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/>
          <p:cNvSpPr/>
          <p:nvPr/>
        </p:nvSpPr>
        <p:spPr>
          <a:xfrm rot="5400000" flipH="1">
            <a:off x="7024007" y="2977948"/>
            <a:ext cx="2944585" cy="533400"/>
          </a:xfrm>
          <a:custGeom>
            <a:avLst/>
            <a:gdLst>
              <a:gd name="connsiteX0" fmla="*/ 2944585 w 2944585"/>
              <a:gd name="connsiteY0" fmla="*/ 76200 h 533400"/>
              <a:gd name="connsiteX1" fmla="*/ 451757 w 2944585"/>
              <a:gd name="connsiteY1" fmla="*/ 76200 h 533400"/>
              <a:gd name="connsiteX2" fmla="*/ 234042 w 2944585"/>
              <a:gd name="connsiteY2" fmla="*/ 533400 h 533400"/>
              <a:gd name="connsiteX3" fmla="*/ 234042 w 2944585"/>
              <a:gd name="connsiteY3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4585" h="533400">
                <a:moveTo>
                  <a:pt x="2944585" y="76200"/>
                </a:moveTo>
                <a:cubicBezTo>
                  <a:pt x="1924049" y="38100"/>
                  <a:pt x="903514" y="0"/>
                  <a:pt x="451757" y="76200"/>
                </a:cubicBezTo>
                <a:cubicBezTo>
                  <a:pt x="0" y="152400"/>
                  <a:pt x="234042" y="533400"/>
                  <a:pt x="234042" y="533400"/>
                </a:cubicBezTo>
                <a:lnTo>
                  <a:pt x="234042" y="533400"/>
                </a:ln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3720718" y="1474758"/>
            <a:ext cx="16850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CAD </a:t>
            </a:r>
            <a:r>
              <a:rPr lang="en-US" sz="1600" dirty="0" smtClean="0"/>
              <a:t>–</a:t>
            </a:r>
            <a:r>
              <a:rPr lang="en-US" sz="1600" b="1" dirty="0" smtClean="0"/>
              <a:t> </a:t>
            </a:r>
            <a:r>
              <a:rPr lang="en-US" sz="1600" dirty="0" smtClean="0"/>
              <a:t>Collision </a:t>
            </a:r>
          </a:p>
          <a:p>
            <a:pPr algn="ctr"/>
            <a:r>
              <a:rPr lang="en-US" sz="1600" dirty="0" smtClean="0"/>
              <a:t>Activated </a:t>
            </a:r>
          </a:p>
          <a:p>
            <a:pPr algn="ctr"/>
            <a:r>
              <a:rPr lang="en-US" sz="1600" dirty="0" smtClean="0"/>
              <a:t>Dissociation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47800" y="3186288"/>
            <a:ext cx="1335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Quadrupole</a:t>
            </a:r>
            <a:endParaRPr lang="en-US" sz="1600" b="1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3922178" y="3186401"/>
            <a:ext cx="1335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Quadrupole</a:t>
            </a:r>
            <a:endParaRPr lang="en-US" sz="1600" b="1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6400800" y="3186401"/>
            <a:ext cx="1335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Quadrupole</a:t>
            </a:r>
            <a:endParaRPr lang="en-US" sz="16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6409265" y="3524955"/>
            <a:ext cx="1371600" cy="762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 Box 72"/>
          <p:cNvSpPr txBox="1">
            <a:spLocks noChangeAspect="1" noChangeArrowheads="1"/>
          </p:cNvSpPr>
          <p:nvPr/>
        </p:nvSpPr>
        <p:spPr bwMode="auto">
          <a:xfrm>
            <a:off x="6750553" y="4250265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44" name="Text Box 72"/>
          <p:cNvSpPr txBox="1">
            <a:spLocks noChangeAspect="1" noChangeArrowheads="1"/>
          </p:cNvSpPr>
          <p:nvPr/>
        </p:nvSpPr>
        <p:spPr bwMode="auto">
          <a:xfrm rot="-5400000">
            <a:off x="6035740" y="3757118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 rot="5400000" flipH="1" flipV="1">
            <a:off x="6294965" y="3791655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 flipH="1" flipV="1">
            <a:off x="6485465" y="3982155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 flipH="1" flipV="1">
            <a:off x="6675965" y="3791655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rot="5400000" flipH="1" flipV="1">
            <a:off x="6866465" y="3982155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rot="5400000" flipH="1" flipV="1">
            <a:off x="7056965" y="3791655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rot="5400000" flipH="1" flipV="1">
            <a:off x="7247465" y="3982155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42" idx="3"/>
          </p:cNvCxnSpPr>
          <p:nvPr/>
        </p:nvCxnSpPr>
        <p:spPr>
          <a:xfrm rot="5400000" flipH="1" flipV="1">
            <a:off x="7476065" y="3982155"/>
            <a:ext cx="381000" cy="2286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3889178" y="3524955"/>
            <a:ext cx="1371600" cy="762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 Box 72"/>
          <p:cNvSpPr txBox="1">
            <a:spLocks noChangeAspect="1" noChangeArrowheads="1"/>
          </p:cNvSpPr>
          <p:nvPr/>
        </p:nvSpPr>
        <p:spPr bwMode="auto">
          <a:xfrm>
            <a:off x="4230466" y="4250265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58" name="Text Box 72"/>
          <p:cNvSpPr txBox="1">
            <a:spLocks noChangeAspect="1" noChangeArrowheads="1"/>
          </p:cNvSpPr>
          <p:nvPr/>
        </p:nvSpPr>
        <p:spPr bwMode="auto">
          <a:xfrm rot="-5400000">
            <a:off x="3515653" y="3757118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1456266" y="3643642"/>
            <a:ext cx="1371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1450778" y="3524955"/>
            <a:ext cx="1371600" cy="762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 Box 72"/>
          <p:cNvSpPr txBox="1">
            <a:spLocks noChangeAspect="1" noChangeArrowheads="1"/>
          </p:cNvSpPr>
          <p:nvPr/>
        </p:nvSpPr>
        <p:spPr bwMode="auto">
          <a:xfrm>
            <a:off x="1792066" y="4250265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5" name="Text Box 72"/>
          <p:cNvSpPr txBox="1">
            <a:spLocks noChangeAspect="1" noChangeArrowheads="1"/>
          </p:cNvSpPr>
          <p:nvPr/>
        </p:nvSpPr>
        <p:spPr bwMode="auto">
          <a:xfrm rot="-5400000">
            <a:off x="1077253" y="3757118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3880554" y="4744155"/>
            <a:ext cx="1371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6395153" y="4625468"/>
            <a:ext cx="1371600" cy="762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 Box 72"/>
          <p:cNvSpPr txBox="1">
            <a:spLocks noChangeAspect="1" noChangeArrowheads="1"/>
          </p:cNvSpPr>
          <p:nvPr/>
        </p:nvSpPr>
        <p:spPr bwMode="auto">
          <a:xfrm>
            <a:off x="6736441" y="5350778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9" name="Text Box 72"/>
          <p:cNvSpPr txBox="1">
            <a:spLocks noChangeAspect="1" noChangeArrowheads="1"/>
          </p:cNvSpPr>
          <p:nvPr/>
        </p:nvSpPr>
        <p:spPr bwMode="auto">
          <a:xfrm rot="-5400000">
            <a:off x="6021628" y="4857631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 rot="5400000" flipH="1" flipV="1">
            <a:off x="6280853" y="48921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rot="5400000" flipH="1" flipV="1">
            <a:off x="6471353" y="50826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rot="5400000" flipH="1" flipV="1">
            <a:off x="6661853" y="48921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rot="5400000" flipH="1" flipV="1">
            <a:off x="6852353" y="50826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 flipH="1" flipV="1">
            <a:off x="7042853" y="48921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rot="5400000" flipH="1" flipV="1">
            <a:off x="7233353" y="50826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endCxn id="77" idx="3"/>
          </p:cNvCxnSpPr>
          <p:nvPr/>
        </p:nvCxnSpPr>
        <p:spPr>
          <a:xfrm rot="5400000" flipH="1" flipV="1">
            <a:off x="7461953" y="5082668"/>
            <a:ext cx="381000" cy="2286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3875066" y="4625468"/>
            <a:ext cx="1371600" cy="762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 Box 72"/>
          <p:cNvSpPr txBox="1">
            <a:spLocks noChangeAspect="1" noChangeArrowheads="1"/>
          </p:cNvSpPr>
          <p:nvPr/>
        </p:nvSpPr>
        <p:spPr bwMode="auto">
          <a:xfrm>
            <a:off x="4216354" y="5350778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9" name="Text Box 72"/>
          <p:cNvSpPr txBox="1">
            <a:spLocks noChangeAspect="1" noChangeArrowheads="1"/>
          </p:cNvSpPr>
          <p:nvPr/>
        </p:nvSpPr>
        <p:spPr bwMode="auto">
          <a:xfrm rot="-5400000">
            <a:off x="3501541" y="4857631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1442154" y="4896555"/>
            <a:ext cx="1371600" cy="762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1436666" y="4625468"/>
            <a:ext cx="1371600" cy="762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 Box 72"/>
          <p:cNvSpPr txBox="1">
            <a:spLocks noChangeAspect="1" noChangeArrowheads="1"/>
          </p:cNvSpPr>
          <p:nvPr/>
        </p:nvSpPr>
        <p:spPr bwMode="auto">
          <a:xfrm>
            <a:off x="1777954" y="5350778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3" name="Text Box 72"/>
          <p:cNvSpPr txBox="1">
            <a:spLocks noChangeAspect="1" noChangeArrowheads="1"/>
          </p:cNvSpPr>
          <p:nvPr/>
        </p:nvSpPr>
        <p:spPr bwMode="auto">
          <a:xfrm rot="-5400000">
            <a:off x="1063141" y="4857631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275666" y="3719801"/>
            <a:ext cx="4924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NO</a:t>
            </a:r>
            <a:endParaRPr lang="en-US" sz="1600" dirty="0" smtClean="0"/>
          </a:p>
        </p:txBody>
      </p:sp>
      <p:sp>
        <p:nvSpPr>
          <p:cNvPr id="95" name="TextBox 94"/>
          <p:cNvSpPr txBox="1"/>
          <p:nvPr/>
        </p:nvSpPr>
        <p:spPr>
          <a:xfrm>
            <a:off x="4225172" y="4820355"/>
            <a:ext cx="593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YES</a:t>
            </a:r>
            <a:endParaRPr lang="en-US" sz="1600" dirty="0" smtClean="0"/>
          </a:p>
        </p:txBody>
      </p:sp>
      <p:sp>
        <p:nvSpPr>
          <p:cNvPr id="96" name="Rectangle 95"/>
          <p:cNvSpPr/>
          <p:nvPr/>
        </p:nvSpPr>
        <p:spPr>
          <a:xfrm>
            <a:off x="3880554" y="5810955"/>
            <a:ext cx="1371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6395153" y="5692268"/>
            <a:ext cx="1371600" cy="762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 Box 72"/>
          <p:cNvSpPr txBox="1">
            <a:spLocks noChangeAspect="1" noChangeArrowheads="1"/>
          </p:cNvSpPr>
          <p:nvPr/>
        </p:nvSpPr>
        <p:spPr bwMode="auto">
          <a:xfrm>
            <a:off x="6736441" y="6417578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9" name="Text Box 72"/>
          <p:cNvSpPr txBox="1">
            <a:spLocks noChangeAspect="1" noChangeArrowheads="1"/>
          </p:cNvSpPr>
          <p:nvPr/>
        </p:nvSpPr>
        <p:spPr bwMode="auto">
          <a:xfrm rot="-5400000">
            <a:off x="6021628" y="5924431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cxnSp>
        <p:nvCxnSpPr>
          <p:cNvPr id="100" name="Straight Connector 99"/>
          <p:cNvCxnSpPr/>
          <p:nvPr/>
        </p:nvCxnSpPr>
        <p:spPr>
          <a:xfrm rot="5400000" flipH="1" flipV="1">
            <a:off x="6280853" y="59589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rot="5400000" flipH="1" flipV="1">
            <a:off x="6471353" y="61494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rot="5400000" flipH="1" flipV="1">
            <a:off x="6661853" y="59589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rot="5400000" flipH="1" flipV="1">
            <a:off x="6852353" y="61494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rot="5400000" flipH="1" flipV="1">
            <a:off x="7042853" y="5958968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rot="5400000" flipH="1" flipV="1">
            <a:off x="7233353" y="6149468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endCxn id="97" idx="3"/>
          </p:cNvCxnSpPr>
          <p:nvPr/>
        </p:nvCxnSpPr>
        <p:spPr>
          <a:xfrm rot="5400000" flipH="1" flipV="1">
            <a:off x="7461953" y="6149468"/>
            <a:ext cx="381000" cy="2286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3875066" y="5692268"/>
            <a:ext cx="1371600" cy="762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 Box 72"/>
          <p:cNvSpPr txBox="1">
            <a:spLocks noChangeAspect="1" noChangeArrowheads="1"/>
          </p:cNvSpPr>
          <p:nvPr/>
        </p:nvSpPr>
        <p:spPr bwMode="auto">
          <a:xfrm>
            <a:off x="4216354" y="6417578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09" name="Text Box 72"/>
          <p:cNvSpPr txBox="1">
            <a:spLocks noChangeAspect="1" noChangeArrowheads="1"/>
          </p:cNvSpPr>
          <p:nvPr/>
        </p:nvSpPr>
        <p:spPr bwMode="auto">
          <a:xfrm rot="-5400000">
            <a:off x="3501541" y="5924431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4225172" y="5887155"/>
            <a:ext cx="593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YES</a:t>
            </a:r>
            <a:endParaRPr lang="en-US" sz="1600" dirty="0" smtClean="0"/>
          </a:p>
        </p:txBody>
      </p:sp>
      <p:sp>
        <p:nvSpPr>
          <p:cNvPr id="115" name="Rectangle 114"/>
          <p:cNvSpPr/>
          <p:nvPr/>
        </p:nvSpPr>
        <p:spPr>
          <a:xfrm>
            <a:off x="1436666" y="5681133"/>
            <a:ext cx="1371600" cy="762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 Box 72"/>
          <p:cNvSpPr txBox="1">
            <a:spLocks noChangeAspect="1" noChangeArrowheads="1"/>
          </p:cNvSpPr>
          <p:nvPr/>
        </p:nvSpPr>
        <p:spPr bwMode="auto">
          <a:xfrm rot="-5400000">
            <a:off x="1063141" y="5913296"/>
            <a:ext cx="48442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m/z</a:t>
            </a:r>
            <a:endParaRPr lang="en-US" sz="1400" b="1" dirty="0">
              <a:solidFill>
                <a:srgbClr val="000000"/>
              </a:solidFill>
            </a:endParaRPr>
          </a:p>
        </p:txBody>
      </p:sp>
      <p:cxnSp>
        <p:nvCxnSpPr>
          <p:cNvPr id="117" name="Straight Connector 116"/>
          <p:cNvCxnSpPr/>
          <p:nvPr/>
        </p:nvCxnSpPr>
        <p:spPr>
          <a:xfrm rot="5400000" flipH="1" flipV="1">
            <a:off x="1322366" y="5947833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rot="5400000" flipH="1" flipV="1">
            <a:off x="1512866" y="6138333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rot="5400000" flipH="1" flipV="1">
            <a:off x="1703366" y="5947833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rot="5400000" flipH="1" flipV="1">
            <a:off x="1893866" y="6138333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rot="5400000" flipH="1" flipV="1">
            <a:off x="2084366" y="5947833"/>
            <a:ext cx="609600" cy="381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rot="5400000" flipH="1" flipV="1">
            <a:off x="2274866" y="6138333"/>
            <a:ext cx="6096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endCxn id="115" idx="3"/>
          </p:cNvCxnSpPr>
          <p:nvPr/>
        </p:nvCxnSpPr>
        <p:spPr>
          <a:xfrm rot="5400000" flipH="1" flipV="1">
            <a:off x="2503466" y="6138333"/>
            <a:ext cx="381000" cy="2286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 Box 72"/>
          <p:cNvSpPr txBox="1">
            <a:spLocks noChangeAspect="1" noChangeArrowheads="1"/>
          </p:cNvSpPr>
          <p:nvPr/>
        </p:nvSpPr>
        <p:spPr bwMode="auto">
          <a:xfrm>
            <a:off x="1761066" y="6420555"/>
            <a:ext cx="5533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000000"/>
                </a:solidFill>
              </a:rPr>
              <a:t>time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25" name="Text Box 72"/>
          <p:cNvSpPr txBox="1">
            <a:spLocks noChangeAspect="1" noChangeArrowheads="1"/>
          </p:cNvSpPr>
          <p:nvPr/>
        </p:nvSpPr>
        <p:spPr bwMode="auto">
          <a:xfrm>
            <a:off x="3719688" y="6578598"/>
            <a:ext cx="160653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400" b="1" dirty="0" smtClean="0">
                <a:solidFill>
                  <a:srgbClr val="C00000"/>
                </a:solidFill>
                <a:latin typeface="Symbol" pitchFamily="18" charset="2"/>
              </a:rPr>
              <a:t>D</a:t>
            </a:r>
            <a:r>
              <a:rPr lang="en-US" sz="1400" b="1" dirty="0" smtClean="0">
                <a:solidFill>
                  <a:srgbClr val="C00000"/>
                </a:solidFill>
              </a:rPr>
              <a:t>m/z is constant</a:t>
            </a:r>
            <a:endParaRPr lang="en-US" sz="1400" b="1" dirty="0">
              <a:solidFill>
                <a:srgbClr val="C00000"/>
              </a:solidFill>
            </a:endParaRPr>
          </a:p>
        </p:txBody>
      </p:sp>
      <p:cxnSp>
        <p:nvCxnSpPr>
          <p:cNvPr id="126" name="Straight Connector 125"/>
          <p:cNvCxnSpPr/>
          <p:nvPr/>
        </p:nvCxnSpPr>
        <p:spPr>
          <a:xfrm flipV="1">
            <a:off x="5257800" y="6115755"/>
            <a:ext cx="1761066" cy="6096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125" idx="1"/>
          </p:cNvCxnSpPr>
          <p:nvPr/>
        </p:nvCxnSpPr>
        <p:spPr>
          <a:xfrm rot="10800000">
            <a:off x="1989666" y="6115755"/>
            <a:ext cx="1730022" cy="61673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24" grpId="0"/>
      <p:bldP spid="24" grpId="1"/>
      <p:bldP spid="25" grpId="0"/>
      <p:bldP spid="25" grpId="1"/>
      <p:bldP spid="36" grpId="0" animBg="1"/>
      <p:bldP spid="36" grpId="1" animBg="1"/>
      <p:bldP spid="31" grpId="0"/>
      <p:bldP spid="32" grpId="0"/>
      <p:bldP spid="34" grpId="0"/>
      <p:bldP spid="37" grpId="0"/>
      <p:bldP spid="42" grpId="0" animBg="1"/>
      <p:bldP spid="43" grpId="0"/>
      <p:bldP spid="44" grpId="0"/>
      <p:bldP spid="56" grpId="0" animBg="1"/>
      <p:bldP spid="57" grpId="0"/>
      <p:bldP spid="58" grpId="0"/>
      <p:bldP spid="72" grpId="0" animBg="1"/>
      <p:bldP spid="73" grpId="0" animBg="1"/>
      <p:bldP spid="74" grpId="0"/>
      <p:bldP spid="75" grpId="0"/>
      <p:bldP spid="76" grpId="0" animBg="1"/>
      <p:bldP spid="77" grpId="0" animBg="1"/>
      <p:bldP spid="78" grpId="0"/>
      <p:bldP spid="79" grpId="0"/>
      <p:bldP spid="87" grpId="0" animBg="1"/>
      <p:bldP spid="88" grpId="0"/>
      <p:bldP spid="89" grpId="0"/>
      <p:bldP spid="90" grpId="0" animBg="1"/>
      <p:bldP spid="91" grpId="0" animBg="1"/>
      <p:bldP spid="92" grpId="0"/>
      <p:bldP spid="93" grpId="0"/>
      <p:bldP spid="94" grpId="0"/>
      <p:bldP spid="95" grpId="0"/>
      <p:bldP spid="96" grpId="0" animBg="1"/>
      <p:bldP spid="97" grpId="0" animBg="1"/>
      <p:bldP spid="98" grpId="0"/>
      <p:bldP spid="99" grpId="0"/>
      <p:bldP spid="107" grpId="0" animBg="1"/>
      <p:bldP spid="108" grpId="0"/>
      <p:bldP spid="109" grpId="0"/>
      <p:bldP spid="114" grpId="0"/>
      <p:bldP spid="115" grpId="0" animBg="1"/>
      <p:bldP spid="116" grpId="0"/>
      <p:bldP spid="124" grpId="0"/>
      <p:bldP spid="12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95400" y="1143000"/>
            <a:ext cx="76200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1732" name="Rectangle 4"/>
          <p:cNvSpPr>
            <a:spLocks noChangeArrowheads="1"/>
          </p:cNvSpPr>
          <p:nvPr/>
        </p:nvSpPr>
        <p:spPr bwMode="auto">
          <a:xfrm>
            <a:off x="608013" y="-76200"/>
            <a:ext cx="7926387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X! Hunter Result</a:t>
            </a:r>
          </a:p>
        </p:txBody>
      </p:sp>
      <p:sp>
        <p:nvSpPr>
          <p:cNvPr id="19460" name="Line 5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1" name="Rectangle 6"/>
          <p:cNvSpPr>
            <a:spLocks noChangeArrowheads="1"/>
          </p:cNvSpPr>
          <p:nvPr/>
        </p:nvSpPr>
        <p:spPr bwMode="auto">
          <a:xfrm>
            <a:off x="3276600" y="1219200"/>
            <a:ext cx="25844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0066"/>
                </a:solidFill>
              </a:rPr>
              <a:t>Query Spectrum</a:t>
            </a:r>
          </a:p>
        </p:txBody>
      </p:sp>
      <p:sp>
        <p:nvSpPr>
          <p:cNvPr id="19462" name="Rectangle 7"/>
          <p:cNvSpPr>
            <a:spLocks noChangeArrowheads="1"/>
          </p:cNvSpPr>
          <p:nvPr/>
        </p:nvSpPr>
        <p:spPr bwMode="auto">
          <a:xfrm>
            <a:off x="3243263" y="4038600"/>
            <a:ext cx="2657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0066"/>
                </a:solidFill>
              </a:rPr>
              <a:t>Library Spectrum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88" y="-76200"/>
            <a:ext cx="7926387" cy="811213"/>
          </a:xfrm>
        </p:spPr>
        <p:txBody>
          <a:bodyPr lIns="0" tIns="0" rIns="0" bIns="0"/>
          <a:lstStyle/>
          <a:p>
            <a:pPr eaLnBrk="1" hangingPunct="1">
              <a:defRPr/>
            </a:pPr>
            <a:r>
              <a:rPr lang="en-US" sz="2800" b="1" kern="1200" dirty="0" smtClean="0">
                <a:solidFill>
                  <a:schemeClr val="tx1"/>
                </a:solidFill>
                <a:latin typeface="Comic Sans MS" pitchFamily="66" charset="0"/>
              </a:rPr>
              <a:t>Significance Testing</a:t>
            </a: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282575" y="1600200"/>
            <a:ext cx="8556625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 bIns="0"/>
          <a:lstStyle/>
          <a:p>
            <a:pPr>
              <a:spcBef>
                <a:spcPct val="30000"/>
              </a:spcBef>
              <a:spcAft>
                <a:spcPct val="20000"/>
              </a:spcAft>
            </a:pPr>
            <a:r>
              <a:rPr lang="en-US" sz="2800" dirty="0"/>
              <a:t>False protein identification is caused by random matching</a:t>
            </a:r>
          </a:p>
          <a:p>
            <a:pPr>
              <a:spcBef>
                <a:spcPct val="30000"/>
              </a:spcBef>
              <a:spcAft>
                <a:spcPct val="20000"/>
              </a:spcAft>
            </a:pPr>
            <a:r>
              <a:rPr lang="en-US" sz="2800" dirty="0"/>
              <a:t>An objective criterion for testing the significance of protein identification results is necessary.</a:t>
            </a:r>
          </a:p>
          <a:p>
            <a:pPr>
              <a:spcBef>
                <a:spcPct val="30000"/>
              </a:spcBef>
              <a:spcAft>
                <a:spcPct val="20000"/>
              </a:spcAft>
            </a:pPr>
            <a:r>
              <a:rPr lang="en-US" sz="2800" dirty="0"/>
              <a:t>The significance of protein identifications can be tested once the distribution of scores for false results is known.</a:t>
            </a:r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>
            <a:off x="228600" y="6858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8600" y="2667000"/>
            <a:ext cx="8686800" cy="3200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2400" y="3733800"/>
            <a:ext cx="8686800" cy="3200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133475" y="990600"/>
            <a:ext cx="6334125" cy="5305425"/>
            <a:chOff x="714" y="500"/>
            <a:chExt cx="3990" cy="3342"/>
          </a:xfrm>
        </p:grpSpPr>
        <p:pic>
          <p:nvPicPr>
            <p:cNvPr id="343044" name="Picture 4" descr="ProFound-Expectation-B"/>
            <p:cNvPicPr>
              <a:picLocks noChangeAspect="1" noChangeArrowheads="1"/>
            </p:cNvPicPr>
            <p:nvPr/>
          </p:nvPicPr>
          <p:blipFill>
            <a:blip r:embed="rId3" cstate="print"/>
            <a:srcRect l="2122" t="3667" r="1834" b="14780"/>
            <a:stretch>
              <a:fillRect/>
            </a:stretch>
          </p:blipFill>
          <p:spPr bwMode="auto">
            <a:xfrm>
              <a:off x="714" y="2148"/>
              <a:ext cx="3990" cy="1694"/>
            </a:xfrm>
            <a:prstGeom prst="rect">
              <a:avLst/>
            </a:prstGeom>
            <a:noFill/>
          </p:spPr>
        </p:pic>
        <p:sp>
          <p:nvSpPr>
            <p:cNvPr id="343045" name="Line 5"/>
            <p:cNvSpPr>
              <a:spLocks noChangeShapeType="1"/>
            </p:cNvSpPr>
            <p:nvPr/>
          </p:nvSpPr>
          <p:spPr bwMode="auto">
            <a:xfrm>
              <a:off x="3764" y="2848"/>
              <a:ext cx="0" cy="52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46" name="Line 6"/>
            <p:cNvSpPr>
              <a:spLocks noChangeShapeType="1"/>
            </p:cNvSpPr>
            <p:nvPr/>
          </p:nvSpPr>
          <p:spPr bwMode="auto">
            <a:xfrm>
              <a:off x="4132" y="2850"/>
              <a:ext cx="6" cy="70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47" name="Line 7"/>
            <p:cNvSpPr>
              <a:spLocks noChangeShapeType="1"/>
            </p:cNvSpPr>
            <p:nvPr/>
          </p:nvSpPr>
          <p:spPr bwMode="auto">
            <a:xfrm flipV="1">
              <a:off x="1044" y="3374"/>
              <a:ext cx="2694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48" name="Line 8"/>
            <p:cNvSpPr>
              <a:spLocks noChangeShapeType="1"/>
            </p:cNvSpPr>
            <p:nvPr/>
          </p:nvSpPr>
          <p:spPr bwMode="auto">
            <a:xfrm>
              <a:off x="1052" y="3548"/>
              <a:ext cx="3078" cy="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49" name="Line 9"/>
            <p:cNvSpPr>
              <a:spLocks noChangeShapeType="1"/>
            </p:cNvSpPr>
            <p:nvPr/>
          </p:nvSpPr>
          <p:spPr bwMode="auto">
            <a:xfrm>
              <a:off x="3760" y="2580"/>
              <a:ext cx="0" cy="192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50" name="Line 10"/>
            <p:cNvSpPr>
              <a:spLocks noChangeShapeType="1"/>
            </p:cNvSpPr>
            <p:nvPr/>
          </p:nvSpPr>
          <p:spPr bwMode="auto">
            <a:xfrm>
              <a:off x="4140" y="2578"/>
              <a:ext cx="0" cy="192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343051" name="Picture 11" descr="ProFound-Expectation-A"/>
            <p:cNvPicPr>
              <a:picLocks noChangeAspect="1" noChangeArrowheads="1"/>
            </p:cNvPicPr>
            <p:nvPr/>
          </p:nvPicPr>
          <p:blipFill>
            <a:blip r:embed="rId4" cstate="print"/>
            <a:srcRect l="890" t="18558" r="2779" b="1889"/>
            <a:stretch>
              <a:fillRect/>
            </a:stretch>
          </p:blipFill>
          <p:spPr bwMode="auto">
            <a:xfrm>
              <a:off x="714" y="500"/>
              <a:ext cx="3990" cy="1648"/>
            </a:xfrm>
            <a:prstGeom prst="rect">
              <a:avLst/>
            </a:prstGeom>
            <a:noFill/>
          </p:spPr>
        </p:pic>
        <p:sp>
          <p:nvSpPr>
            <p:cNvPr id="343052" name="Line 12"/>
            <p:cNvSpPr>
              <a:spLocks noChangeShapeType="1"/>
            </p:cNvSpPr>
            <p:nvPr/>
          </p:nvSpPr>
          <p:spPr bwMode="auto">
            <a:xfrm>
              <a:off x="3762" y="1526"/>
              <a:ext cx="0" cy="192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3053" name="Line 13"/>
            <p:cNvSpPr>
              <a:spLocks noChangeShapeType="1"/>
            </p:cNvSpPr>
            <p:nvPr/>
          </p:nvSpPr>
          <p:spPr bwMode="auto">
            <a:xfrm>
              <a:off x="4148" y="1524"/>
              <a:ext cx="0" cy="192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43054" name="Line 14"/>
          <p:cNvSpPr>
            <a:spLocks noChangeShapeType="1"/>
          </p:cNvSpPr>
          <p:nvPr/>
        </p:nvSpPr>
        <p:spPr bwMode="auto">
          <a:xfrm>
            <a:off x="228600" y="4572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0" y="26987"/>
            <a:ext cx="9144000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Significance Testing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- Expectation Values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16" name="Rectangle 6"/>
          <p:cNvSpPr>
            <a:spLocks noChangeArrowheads="1"/>
          </p:cNvSpPr>
          <p:nvPr/>
        </p:nvSpPr>
        <p:spPr bwMode="auto">
          <a:xfrm>
            <a:off x="685800" y="3581400"/>
            <a:ext cx="7718425" cy="2667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rIns="0" bIns="0"/>
          <a:lstStyle/>
          <a:p>
            <a:pPr algn="ctr">
              <a:spcBef>
                <a:spcPct val="30000"/>
              </a:spcBef>
              <a:spcAft>
                <a:spcPct val="20000"/>
              </a:spcAft>
            </a:pPr>
            <a:endParaRPr lang="en-US" sz="2800" dirty="0" smtClean="0">
              <a:solidFill>
                <a:srgbClr val="000066"/>
              </a:solidFill>
            </a:endParaRPr>
          </a:p>
          <a:p>
            <a:pPr algn="ctr">
              <a:spcBef>
                <a:spcPct val="30000"/>
              </a:spcBef>
              <a:spcAft>
                <a:spcPct val="20000"/>
              </a:spcAft>
            </a:pPr>
            <a:r>
              <a:rPr lang="en-US" sz="2800" dirty="0" smtClean="0">
                <a:solidFill>
                  <a:srgbClr val="000066"/>
                </a:solidFill>
              </a:rPr>
              <a:t>The </a:t>
            </a:r>
            <a:r>
              <a:rPr lang="en-US" sz="2800" dirty="0">
                <a:solidFill>
                  <a:srgbClr val="000066"/>
                </a:solidFill>
              </a:rPr>
              <a:t>majority of sequences in a collection will </a:t>
            </a:r>
            <a:r>
              <a:rPr lang="en-US" sz="2800" dirty="0" smtClean="0">
                <a:solidFill>
                  <a:srgbClr val="000066"/>
                </a:solidFill>
              </a:rPr>
              <a:t>give a </a:t>
            </a:r>
            <a:r>
              <a:rPr lang="en-US" sz="2800" dirty="0">
                <a:solidFill>
                  <a:srgbClr val="000066"/>
                </a:solidFill>
              </a:rPr>
              <a:t>score due to random matching.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3717967" y="1579563"/>
            <a:ext cx="176843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Database Search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447800" y="1371600"/>
            <a:ext cx="1981200" cy="1295400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1905000" y="1828800"/>
            <a:ext cx="0" cy="838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3" name="Line 5"/>
          <p:cNvSpPr>
            <a:spLocks noChangeShapeType="1"/>
          </p:cNvSpPr>
          <p:nvPr/>
        </p:nvSpPr>
        <p:spPr bwMode="auto">
          <a:xfrm>
            <a:off x="2057400" y="2209800"/>
            <a:ext cx="0" cy="457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4" name="Line 6"/>
          <p:cNvSpPr>
            <a:spLocks noChangeShapeType="1"/>
          </p:cNvSpPr>
          <p:nvPr/>
        </p:nvSpPr>
        <p:spPr bwMode="auto">
          <a:xfrm>
            <a:off x="2362200" y="1600200"/>
            <a:ext cx="0" cy="10668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5" name="Line 7"/>
          <p:cNvSpPr>
            <a:spLocks noChangeShapeType="1"/>
          </p:cNvSpPr>
          <p:nvPr/>
        </p:nvSpPr>
        <p:spPr bwMode="auto">
          <a:xfrm>
            <a:off x="2743200" y="2438400"/>
            <a:ext cx="0" cy="2286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6" name="Line 8"/>
          <p:cNvSpPr>
            <a:spLocks noChangeShapeType="1"/>
          </p:cNvSpPr>
          <p:nvPr/>
        </p:nvSpPr>
        <p:spPr bwMode="auto">
          <a:xfrm>
            <a:off x="2286000" y="2362200"/>
            <a:ext cx="0" cy="3048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>
            <a:off x="2133600" y="2514600"/>
            <a:ext cx="0" cy="1524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>
            <a:off x="1600200" y="2286000"/>
            <a:ext cx="0" cy="381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9" name="Line 11"/>
          <p:cNvSpPr>
            <a:spLocks noChangeShapeType="1"/>
          </p:cNvSpPr>
          <p:nvPr/>
        </p:nvSpPr>
        <p:spPr bwMode="auto">
          <a:xfrm>
            <a:off x="2514600" y="1905000"/>
            <a:ext cx="0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0" name="Line 12"/>
          <p:cNvSpPr>
            <a:spLocks noChangeShapeType="1"/>
          </p:cNvSpPr>
          <p:nvPr/>
        </p:nvSpPr>
        <p:spPr bwMode="auto">
          <a:xfrm>
            <a:off x="2819400" y="2286000"/>
            <a:ext cx="0" cy="381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Line 13"/>
          <p:cNvSpPr>
            <a:spLocks noChangeShapeType="1"/>
          </p:cNvSpPr>
          <p:nvPr/>
        </p:nvSpPr>
        <p:spPr bwMode="auto">
          <a:xfrm>
            <a:off x="3124200" y="1676400"/>
            <a:ext cx="0" cy="9906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2" name="Text Box 14"/>
          <p:cNvSpPr txBox="1">
            <a:spLocks noChangeArrowheads="1"/>
          </p:cNvSpPr>
          <p:nvPr/>
        </p:nvSpPr>
        <p:spPr bwMode="auto">
          <a:xfrm>
            <a:off x="2219325" y="2667000"/>
            <a:ext cx="44767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</a:rPr>
              <a:t>M/Z</a:t>
            </a:r>
          </a:p>
        </p:txBody>
      </p:sp>
      <p:sp>
        <p:nvSpPr>
          <p:cNvPr id="27663" name="Line 15"/>
          <p:cNvSpPr>
            <a:spLocks noChangeShapeType="1"/>
          </p:cNvSpPr>
          <p:nvPr/>
        </p:nvSpPr>
        <p:spPr bwMode="auto">
          <a:xfrm flipH="1">
            <a:off x="4191000" y="2139950"/>
            <a:ext cx="1981200" cy="1371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>
            <a:off x="3810000" y="4121150"/>
            <a:ext cx="2209800" cy="1219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Line 18"/>
          <p:cNvSpPr>
            <a:spLocks noChangeShapeType="1"/>
          </p:cNvSpPr>
          <p:nvPr/>
        </p:nvSpPr>
        <p:spPr bwMode="auto">
          <a:xfrm flipH="1">
            <a:off x="6324600" y="2155825"/>
            <a:ext cx="0" cy="318452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7" name="Rectangle 19"/>
          <p:cNvSpPr>
            <a:spLocks noChangeArrowheads="1"/>
          </p:cNvSpPr>
          <p:nvPr/>
        </p:nvSpPr>
        <p:spPr bwMode="auto">
          <a:xfrm>
            <a:off x="5565259" y="1747838"/>
            <a:ext cx="182614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List </a:t>
            </a:r>
            <a:r>
              <a:rPr lang="en-US" sz="1600" dirty="0">
                <a:solidFill>
                  <a:srgbClr val="000000"/>
                </a:solidFill>
              </a:rPr>
              <a:t>of Candidates</a:t>
            </a:r>
          </a:p>
        </p:txBody>
      </p:sp>
      <p:sp>
        <p:nvSpPr>
          <p:cNvPr id="27668" name="Line 20"/>
          <p:cNvSpPr>
            <a:spLocks noChangeShapeType="1"/>
          </p:cNvSpPr>
          <p:nvPr/>
        </p:nvSpPr>
        <p:spPr bwMode="auto">
          <a:xfrm flipV="1">
            <a:off x="3657600" y="1911350"/>
            <a:ext cx="1905000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9" name="Rectangle 21"/>
          <p:cNvSpPr>
            <a:spLocks noChangeArrowheads="1"/>
          </p:cNvSpPr>
          <p:nvPr/>
        </p:nvSpPr>
        <p:spPr bwMode="auto">
          <a:xfrm>
            <a:off x="3352800" y="4514850"/>
            <a:ext cx="1920875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Extrapolate</a:t>
            </a:r>
            <a:endParaRPr lang="en-US" sz="1600" dirty="0">
              <a:solidFill>
                <a:srgbClr val="000000"/>
              </a:solidFill>
            </a:endParaRPr>
          </a:p>
          <a:p>
            <a:r>
              <a:rPr lang="en-US" sz="1600" dirty="0">
                <a:solidFill>
                  <a:srgbClr val="000000"/>
                </a:solidFill>
              </a:rPr>
              <a:t>And Calculate </a:t>
            </a:r>
          </a:p>
          <a:p>
            <a:r>
              <a:rPr lang="en-US" sz="1600" dirty="0">
                <a:solidFill>
                  <a:srgbClr val="000000"/>
                </a:solidFill>
              </a:rPr>
              <a:t>Expectation Values</a:t>
            </a:r>
          </a:p>
        </p:txBody>
      </p:sp>
      <p:sp>
        <p:nvSpPr>
          <p:cNvPr id="27670" name="Rectangle 22"/>
          <p:cNvSpPr>
            <a:spLocks noChangeArrowheads="1"/>
          </p:cNvSpPr>
          <p:nvPr/>
        </p:nvSpPr>
        <p:spPr bwMode="auto">
          <a:xfrm>
            <a:off x="4006850" y="5492750"/>
            <a:ext cx="439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0000"/>
                </a:solidFill>
              </a:rPr>
              <a:t>List </a:t>
            </a:r>
            <a:r>
              <a:rPr lang="en-US" sz="1600" b="1" dirty="0">
                <a:solidFill>
                  <a:srgbClr val="000000"/>
                </a:solidFill>
              </a:rPr>
              <a:t>of Candidates With Expectation Values</a:t>
            </a:r>
          </a:p>
        </p:txBody>
      </p:sp>
      <p:sp>
        <p:nvSpPr>
          <p:cNvPr id="27671" name="Rectangle 23"/>
          <p:cNvSpPr>
            <a:spLocks noChangeArrowheads="1"/>
          </p:cNvSpPr>
          <p:nvPr/>
        </p:nvSpPr>
        <p:spPr bwMode="auto">
          <a:xfrm>
            <a:off x="1968500" y="3435350"/>
            <a:ext cx="2374900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1">
                <a:solidFill>
                  <a:srgbClr val="000000"/>
                </a:solidFill>
              </a:rPr>
              <a:t>Distribution of Scores</a:t>
            </a:r>
          </a:p>
          <a:p>
            <a:r>
              <a:rPr lang="en-US" sz="1600" b="1">
                <a:solidFill>
                  <a:srgbClr val="000000"/>
                </a:solidFill>
              </a:rPr>
              <a:t>for Random and False </a:t>
            </a:r>
          </a:p>
          <a:p>
            <a:r>
              <a:rPr lang="en-US" sz="1600" b="1">
                <a:solidFill>
                  <a:srgbClr val="000000"/>
                </a:solidFill>
              </a:rPr>
              <a:t>Identifications</a:t>
            </a:r>
          </a:p>
        </p:txBody>
      </p:sp>
      <p:sp>
        <p:nvSpPr>
          <p:cNvPr id="26" name="Rectangle 2"/>
          <p:cNvSpPr>
            <a:spLocks noChangeArrowheads="1"/>
          </p:cNvSpPr>
          <p:nvPr/>
        </p:nvSpPr>
        <p:spPr bwMode="auto">
          <a:xfrm>
            <a:off x="0" y="76200"/>
            <a:ext cx="9144000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latin typeface="Comic Sans MS" pitchFamily="66" charset="0"/>
                <a:ea typeface="+mj-ea"/>
                <a:cs typeface="+mj-cs"/>
              </a:rPr>
              <a:t>Significance Testing </a:t>
            </a: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- Expectation Values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27" name="Line 7"/>
          <p:cNvSpPr>
            <a:spLocks noChangeShapeType="1"/>
          </p:cNvSpPr>
          <p:nvPr/>
        </p:nvSpPr>
        <p:spPr bwMode="auto">
          <a:xfrm>
            <a:off x="228600" y="5334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3" name="Rectangle 3"/>
          <p:cNvSpPr>
            <a:spLocks noChangeArrowheads="1"/>
          </p:cNvSpPr>
          <p:nvPr/>
        </p:nvSpPr>
        <p:spPr bwMode="auto">
          <a:xfrm>
            <a:off x="457200" y="103187"/>
            <a:ext cx="8229600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eaLnBrk="0" hangingPunct="0">
              <a:lnSpc>
                <a:spcPct val="90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Rho-diagrams: Overall Quality of a Data Set</a:t>
            </a:r>
            <a:endParaRPr lang="en-US" sz="2800" b="1" dirty="0">
              <a:latin typeface="Comic Sans MS" pitchFamily="66" charset="0"/>
              <a:ea typeface="+mj-ea"/>
              <a:cs typeface="+mj-cs"/>
            </a:endParaRPr>
          </a:p>
        </p:txBody>
      </p:sp>
      <p:sp>
        <p:nvSpPr>
          <p:cNvPr id="445444" name="Line 4"/>
          <p:cNvSpPr>
            <a:spLocks noChangeShapeType="1"/>
          </p:cNvSpPr>
          <p:nvPr/>
        </p:nvSpPr>
        <p:spPr bwMode="auto">
          <a:xfrm>
            <a:off x="228600" y="6096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aphicFrame>
        <p:nvGraphicFramePr>
          <p:cNvPr id="445447" name="Object 7"/>
          <p:cNvGraphicFramePr>
            <a:graphicFrameLocks noGrp="1" noChangeAspect="1"/>
          </p:cNvGraphicFramePr>
          <p:nvPr>
            <p:ph sz="quarter" idx="1"/>
          </p:nvPr>
        </p:nvGraphicFramePr>
        <p:xfrm>
          <a:off x="3476625" y="1096963"/>
          <a:ext cx="3028950" cy="598487"/>
        </p:xfrm>
        <a:graphic>
          <a:graphicData uri="http://schemas.openxmlformats.org/presentationml/2006/ole">
            <p:oleObj spid="_x0000_s276491" name="Equation" r:id="rId4" imgW="1028254" imgH="203112" progId="Equation.3">
              <p:embed/>
            </p:oleObj>
          </a:graphicData>
        </a:graphic>
      </p:graphicFrame>
      <p:graphicFrame>
        <p:nvGraphicFramePr>
          <p:cNvPr id="445453" name="Object 13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1377950" y="4876800"/>
          <a:ext cx="6394450" cy="990600"/>
        </p:xfrm>
        <a:graphic>
          <a:graphicData uri="http://schemas.openxmlformats.org/presentationml/2006/ole">
            <p:oleObj spid="_x0000_s276492" name="Equation" r:id="rId5" imgW="3035300" imgH="469900" progId="Equation.3">
              <p:embed/>
            </p:oleObj>
          </a:graphicData>
        </a:graphic>
      </p:graphicFrame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304800" y="2038350"/>
            <a:ext cx="8534400" cy="2447925"/>
            <a:chOff x="192" y="1284"/>
            <a:chExt cx="5376" cy="1542"/>
          </a:xfrm>
        </p:grpSpPr>
        <p:graphicFrame>
          <p:nvGraphicFramePr>
            <p:cNvPr id="445450" name="Object 10"/>
            <p:cNvGraphicFramePr>
              <a:graphicFrameLocks noChangeAspect="1"/>
            </p:cNvGraphicFramePr>
            <p:nvPr/>
          </p:nvGraphicFramePr>
          <p:xfrm>
            <a:off x="1296" y="2148"/>
            <a:ext cx="3216" cy="678"/>
          </p:xfrm>
          <a:graphic>
            <a:graphicData uri="http://schemas.openxmlformats.org/presentationml/2006/ole">
              <p:oleObj spid="_x0000_s276493" name="Equation" r:id="rId6" imgW="2349500" imgH="495300" progId="Equation.3">
                <p:embed/>
              </p:oleObj>
            </a:graphicData>
          </a:graphic>
        </p:graphicFrame>
        <p:sp>
          <p:nvSpPr>
            <p:cNvPr id="445449" name="Rectangle 9"/>
            <p:cNvSpPr>
              <a:spLocks noChangeArrowheads="1"/>
            </p:cNvSpPr>
            <p:nvPr/>
          </p:nvSpPr>
          <p:spPr bwMode="auto">
            <a:xfrm>
              <a:off x="192" y="1284"/>
              <a:ext cx="5376" cy="1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0" rIns="0" bIns="0"/>
            <a:lstStyle/>
            <a:p>
              <a:pPr eaLnBrk="0" hangingPunct="0">
                <a:spcBef>
                  <a:spcPct val="30000"/>
                </a:spcBef>
                <a:spcAft>
                  <a:spcPct val="20000"/>
                </a:spcAft>
              </a:pPr>
              <a:r>
                <a:rPr lang="en-US" sz="2800">
                  <a:solidFill>
                    <a:srgbClr val="000000"/>
                  </a:solidFill>
                  <a:latin typeface="Comic Sans MS" pitchFamily="66" charset="0"/>
                </a:rPr>
                <a:t>Definition: E</a:t>
              </a:r>
              <a:r>
                <a:rPr lang="en-US" sz="2800" baseline="-25000">
                  <a:solidFill>
                    <a:srgbClr val="000000"/>
                  </a:solidFill>
                  <a:latin typeface="Comic Sans MS" pitchFamily="66" charset="0"/>
                </a:rPr>
                <a:t>i</a:t>
              </a:r>
              <a:r>
                <a:rPr lang="en-US" sz="2800">
                  <a:solidFill>
                    <a:srgbClr val="000000"/>
                  </a:solidFill>
                  <a:latin typeface="Comic Sans MS" pitchFamily="66" charset="0"/>
                </a:rPr>
                <a:t> (i=0,-1,-2,…) is the number of spectra that has been assigned an expectation value between exp(i) and exp(i-1). For random matching:</a:t>
              </a:r>
            </a:p>
          </p:txBody>
        </p:sp>
      </p:grpSp>
      <p:sp>
        <p:nvSpPr>
          <p:cNvPr id="445460" name="Rectangle 20"/>
          <p:cNvSpPr>
            <a:spLocks noChangeArrowheads="1"/>
          </p:cNvSpPr>
          <p:nvPr/>
        </p:nvSpPr>
        <p:spPr bwMode="auto">
          <a:xfrm>
            <a:off x="304800" y="685800"/>
            <a:ext cx="8534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 bIns="0"/>
          <a:lstStyle/>
          <a:p>
            <a:pPr eaLnBrk="0" hangingPunct="0">
              <a:spcBef>
                <a:spcPct val="30000"/>
              </a:spcBef>
              <a:spcAft>
                <a:spcPct val="20000"/>
              </a:spcAft>
            </a:pPr>
            <a:r>
              <a:rPr lang="en-US" sz="2800">
                <a:solidFill>
                  <a:srgbClr val="000000"/>
                </a:solidFill>
                <a:latin typeface="Comic Sans MS" pitchFamily="66" charset="0"/>
              </a:rPr>
              <a:t>Expectation values as a function of score for random matching: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962" name="Picture 2"/>
          <p:cNvPicPr>
            <a:picLocks noChangeAspect="1" noChangeArrowheads="1"/>
          </p:cNvPicPr>
          <p:nvPr/>
        </p:nvPicPr>
        <p:blipFill>
          <a:blip r:embed="rId3" cstate="print"/>
          <a:srcRect t="-29"/>
          <a:stretch>
            <a:fillRect/>
          </a:stretch>
        </p:blipFill>
        <p:spPr bwMode="auto">
          <a:xfrm>
            <a:off x="1524000" y="1295400"/>
            <a:ext cx="60198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24963" name="Rectangle 3"/>
          <p:cNvSpPr>
            <a:spLocks noChangeArrowheads="1"/>
          </p:cNvSpPr>
          <p:nvPr/>
        </p:nvSpPr>
        <p:spPr bwMode="auto">
          <a:xfrm>
            <a:off x="608013" y="0"/>
            <a:ext cx="7926387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eaLnBrk="0" hangingPunct="0">
              <a:lnSpc>
                <a:spcPct val="90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Rho-diagram</a:t>
            </a:r>
          </a:p>
          <a:p>
            <a:pPr algn="ctr" eaLnBrk="0" hangingPunct="0">
              <a:lnSpc>
                <a:spcPct val="90000"/>
              </a:lnSpc>
            </a:pPr>
            <a:r>
              <a:rPr lang="en-US" sz="2000" b="1" dirty="0" smtClean="0">
                <a:latin typeface="Comic Sans MS" pitchFamily="66" charset="0"/>
                <a:ea typeface="+mj-ea"/>
                <a:cs typeface="+mj-cs"/>
              </a:rPr>
              <a:t>Random Matching</a:t>
            </a:r>
          </a:p>
        </p:txBody>
      </p:sp>
      <p:sp>
        <p:nvSpPr>
          <p:cNvPr id="424964" name="Line 4"/>
          <p:cNvSpPr>
            <a:spLocks noChangeShapeType="1"/>
          </p:cNvSpPr>
          <p:nvPr/>
        </p:nvSpPr>
        <p:spPr bwMode="auto">
          <a:xfrm>
            <a:off x="228600" y="7620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ChangeArrowheads="1"/>
          </p:cNvSpPr>
          <p:nvPr/>
        </p:nvSpPr>
        <p:spPr bwMode="auto">
          <a:xfrm>
            <a:off x="608013" y="0"/>
            <a:ext cx="7926387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eaLnBrk="0" hangingPunct="0">
              <a:lnSpc>
                <a:spcPct val="90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Rho-diagram</a:t>
            </a:r>
          </a:p>
          <a:p>
            <a:pPr algn="ctr" eaLnBrk="0" hangingPunct="0">
              <a:lnSpc>
                <a:spcPct val="90000"/>
              </a:lnSpc>
            </a:pPr>
            <a:r>
              <a:rPr lang="en-US" sz="2400" b="1" dirty="0" smtClean="0">
                <a:latin typeface="Comic Sans MS" pitchFamily="66" charset="0"/>
                <a:ea typeface="+mj-ea"/>
                <a:cs typeface="+mj-cs"/>
              </a:rPr>
              <a:t>Data Quality</a:t>
            </a:r>
          </a:p>
        </p:txBody>
      </p:sp>
      <p:sp>
        <p:nvSpPr>
          <p:cNvPr id="427011" name="Line 3"/>
          <p:cNvSpPr>
            <a:spLocks noChangeShapeType="1"/>
          </p:cNvSpPr>
          <p:nvPr/>
        </p:nvSpPr>
        <p:spPr bwMode="auto">
          <a:xfrm>
            <a:off x="228600" y="7620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42701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85888" y="1143000"/>
            <a:ext cx="6372225" cy="555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Rectangle 2"/>
          <p:cNvSpPr>
            <a:spLocks noChangeArrowheads="1"/>
          </p:cNvSpPr>
          <p:nvPr/>
        </p:nvSpPr>
        <p:spPr bwMode="auto">
          <a:xfrm>
            <a:off x="608013" y="0"/>
            <a:ext cx="7926387" cy="81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eaLnBrk="0" hangingPunct="0">
              <a:lnSpc>
                <a:spcPct val="90000"/>
              </a:lnSpc>
            </a:pPr>
            <a:r>
              <a:rPr lang="en-US" sz="2800" b="1" dirty="0" smtClean="0">
                <a:latin typeface="Comic Sans MS" pitchFamily="66" charset="0"/>
                <a:ea typeface="+mj-ea"/>
                <a:cs typeface="+mj-cs"/>
              </a:rPr>
              <a:t>Rho-diagram</a:t>
            </a:r>
          </a:p>
          <a:p>
            <a:pPr algn="ctr" eaLnBrk="0" hangingPunct="0">
              <a:lnSpc>
                <a:spcPct val="90000"/>
              </a:lnSpc>
            </a:pPr>
            <a:r>
              <a:rPr lang="en-US" sz="2400" b="1" dirty="0" smtClean="0">
                <a:latin typeface="Comic Sans MS" pitchFamily="66" charset="0"/>
                <a:ea typeface="+mj-ea"/>
                <a:cs typeface="+mj-cs"/>
              </a:rPr>
              <a:t>Parameters</a:t>
            </a:r>
          </a:p>
        </p:txBody>
      </p:sp>
      <p:sp>
        <p:nvSpPr>
          <p:cNvPr id="431107" name="Line 3"/>
          <p:cNvSpPr>
            <a:spLocks noChangeShapeType="1"/>
          </p:cNvSpPr>
          <p:nvPr/>
        </p:nvSpPr>
        <p:spPr bwMode="auto">
          <a:xfrm>
            <a:off x="228600" y="762000"/>
            <a:ext cx="86106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431109" name="Picture 5" descr="Presentation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1200150"/>
            <a:ext cx="7543800" cy="5657850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Summary</a:t>
            </a:r>
          </a:p>
        </p:txBody>
      </p:sp>
      <p:sp>
        <p:nvSpPr>
          <p:cNvPr id="4" name="Line 88"/>
          <p:cNvSpPr>
            <a:spLocks noChangeShapeType="1"/>
          </p:cNvSpPr>
          <p:nvPr/>
        </p:nvSpPr>
        <p:spPr bwMode="auto">
          <a:xfrm>
            <a:off x="609600" y="567267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593261" y="1143000"/>
            <a:ext cx="8202887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omic Sans MS" pitchFamily="66" charset="0"/>
              </a:rPr>
              <a:t>Protein identification strategies:</a:t>
            </a:r>
          </a:p>
          <a:p>
            <a:r>
              <a:rPr lang="en-US" sz="2400" dirty="0" smtClean="0">
                <a:latin typeface="Comic Sans MS" pitchFamily="66" charset="0"/>
              </a:rPr>
              <a:t>- de Novo Sequencing</a:t>
            </a:r>
          </a:p>
          <a:p>
            <a:r>
              <a:rPr lang="sv-SE" sz="2400" dirty="0" smtClean="0">
                <a:latin typeface="Comic Sans MS" pitchFamily="66" charset="0"/>
              </a:rPr>
              <a:t>- Searching Sequence Collections</a:t>
            </a:r>
          </a:p>
          <a:p>
            <a:r>
              <a:rPr lang="sv-SE" sz="2400" dirty="0" smtClean="0">
                <a:latin typeface="Comic Sans MS" pitchFamily="66" charset="0"/>
              </a:rPr>
              <a:t>- Searching Spectrum Libraries</a:t>
            </a:r>
          </a:p>
          <a:p>
            <a:endParaRPr lang="sv-SE" sz="2400" dirty="0" smtClean="0">
              <a:latin typeface="Comic Sans MS" pitchFamily="66" charset="0"/>
            </a:endParaRPr>
          </a:p>
          <a:p>
            <a:r>
              <a:rPr lang="sv-SE" sz="2400" dirty="0" smtClean="0">
                <a:latin typeface="Comic Sans MS" pitchFamily="66" charset="0"/>
              </a:rPr>
              <a:t>It is important to report the significance of the results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Google Group for Proteomics in NYC</a:t>
            </a:r>
          </a:p>
        </p:txBody>
      </p:sp>
      <p:sp>
        <p:nvSpPr>
          <p:cNvPr id="4" name="Line 88"/>
          <p:cNvSpPr>
            <a:spLocks noChangeShapeType="1"/>
          </p:cNvSpPr>
          <p:nvPr/>
        </p:nvSpPr>
        <p:spPr bwMode="auto">
          <a:xfrm>
            <a:off x="609600" y="47822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3" cstate="print"/>
          <a:srcRect t="19687"/>
          <a:stretch>
            <a:fillRect/>
          </a:stretch>
        </p:blipFill>
        <p:spPr bwMode="auto">
          <a:xfrm>
            <a:off x="-1875" y="1219200"/>
            <a:ext cx="9145875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5808662"/>
            <a:ext cx="9144000" cy="127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>
              <a:lnSpc>
                <a:spcPct val="95000"/>
              </a:lnSpc>
            </a:pPr>
            <a:r>
              <a:rPr lang="en-US" sz="2800" b="1" dirty="0" smtClean="0">
                <a:latin typeface="Comic Sans MS" pitchFamily="66" charset="0"/>
              </a:rPr>
              <a:t>Please join!</a:t>
            </a: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458178" y="0"/>
            <a:ext cx="424827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Dissociation Techniques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11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2"/>
          <p:cNvSpPr txBox="1">
            <a:spLocks noChangeArrowheads="1"/>
          </p:cNvSpPr>
          <p:nvPr/>
        </p:nvSpPr>
        <p:spPr bwMode="auto">
          <a:xfrm>
            <a:off x="2004875" y="1134070"/>
            <a:ext cx="5234125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dirty="0"/>
              <a:t>CAD: Collision Activated Dissociation (b, y ions</a:t>
            </a:r>
            <a:r>
              <a:rPr lang="en-US" dirty="0" smtClean="0"/>
              <a:t>)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>
                <a:sym typeface="Symbol" pitchFamily="18" charset="2"/>
              </a:rPr>
              <a:t>   increase of internal </a:t>
            </a:r>
            <a:r>
              <a:rPr lang="en-US" dirty="0" smtClean="0"/>
              <a:t>energy through collisions </a:t>
            </a:r>
          </a:p>
        </p:txBody>
      </p:sp>
      <p:sp>
        <p:nvSpPr>
          <p:cNvPr id="13" name="TextBox 3"/>
          <p:cNvSpPr txBox="1">
            <a:spLocks noChangeArrowheads="1"/>
          </p:cNvSpPr>
          <p:nvPr/>
        </p:nvSpPr>
        <p:spPr bwMode="auto">
          <a:xfrm>
            <a:off x="2118509" y="4639270"/>
            <a:ext cx="4968091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dirty="0"/>
              <a:t>ETD: Electron Transfer Dissociation (c, z  ions</a:t>
            </a:r>
            <a:r>
              <a:rPr lang="en-US" dirty="0" smtClean="0"/>
              <a:t>)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>
                <a:sym typeface="Symbol" pitchFamily="18" charset="2"/>
              </a:rPr>
              <a:t>   </a:t>
            </a:r>
            <a:r>
              <a:rPr lang="en-US" dirty="0" smtClean="0"/>
              <a:t>radical driven fragmentation</a:t>
            </a:r>
          </a:p>
        </p:txBody>
      </p:sp>
      <p:grpSp>
        <p:nvGrpSpPr>
          <p:cNvPr id="2" name="Group 13"/>
          <p:cNvGrpSpPr/>
          <p:nvPr/>
        </p:nvGrpSpPr>
        <p:grpSpPr>
          <a:xfrm>
            <a:off x="2743200" y="2124670"/>
            <a:ext cx="3581400" cy="2438400"/>
            <a:chOff x="2743200" y="2124670"/>
            <a:chExt cx="3581400" cy="2438400"/>
          </a:xfrm>
        </p:grpSpPr>
        <p:pic>
          <p:nvPicPr>
            <p:cNvPr id="15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 l="22580" t="3810" r="25807" b="35216"/>
            <a:stretch>
              <a:fillRect/>
            </a:stretch>
          </p:blipFill>
          <p:spPr bwMode="auto">
            <a:xfrm>
              <a:off x="2743200" y="2124670"/>
              <a:ext cx="3581400" cy="24384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3276600" y="2200870"/>
              <a:ext cx="685800" cy="990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3810000" y="3420070"/>
              <a:ext cx="381000" cy="990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3830003" y="3091140"/>
              <a:ext cx="0" cy="228600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11"/>
            <p:cNvSpPr>
              <a:spLocks noChangeShapeType="1"/>
            </p:cNvSpPr>
            <p:nvPr/>
          </p:nvSpPr>
          <p:spPr bwMode="auto">
            <a:xfrm flipV="1">
              <a:off x="3843020" y="3374033"/>
              <a:ext cx="0" cy="152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284093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" name="TextBox 103"/>
          <p:cNvSpPr txBox="1"/>
          <p:nvPr/>
        </p:nvSpPr>
        <p:spPr>
          <a:xfrm>
            <a:off x="2205438" y="2134850"/>
            <a:ext cx="68505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Proteomics Informatics Workshop</a:t>
            </a:r>
          </a:p>
          <a:p>
            <a:pPr algn="ctr"/>
            <a:r>
              <a:rPr lang="en-US" sz="2000" b="1" dirty="0" smtClean="0">
                <a:solidFill>
                  <a:srgbClr val="FFFF00"/>
                </a:solidFill>
              </a:rPr>
              <a:t>Part II: Protein Characterization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February 18, 2011</a:t>
            </a: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33800" y="4800600"/>
            <a:ext cx="42258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Top-down/bottom-up proteomics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Post-translational modifications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Protein complexes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Cross-linking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The Global Proteome Machine Database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284093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" name="TextBox 103"/>
          <p:cNvSpPr txBox="1"/>
          <p:nvPr/>
        </p:nvSpPr>
        <p:spPr>
          <a:xfrm>
            <a:off x="2205438" y="2134850"/>
            <a:ext cx="68505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Proteomics Informatics Workshop</a:t>
            </a:r>
          </a:p>
          <a:p>
            <a:pPr algn="ctr"/>
            <a:r>
              <a:rPr lang="en-US" sz="2000" b="1" dirty="0" smtClean="0">
                <a:solidFill>
                  <a:srgbClr val="FFFF00"/>
                </a:solidFill>
              </a:rPr>
              <a:t>Part III: Protein </a:t>
            </a:r>
            <a:r>
              <a:rPr lang="en-US" sz="2000" b="1" dirty="0" err="1" smtClean="0">
                <a:solidFill>
                  <a:srgbClr val="FFFF00"/>
                </a:solidFill>
              </a:rPr>
              <a:t>Quantitation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February 25, 2011</a:t>
            </a: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33800" y="4495800"/>
            <a:ext cx="397737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Metabolic labeling – SILAC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Chemical labeling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Label-free </a:t>
            </a:r>
            <a:r>
              <a:rPr lang="en-US" sz="1600" b="1" dirty="0" err="1" smtClean="0">
                <a:solidFill>
                  <a:srgbClr val="FFFF00"/>
                </a:solidFill>
              </a:rPr>
              <a:t>quantitation</a:t>
            </a:r>
            <a:endParaRPr lang="en-US" sz="1600" b="1" dirty="0" smtClean="0">
              <a:solidFill>
                <a:srgbClr val="FFFF0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Spectrum counting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</a:t>
            </a:r>
            <a:r>
              <a:rPr lang="en-US" sz="1600" b="1" dirty="0">
                <a:solidFill>
                  <a:srgbClr val="FFFF00"/>
                </a:solidFill>
              </a:rPr>
              <a:t>Stoichiometry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>
                <a:solidFill>
                  <a:srgbClr val="FFFF00"/>
                </a:solidFill>
              </a:rPr>
              <a:t> Protein processing and </a:t>
            </a:r>
            <a:r>
              <a:rPr lang="en-US" sz="1600" b="1" dirty="0" smtClean="0">
                <a:solidFill>
                  <a:srgbClr val="FFFF00"/>
                </a:solidFill>
              </a:rPr>
              <a:t>degradation</a:t>
            </a:r>
          </a:p>
          <a:p>
            <a:pPr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 Biomarker discovery and verification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284093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" name="TextBox 103"/>
          <p:cNvSpPr txBox="1"/>
          <p:nvPr/>
        </p:nvSpPr>
        <p:spPr>
          <a:xfrm>
            <a:off x="2205438" y="2134850"/>
            <a:ext cx="685053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Proteomics Informatics Workshop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2000" b="1" i="1" dirty="0" smtClean="0">
                <a:solidFill>
                  <a:srgbClr val="FFFF00"/>
                </a:solidFill>
              </a:rPr>
              <a:t>Part I: Protein Identification, </a:t>
            </a:r>
            <a:r>
              <a:rPr lang="en-US" sz="2000" i="1" dirty="0" smtClean="0">
                <a:solidFill>
                  <a:srgbClr val="FFFF00"/>
                </a:solidFill>
              </a:rPr>
              <a:t>February 4, 2011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FFFF00"/>
                </a:solidFill>
              </a:rPr>
              <a:t>Part II: Protein Characterization, </a:t>
            </a:r>
            <a:r>
              <a:rPr lang="en-US" sz="2000" dirty="0" smtClean="0">
                <a:solidFill>
                  <a:srgbClr val="FFFF00"/>
                </a:solidFill>
              </a:rPr>
              <a:t>February 18, 2011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FFFF00"/>
                </a:solidFill>
              </a:rPr>
              <a:t>Part III: Protein </a:t>
            </a:r>
            <a:r>
              <a:rPr lang="en-US" sz="2000" b="1" dirty="0" err="1" smtClean="0">
                <a:solidFill>
                  <a:srgbClr val="FFFF00"/>
                </a:solidFill>
              </a:rPr>
              <a:t>Quantitation</a:t>
            </a:r>
            <a:r>
              <a:rPr lang="en-US" sz="2000" b="1" dirty="0" smtClean="0">
                <a:solidFill>
                  <a:srgbClr val="FFFF00"/>
                </a:solidFill>
              </a:rPr>
              <a:t>, </a:t>
            </a:r>
            <a:r>
              <a:rPr lang="en-US" sz="2000" dirty="0" smtClean="0">
                <a:solidFill>
                  <a:srgbClr val="FFFF00"/>
                </a:solidFill>
              </a:rPr>
              <a:t>February 25, 2011</a:t>
            </a: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endParaRPr lang="en-US" sz="2000" b="1" dirty="0" smtClean="0">
              <a:solidFill>
                <a:srgbClr val="FFFF00"/>
              </a:solidFill>
            </a:endParaRP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  <a:p>
            <a:pPr algn="ctr"/>
            <a:endParaRPr lang="en-US" sz="16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865596" y="0"/>
            <a:ext cx="743344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omic Sans MS" pitchFamily="66" charset="0"/>
              </a:rPr>
              <a:t>Dissociation Techniques: CAD versus ETD</a:t>
            </a:r>
            <a:endParaRPr lang="en-US" sz="2800" b="1" dirty="0">
              <a:latin typeface="Comic Sans MS" pitchFamily="66" charset="0"/>
            </a:endParaRPr>
          </a:p>
        </p:txBody>
      </p:sp>
      <p:sp>
        <p:nvSpPr>
          <p:cNvPr id="5" name="Line 88"/>
          <p:cNvSpPr>
            <a:spLocks noChangeShapeType="1"/>
          </p:cNvSpPr>
          <p:nvPr/>
        </p:nvSpPr>
        <p:spPr bwMode="auto">
          <a:xfrm>
            <a:off x="609600" y="533400"/>
            <a:ext cx="7924800" cy="0"/>
          </a:xfrm>
          <a:prstGeom prst="line">
            <a:avLst/>
          </a:prstGeom>
          <a:noFill/>
          <a:ln w="31750">
            <a:solidFill>
              <a:srgbClr val="CC33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1371600" y="1219200"/>
            <a:ext cx="2729483" cy="4585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CAD</a:t>
            </a:r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Low charge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Short peptides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Weakest bonds </a:t>
            </a:r>
          </a:p>
          <a:p>
            <a:pPr algn="ctr"/>
            <a:r>
              <a:rPr lang="en-US" sz="2000" dirty="0" smtClean="0"/>
              <a:t>break first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Preferred cleavage </a:t>
            </a:r>
          </a:p>
          <a:p>
            <a:pPr algn="ctr"/>
            <a:r>
              <a:rPr lang="en-US" sz="2000" dirty="0" smtClean="0"/>
              <a:t>N-terminal to </a:t>
            </a:r>
            <a:r>
              <a:rPr lang="en-US" sz="2000" dirty="0" err="1" smtClean="0"/>
              <a:t>proline</a:t>
            </a:r>
            <a:endParaRPr lang="en-US" sz="2000" dirty="0" smtClean="0"/>
          </a:p>
        </p:txBody>
      </p:sp>
      <p:sp>
        <p:nvSpPr>
          <p:cNvPr id="8" name="TextBox 2"/>
          <p:cNvSpPr txBox="1">
            <a:spLocks noChangeArrowheads="1"/>
          </p:cNvSpPr>
          <p:nvPr/>
        </p:nvSpPr>
        <p:spPr bwMode="auto">
          <a:xfrm>
            <a:off x="4710683" y="1219200"/>
            <a:ext cx="2743200" cy="4585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ETD</a:t>
            </a:r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High charge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Up to intact proteins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More uniform fragmentation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No cleavage </a:t>
            </a:r>
          </a:p>
          <a:p>
            <a:pPr algn="ctr"/>
            <a:r>
              <a:rPr lang="en-US" sz="2000" dirty="0" smtClean="0"/>
              <a:t>N-terminal to </a:t>
            </a:r>
            <a:r>
              <a:rPr lang="en-US" sz="2000" dirty="0" err="1" smtClean="0"/>
              <a:t>proline</a:t>
            </a:r>
            <a:endParaRPr lang="en-US" sz="2000" dirty="0" smtClean="0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00000"/>
        </a:solidFill>
        <a:ln w="3175"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3796</TotalTime>
  <Words>2715</Words>
  <Application>Microsoft Office PowerPoint</Application>
  <PresentationFormat>On-screen Show (4:3)</PresentationFormat>
  <Paragraphs>1505</Paragraphs>
  <Slides>82</Slides>
  <Notes>69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85" baseType="lpstr">
      <vt:lpstr>Default Design</vt:lpstr>
      <vt:lpstr>Equation</vt:lpstr>
      <vt:lpstr>Chart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X! Tandem - Search Parameters</vt:lpstr>
      <vt:lpstr>X! Tandem - Search Parameters</vt:lpstr>
      <vt:lpstr>X! Tandem - Search Parameters</vt:lpstr>
      <vt:lpstr>Slide 50</vt:lpstr>
      <vt:lpstr>Search Results</vt:lpstr>
      <vt:lpstr>Search Results</vt:lpstr>
      <vt:lpstr>Search Results</vt:lpstr>
      <vt:lpstr>Search Results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Significance Testing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fenyo</cp:lastModifiedBy>
  <cp:revision>3</cp:revision>
  <dcterms:created xsi:type="dcterms:W3CDTF">2005-06-29T18:18:27Z</dcterms:created>
  <dcterms:modified xsi:type="dcterms:W3CDTF">2011-05-09T23:54:52Z</dcterms:modified>
</cp:coreProperties>
</file>

<file path=docProps/thumbnail.jpeg>
</file>